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handoutMasterIdLst>
    <p:handoutMasterId r:id="rId78"/>
  </p:handoutMasterIdLst>
  <p:sldIdLst>
    <p:sldId id="257" r:id="rId2"/>
    <p:sldId id="369" r:id="rId3"/>
    <p:sldId id="370" r:id="rId4"/>
    <p:sldId id="372" r:id="rId5"/>
    <p:sldId id="368" r:id="rId6"/>
    <p:sldId id="373" r:id="rId7"/>
    <p:sldId id="375" r:id="rId8"/>
    <p:sldId id="374"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89" r:id="rId22"/>
    <p:sldId id="390" r:id="rId23"/>
    <p:sldId id="391" r:id="rId24"/>
    <p:sldId id="392" r:id="rId25"/>
    <p:sldId id="393" r:id="rId26"/>
    <p:sldId id="442" r:id="rId27"/>
    <p:sldId id="376" r:id="rId28"/>
    <p:sldId id="279" r:id="rId29"/>
    <p:sldId id="394" r:id="rId30"/>
    <p:sldId id="395" r:id="rId31"/>
    <p:sldId id="396" r:id="rId32"/>
    <p:sldId id="397" r:id="rId33"/>
    <p:sldId id="398"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6" r:id="rId51"/>
    <p:sldId id="417" r:id="rId52"/>
    <p:sldId id="418" r:id="rId53"/>
    <p:sldId id="419" r:id="rId54"/>
    <p:sldId id="420" r:id="rId55"/>
    <p:sldId id="421" r:id="rId56"/>
    <p:sldId id="422"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7" r:id="rId72"/>
    <p:sldId id="438" r:id="rId73"/>
    <p:sldId id="439" r:id="rId74"/>
    <p:sldId id="440" r:id="rId75"/>
    <p:sldId id="441" r:id="rId76"/>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E3E3E3"/>
    <a:srgbClr val="00FF00"/>
    <a:srgbClr val="D5D5FF"/>
    <a:srgbClr val="0000FF"/>
    <a:srgbClr val="D9D9D9"/>
    <a:srgbClr val="FFE7E7"/>
    <a:srgbClr val="FFE1E1"/>
    <a:srgbClr val="CCFF99"/>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51" d="100"/>
          <a:sy n="151" d="100"/>
        </p:scale>
        <p:origin x="456" y="16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2EC518-6EDC-429A-9326-6AE512E3BAFD}" type="doc">
      <dgm:prSet loTypeId="urn:microsoft.com/office/officeart/2005/8/layout/process1" loCatId="process" qsTypeId="urn:microsoft.com/office/officeart/2005/8/quickstyle/simple1" qsCatId="simple" csTypeId="urn:microsoft.com/office/officeart/2005/8/colors/accent6_2" csCatId="accent6" phldr="1"/>
      <dgm:spPr/>
    </dgm:pt>
    <dgm:pt modelId="{3B82B413-BDF1-4938-A890-625AD926ACFE}">
      <dgm:prSet phldrT="[文本]" custT="1"/>
      <dgm:spPr/>
      <dgm:t>
        <a:bodyPr/>
        <a:lstStyle/>
        <a:p>
          <a:pPr algn="l"/>
          <a:r>
            <a:rPr lang="zh-CN" altLang="en-US" sz="1200" dirty="0" smtClean="0">
              <a:solidFill>
                <a:schemeClr val="tx1"/>
              </a:solidFill>
            </a:rPr>
            <a:t>根据是否为相同</a:t>
          </a:r>
          <a:r>
            <a:rPr lang="en-US" altLang="zh-CN" sz="1200" dirty="0" smtClean="0">
              <a:solidFill>
                <a:schemeClr val="tx1"/>
              </a:solidFill>
            </a:rPr>
            <a:t>recipe</a:t>
          </a:r>
          <a:r>
            <a:rPr lang="zh-CN" altLang="en-US" sz="1200" dirty="0" smtClean="0">
              <a:solidFill>
                <a:schemeClr val="tx1"/>
              </a:solidFill>
            </a:rPr>
            <a:t>设置</a:t>
          </a:r>
          <a:r>
            <a:rPr lang="en-US" altLang="zh-CN" sz="1200" dirty="0" smtClean="0">
              <a:solidFill>
                <a:schemeClr val="tx1"/>
              </a:solidFill>
            </a:rPr>
            <a:t>lot</a:t>
          </a:r>
          <a:r>
            <a:rPr lang="zh-CN" altLang="en-US" sz="1200" dirty="0" smtClean="0">
              <a:solidFill>
                <a:schemeClr val="tx1"/>
              </a:solidFill>
            </a:rPr>
            <a:t>相关信息</a:t>
          </a:r>
          <a:endParaRPr lang="zh-CN" altLang="en-US" sz="1200" dirty="0"/>
        </a:p>
      </dgm:t>
    </dgm:pt>
    <dgm:pt modelId="{D8E60CDA-5333-4D0E-B752-2BA87E224FF8}" type="parTrans" cxnId="{80B303BD-0840-4353-B8A9-F097C17800A7}">
      <dgm:prSet/>
      <dgm:spPr/>
      <dgm:t>
        <a:bodyPr/>
        <a:lstStyle/>
        <a:p>
          <a:pPr algn="l"/>
          <a:endParaRPr lang="zh-CN" altLang="en-US" sz="1200"/>
        </a:p>
      </dgm:t>
    </dgm:pt>
    <dgm:pt modelId="{6EFC39A2-05BC-40B4-9A8B-012FD51014EA}" type="sibTrans" cxnId="{80B303BD-0840-4353-B8A9-F097C17800A7}">
      <dgm:prSet custT="1"/>
      <dgm:spPr/>
      <dgm:t>
        <a:bodyPr/>
        <a:lstStyle/>
        <a:p>
          <a:pPr algn="l"/>
          <a:endParaRPr lang="zh-CN" altLang="en-US" sz="1200"/>
        </a:p>
      </dgm:t>
    </dgm:pt>
    <dgm:pt modelId="{1C732187-629D-40FA-909F-0CCA0A507877}">
      <dgm:prSet phldrT="[文本]" custT="1"/>
      <dgm:spPr/>
      <dgm:t>
        <a:bodyPr/>
        <a:lstStyle/>
        <a:p>
          <a:pPr algn="l"/>
          <a:r>
            <a:rPr lang="zh-CN" altLang="en-US" sz="1200" dirty="0" smtClean="0">
              <a:solidFill>
                <a:schemeClr val="tx1"/>
              </a:solidFill>
            </a:rPr>
            <a:t>不同</a:t>
          </a:r>
          <a:r>
            <a:rPr lang="en-US" altLang="zh-CN" sz="1200" dirty="0" smtClean="0">
              <a:solidFill>
                <a:schemeClr val="tx1"/>
              </a:solidFill>
            </a:rPr>
            <a:t>recipe</a:t>
          </a:r>
          <a:r>
            <a:rPr lang="zh-CN" altLang="en-US" sz="1200" dirty="0" smtClean="0">
              <a:solidFill>
                <a:schemeClr val="tx1"/>
              </a:solidFill>
            </a:rPr>
            <a:t>的</a:t>
          </a:r>
          <a:r>
            <a:rPr lang="en-US" altLang="zh-CN" sz="1200" dirty="0" smtClean="0">
              <a:solidFill>
                <a:schemeClr val="tx1"/>
              </a:solidFill>
            </a:rPr>
            <a:t>lot</a:t>
          </a:r>
          <a:r>
            <a:rPr lang="zh-CN" altLang="en-US" sz="1200" dirty="0" smtClean="0">
              <a:solidFill>
                <a:schemeClr val="tx1"/>
              </a:solidFill>
            </a:rPr>
            <a:t>，如果前后在同一机台</a:t>
          </a:r>
          <a:r>
            <a:rPr lang="en-US" altLang="zh-CN" sz="1200" dirty="0" smtClean="0">
              <a:solidFill>
                <a:schemeClr val="tx1"/>
              </a:solidFill>
            </a:rPr>
            <a:t>run</a:t>
          </a:r>
          <a:r>
            <a:rPr lang="zh-CN" altLang="en-US" sz="1200" dirty="0" smtClean="0">
              <a:solidFill>
                <a:schemeClr val="tx1"/>
              </a:solidFill>
            </a:rPr>
            <a:t>货，后一</a:t>
          </a:r>
          <a:r>
            <a:rPr lang="en-US" altLang="zh-CN" sz="1200" dirty="0" smtClean="0">
              <a:solidFill>
                <a:schemeClr val="tx1"/>
              </a:solidFill>
            </a:rPr>
            <a:t>lot</a:t>
          </a:r>
          <a:r>
            <a:rPr lang="zh-CN" altLang="en-US" sz="1200" dirty="0" smtClean="0">
              <a:solidFill>
                <a:schemeClr val="tx1"/>
              </a:solidFill>
            </a:rPr>
            <a:t>的加工时间需要适当增加。</a:t>
          </a:r>
          <a:endParaRPr lang="zh-CN" altLang="en-US" sz="1200" dirty="0"/>
        </a:p>
      </dgm:t>
    </dgm:pt>
    <dgm:pt modelId="{79FCFC58-F1AA-493F-AD14-7DAD8EF71EAD}" type="parTrans" cxnId="{4A927ED6-FF5C-40EE-880E-3A8194B25DFE}">
      <dgm:prSet/>
      <dgm:spPr/>
      <dgm:t>
        <a:bodyPr/>
        <a:lstStyle/>
        <a:p>
          <a:pPr algn="l"/>
          <a:endParaRPr lang="zh-CN" altLang="en-US" sz="1200"/>
        </a:p>
      </dgm:t>
    </dgm:pt>
    <dgm:pt modelId="{43668FA8-7877-46DF-B1DC-7DD80A8DF447}" type="sibTrans" cxnId="{4A927ED6-FF5C-40EE-880E-3A8194B25DFE}">
      <dgm:prSet custT="1"/>
      <dgm:spPr/>
      <dgm:t>
        <a:bodyPr/>
        <a:lstStyle/>
        <a:p>
          <a:pPr algn="l"/>
          <a:endParaRPr lang="zh-CN" altLang="en-US" sz="1200"/>
        </a:p>
      </dgm:t>
    </dgm:pt>
    <dgm:pt modelId="{952C0A9C-0E37-4FC4-BD3B-BE9F56B5AC61}">
      <dgm:prSet phldrT="[文本]" custT="1"/>
      <dgm:spPr/>
      <dgm:t>
        <a:bodyPr/>
        <a:lstStyle/>
        <a:p>
          <a:pPr algn="l"/>
          <a:r>
            <a:rPr lang="zh-CN" altLang="en-US" sz="1200" dirty="0" smtClean="0">
              <a:solidFill>
                <a:schemeClr val="tx1"/>
              </a:solidFill>
            </a:rPr>
            <a:t>根据蚁群算法得到最优的派工方案。</a:t>
          </a:r>
          <a:endParaRPr lang="zh-CN" altLang="en-US" sz="1200" dirty="0"/>
        </a:p>
      </dgm:t>
    </dgm:pt>
    <dgm:pt modelId="{3A110D7B-EAD9-4A6F-8C02-277F45133991}" type="parTrans" cxnId="{6790197B-4957-4401-8544-639FCA974844}">
      <dgm:prSet/>
      <dgm:spPr/>
      <dgm:t>
        <a:bodyPr/>
        <a:lstStyle/>
        <a:p>
          <a:pPr algn="l"/>
          <a:endParaRPr lang="zh-CN" altLang="en-US" sz="1200"/>
        </a:p>
      </dgm:t>
    </dgm:pt>
    <dgm:pt modelId="{8546357B-B2ED-4A45-90EC-0CD4D13C6B9C}" type="sibTrans" cxnId="{6790197B-4957-4401-8544-639FCA974844}">
      <dgm:prSet/>
      <dgm:spPr/>
      <dgm:t>
        <a:bodyPr/>
        <a:lstStyle/>
        <a:p>
          <a:pPr algn="l"/>
          <a:endParaRPr lang="zh-CN" altLang="en-US" sz="1200"/>
        </a:p>
      </dgm:t>
    </dgm:pt>
    <dgm:pt modelId="{114433E9-80C6-46A6-9871-2FA1A38F011B}" type="pres">
      <dgm:prSet presAssocID="{C12EC518-6EDC-429A-9326-6AE512E3BAFD}" presName="Name0" presStyleCnt="0">
        <dgm:presLayoutVars>
          <dgm:dir/>
          <dgm:resizeHandles val="exact"/>
        </dgm:presLayoutVars>
      </dgm:prSet>
      <dgm:spPr/>
    </dgm:pt>
    <dgm:pt modelId="{7F69E146-FC91-4687-BA07-E63F3F7DC8BB}" type="pres">
      <dgm:prSet presAssocID="{3B82B413-BDF1-4938-A890-625AD926ACFE}" presName="node" presStyleLbl="node1" presStyleIdx="0" presStyleCnt="3">
        <dgm:presLayoutVars>
          <dgm:bulletEnabled val="1"/>
        </dgm:presLayoutVars>
      </dgm:prSet>
      <dgm:spPr/>
      <dgm:t>
        <a:bodyPr/>
        <a:lstStyle/>
        <a:p>
          <a:endParaRPr lang="zh-CN" altLang="en-US"/>
        </a:p>
      </dgm:t>
    </dgm:pt>
    <dgm:pt modelId="{EE2F7B18-4653-4E28-A40C-1902DEFE0D81}" type="pres">
      <dgm:prSet presAssocID="{6EFC39A2-05BC-40B4-9A8B-012FD51014EA}" presName="sibTrans" presStyleLbl="sibTrans2D1" presStyleIdx="0" presStyleCnt="2"/>
      <dgm:spPr/>
      <dgm:t>
        <a:bodyPr/>
        <a:lstStyle/>
        <a:p>
          <a:endParaRPr lang="zh-CN" altLang="en-US"/>
        </a:p>
      </dgm:t>
    </dgm:pt>
    <dgm:pt modelId="{E6335EA6-051C-48E3-B949-A827528939F2}" type="pres">
      <dgm:prSet presAssocID="{6EFC39A2-05BC-40B4-9A8B-012FD51014EA}" presName="connectorText" presStyleLbl="sibTrans2D1" presStyleIdx="0" presStyleCnt="2"/>
      <dgm:spPr/>
      <dgm:t>
        <a:bodyPr/>
        <a:lstStyle/>
        <a:p>
          <a:endParaRPr lang="zh-CN" altLang="en-US"/>
        </a:p>
      </dgm:t>
    </dgm:pt>
    <dgm:pt modelId="{D497A5B4-E972-4BE9-9EF7-2D1569E04655}" type="pres">
      <dgm:prSet presAssocID="{1C732187-629D-40FA-909F-0CCA0A507877}" presName="node" presStyleLbl="node1" presStyleIdx="1" presStyleCnt="3">
        <dgm:presLayoutVars>
          <dgm:bulletEnabled val="1"/>
        </dgm:presLayoutVars>
      </dgm:prSet>
      <dgm:spPr/>
      <dgm:t>
        <a:bodyPr/>
        <a:lstStyle/>
        <a:p>
          <a:endParaRPr lang="zh-CN" altLang="en-US"/>
        </a:p>
      </dgm:t>
    </dgm:pt>
    <dgm:pt modelId="{A72AFA4A-8B97-441B-A671-A40D1950301E}" type="pres">
      <dgm:prSet presAssocID="{43668FA8-7877-46DF-B1DC-7DD80A8DF447}" presName="sibTrans" presStyleLbl="sibTrans2D1" presStyleIdx="1" presStyleCnt="2"/>
      <dgm:spPr/>
      <dgm:t>
        <a:bodyPr/>
        <a:lstStyle/>
        <a:p>
          <a:endParaRPr lang="zh-CN" altLang="en-US"/>
        </a:p>
      </dgm:t>
    </dgm:pt>
    <dgm:pt modelId="{B6787E2B-66E6-4E9F-B58B-1AF05C2A14C5}" type="pres">
      <dgm:prSet presAssocID="{43668FA8-7877-46DF-B1DC-7DD80A8DF447}" presName="connectorText" presStyleLbl="sibTrans2D1" presStyleIdx="1" presStyleCnt="2"/>
      <dgm:spPr/>
      <dgm:t>
        <a:bodyPr/>
        <a:lstStyle/>
        <a:p>
          <a:endParaRPr lang="zh-CN" altLang="en-US"/>
        </a:p>
      </dgm:t>
    </dgm:pt>
    <dgm:pt modelId="{E1ED510A-BEBF-4A8B-831A-E583C9CE6722}" type="pres">
      <dgm:prSet presAssocID="{952C0A9C-0E37-4FC4-BD3B-BE9F56B5AC61}" presName="node" presStyleLbl="node1" presStyleIdx="2" presStyleCnt="3">
        <dgm:presLayoutVars>
          <dgm:bulletEnabled val="1"/>
        </dgm:presLayoutVars>
      </dgm:prSet>
      <dgm:spPr/>
      <dgm:t>
        <a:bodyPr/>
        <a:lstStyle/>
        <a:p>
          <a:endParaRPr lang="zh-CN" altLang="en-US"/>
        </a:p>
      </dgm:t>
    </dgm:pt>
  </dgm:ptLst>
  <dgm:cxnLst>
    <dgm:cxn modelId="{5677EAFA-367F-451A-A93D-663B1347AFCD}" type="presOf" srcId="{6EFC39A2-05BC-40B4-9A8B-012FD51014EA}" destId="{E6335EA6-051C-48E3-B949-A827528939F2}" srcOrd="1" destOrd="0" presId="urn:microsoft.com/office/officeart/2005/8/layout/process1"/>
    <dgm:cxn modelId="{80B303BD-0840-4353-B8A9-F097C17800A7}" srcId="{C12EC518-6EDC-429A-9326-6AE512E3BAFD}" destId="{3B82B413-BDF1-4938-A890-625AD926ACFE}" srcOrd="0" destOrd="0" parTransId="{D8E60CDA-5333-4D0E-B752-2BA87E224FF8}" sibTransId="{6EFC39A2-05BC-40B4-9A8B-012FD51014EA}"/>
    <dgm:cxn modelId="{A3C8D5F7-E223-45B9-A88A-8C3CCCBB3C65}" type="presOf" srcId="{3B82B413-BDF1-4938-A890-625AD926ACFE}" destId="{7F69E146-FC91-4687-BA07-E63F3F7DC8BB}" srcOrd="0" destOrd="0" presId="urn:microsoft.com/office/officeart/2005/8/layout/process1"/>
    <dgm:cxn modelId="{EF0EB21E-DC65-405A-B0E0-41B706C52709}" type="presOf" srcId="{952C0A9C-0E37-4FC4-BD3B-BE9F56B5AC61}" destId="{E1ED510A-BEBF-4A8B-831A-E583C9CE6722}" srcOrd="0" destOrd="0" presId="urn:microsoft.com/office/officeart/2005/8/layout/process1"/>
    <dgm:cxn modelId="{FBF01447-F612-4A26-934C-E9381F4C3E55}" type="presOf" srcId="{1C732187-629D-40FA-909F-0CCA0A507877}" destId="{D497A5B4-E972-4BE9-9EF7-2D1569E04655}" srcOrd="0" destOrd="0" presId="urn:microsoft.com/office/officeart/2005/8/layout/process1"/>
    <dgm:cxn modelId="{A92AE7CD-6FA9-4BF9-BFA0-5E8B2CD144B7}" type="presOf" srcId="{C12EC518-6EDC-429A-9326-6AE512E3BAFD}" destId="{114433E9-80C6-46A6-9871-2FA1A38F011B}" srcOrd="0" destOrd="0" presId="urn:microsoft.com/office/officeart/2005/8/layout/process1"/>
    <dgm:cxn modelId="{A91ACE0C-2F77-4F96-8F08-4FBD8580F4D7}" type="presOf" srcId="{6EFC39A2-05BC-40B4-9A8B-012FD51014EA}" destId="{EE2F7B18-4653-4E28-A40C-1902DEFE0D81}" srcOrd="0" destOrd="0" presId="urn:microsoft.com/office/officeart/2005/8/layout/process1"/>
    <dgm:cxn modelId="{35D2F6C7-7E75-4A16-A120-4E3C02D2177E}" type="presOf" srcId="{43668FA8-7877-46DF-B1DC-7DD80A8DF447}" destId="{B6787E2B-66E6-4E9F-B58B-1AF05C2A14C5}" srcOrd="1" destOrd="0" presId="urn:microsoft.com/office/officeart/2005/8/layout/process1"/>
    <dgm:cxn modelId="{DC27B8F7-B69C-4F76-8664-EAA62979A519}" type="presOf" srcId="{43668FA8-7877-46DF-B1DC-7DD80A8DF447}" destId="{A72AFA4A-8B97-441B-A671-A40D1950301E}" srcOrd="0" destOrd="0" presId="urn:microsoft.com/office/officeart/2005/8/layout/process1"/>
    <dgm:cxn modelId="{6790197B-4957-4401-8544-639FCA974844}" srcId="{C12EC518-6EDC-429A-9326-6AE512E3BAFD}" destId="{952C0A9C-0E37-4FC4-BD3B-BE9F56B5AC61}" srcOrd="2" destOrd="0" parTransId="{3A110D7B-EAD9-4A6F-8C02-277F45133991}" sibTransId="{8546357B-B2ED-4A45-90EC-0CD4D13C6B9C}"/>
    <dgm:cxn modelId="{4A927ED6-FF5C-40EE-880E-3A8194B25DFE}" srcId="{C12EC518-6EDC-429A-9326-6AE512E3BAFD}" destId="{1C732187-629D-40FA-909F-0CCA0A507877}" srcOrd="1" destOrd="0" parTransId="{79FCFC58-F1AA-493F-AD14-7DAD8EF71EAD}" sibTransId="{43668FA8-7877-46DF-B1DC-7DD80A8DF447}"/>
    <dgm:cxn modelId="{D8C2789E-D2A6-4A87-AE5E-B933C9A9AE38}" type="presParOf" srcId="{114433E9-80C6-46A6-9871-2FA1A38F011B}" destId="{7F69E146-FC91-4687-BA07-E63F3F7DC8BB}" srcOrd="0" destOrd="0" presId="urn:microsoft.com/office/officeart/2005/8/layout/process1"/>
    <dgm:cxn modelId="{3862FECB-FF9B-4FC5-88B3-3EEF3E6B6AFF}" type="presParOf" srcId="{114433E9-80C6-46A6-9871-2FA1A38F011B}" destId="{EE2F7B18-4653-4E28-A40C-1902DEFE0D81}" srcOrd="1" destOrd="0" presId="urn:microsoft.com/office/officeart/2005/8/layout/process1"/>
    <dgm:cxn modelId="{8E060B46-3E24-48F9-8C8B-6F7D417BF687}" type="presParOf" srcId="{EE2F7B18-4653-4E28-A40C-1902DEFE0D81}" destId="{E6335EA6-051C-48E3-B949-A827528939F2}" srcOrd="0" destOrd="0" presId="urn:microsoft.com/office/officeart/2005/8/layout/process1"/>
    <dgm:cxn modelId="{C6A06810-3832-407F-84E2-6C218FB1C5BC}" type="presParOf" srcId="{114433E9-80C6-46A6-9871-2FA1A38F011B}" destId="{D497A5B4-E972-4BE9-9EF7-2D1569E04655}" srcOrd="2" destOrd="0" presId="urn:microsoft.com/office/officeart/2005/8/layout/process1"/>
    <dgm:cxn modelId="{26A15FB0-8C93-488E-8815-8265CFAFFD7D}" type="presParOf" srcId="{114433E9-80C6-46A6-9871-2FA1A38F011B}" destId="{A72AFA4A-8B97-441B-A671-A40D1950301E}" srcOrd="3" destOrd="0" presId="urn:microsoft.com/office/officeart/2005/8/layout/process1"/>
    <dgm:cxn modelId="{5A8DFD96-0621-466B-B60E-37161BF77CD0}" type="presParOf" srcId="{A72AFA4A-8B97-441B-A671-A40D1950301E}" destId="{B6787E2B-66E6-4E9F-B58B-1AF05C2A14C5}" srcOrd="0" destOrd="0" presId="urn:microsoft.com/office/officeart/2005/8/layout/process1"/>
    <dgm:cxn modelId="{6A67DAFF-AE95-44C0-9D87-5EC4E7ED8F23}" type="presParOf" srcId="{114433E9-80C6-46A6-9871-2FA1A38F011B}" destId="{E1ED510A-BEBF-4A8B-831A-E583C9CE672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9E146-FC91-4687-BA07-E63F3F7DC8BB}">
      <dsp:nvSpPr>
        <dsp:cNvPr id="0" name=""/>
        <dsp:cNvSpPr/>
      </dsp:nvSpPr>
      <dsp:spPr>
        <a:xfrm>
          <a:off x="8651" y="0"/>
          <a:ext cx="1661741" cy="76155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solidFill>
                <a:schemeClr val="tx1"/>
              </a:solidFill>
            </a:rPr>
            <a:t>根据是否为相同</a:t>
          </a:r>
          <a:r>
            <a:rPr lang="en-US" altLang="zh-CN" sz="1200" kern="1200" dirty="0" smtClean="0">
              <a:solidFill>
                <a:schemeClr val="tx1"/>
              </a:solidFill>
            </a:rPr>
            <a:t>recipe</a:t>
          </a:r>
          <a:r>
            <a:rPr lang="zh-CN" altLang="en-US" sz="1200" kern="1200" dirty="0" smtClean="0">
              <a:solidFill>
                <a:schemeClr val="tx1"/>
              </a:solidFill>
            </a:rPr>
            <a:t>设置</a:t>
          </a:r>
          <a:r>
            <a:rPr lang="en-US" altLang="zh-CN" sz="1200" kern="1200" dirty="0" smtClean="0">
              <a:solidFill>
                <a:schemeClr val="tx1"/>
              </a:solidFill>
            </a:rPr>
            <a:t>lot</a:t>
          </a:r>
          <a:r>
            <a:rPr lang="zh-CN" altLang="en-US" sz="1200" kern="1200" dirty="0" smtClean="0">
              <a:solidFill>
                <a:schemeClr val="tx1"/>
              </a:solidFill>
            </a:rPr>
            <a:t>相关信息</a:t>
          </a:r>
          <a:endParaRPr lang="zh-CN" altLang="en-US" sz="1200" kern="1200" dirty="0"/>
        </a:p>
      </dsp:txBody>
      <dsp:txXfrm>
        <a:off x="30956" y="22305"/>
        <a:ext cx="1617131" cy="716944"/>
      </dsp:txXfrm>
    </dsp:sp>
    <dsp:sp modelId="{EE2F7B18-4653-4E28-A40C-1902DEFE0D81}">
      <dsp:nvSpPr>
        <dsp:cNvPr id="0" name=""/>
        <dsp:cNvSpPr/>
      </dsp:nvSpPr>
      <dsp:spPr>
        <a:xfrm>
          <a:off x="1836567" y="174721"/>
          <a:ext cx="352289" cy="41211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l" defTabSz="533400">
            <a:lnSpc>
              <a:spcPct val="90000"/>
            </a:lnSpc>
            <a:spcBef>
              <a:spcPct val="0"/>
            </a:spcBef>
            <a:spcAft>
              <a:spcPct val="35000"/>
            </a:spcAft>
          </a:pPr>
          <a:endParaRPr lang="zh-CN" altLang="en-US" sz="1200" kern="1200"/>
        </a:p>
      </dsp:txBody>
      <dsp:txXfrm>
        <a:off x="1836567" y="257143"/>
        <a:ext cx="246602" cy="247267"/>
      </dsp:txXfrm>
    </dsp:sp>
    <dsp:sp modelId="{D497A5B4-E972-4BE9-9EF7-2D1569E04655}">
      <dsp:nvSpPr>
        <dsp:cNvPr id="0" name=""/>
        <dsp:cNvSpPr/>
      </dsp:nvSpPr>
      <dsp:spPr>
        <a:xfrm>
          <a:off x="2335090" y="0"/>
          <a:ext cx="1661741" cy="76155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solidFill>
                <a:schemeClr val="tx1"/>
              </a:solidFill>
            </a:rPr>
            <a:t>不同</a:t>
          </a:r>
          <a:r>
            <a:rPr lang="en-US" altLang="zh-CN" sz="1200" kern="1200" dirty="0" smtClean="0">
              <a:solidFill>
                <a:schemeClr val="tx1"/>
              </a:solidFill>
            </a:rPr>
            <a:t>recipe</a:t>
          </a:r>
          <a:r>
            <a:rPr lang="zh-CN" altLang="en-US" sz="1200" kern="1200" dirty="0" smtClean="0">
              <a:solidFill>
                <a:schemeClr val="tx1"/>
              </a:solidFill>
            </a:rPr>
            <a:t>的</a:t>
          </a:r>
          <a:r>
            <a:rPr lang="en-US" altLang="zh-CN" sz="1200" kern="1200" dirty="0" smtClean="0">
              <a:solidFill>
                <a:schemeClr val="tx1"/>
              </a:solidFill>
            </a:rPr>
            <a:t>lot</a:t>
          </a:r>
          <a:r>
            <a:rPr lang="zh-CN" altLang="en-US" sz="1200" kern="1200" dirty="0" smtClean="0">
              <a:solidFill>
                <a:schemeClr val="tx1"/>
              </a:solidFill>
            </a:rPr>
            <a:t>，如果前后在同一机台</a:t>
          </a:r>
          <a:r>
            <a:rPr lang="en-US" altLang="zh-CN" sz="1200" kern="1200" dirty="0" smtClean="0">
              <a:solidFill>
                <a:schemeClr val="tx1"/>
              </a:solidFill>
            </a:rPr>
            <a:t>run</a:t>
          </a:r>
          <a:r>
            <a:rPr lang="zh-CN" altLang="en-US" sz="1200" kern="1200" dirty="0" smtClean="0">
              <a:solidFill>
                <a:schemeClr val="tx1"/>
              </a:solidFill>
            </a:rPr>
            <a:t>货，后一</a:t>
          </a:r>
          <a:r>
            <a:rPr lang="en-US" altLang="zh-CN" sz="1200" kern="1200" dirty="0" smtClean="0">
              <a:solidFill>
                <a:schemeClr val="tx1"/>
              </a:solidFill>
            </a:rPr>
            <a:t>lot</a:t>
          </a:r>
          <a:r>
            <a:rPr lang="zh-CN" altLang="en-US" sz="1200" kern="1200" dirty="0" smtClean="0">
              <a:solidFill>
                <a:schemeClr val="tx1"/>
              </a:solidFill>
            </a:rPr>
            <a:t>的加工时间需要适当增加。</a:t>
          </a:r>
          <a:endParaRPr lang="zh-CN" altLang="en-US" sz="1200" kern="1200" dirty="0"/>
        </a:p>
      </dsp:txBody>
      <dsp:txXfrm>
        <a:off x="2357395" y="22305"/>
        <a:ext cx="1617131" cy="716944"/>
      </dsp:txXfrm>
    </dsp:sp>
    <dsp:sp modelId="{A72AFA4A-8B97-441B-A671-A40D1950301E}">
      <dsp:nvSpPr>
        <dsp:cNvPr id="0" name=""/>
        <dsp:cNvSpPr/>
      </dsp:nvSpPr>
      <dsp:spPr>
        <a:xfrm>
          <a:off x="4163006" y="174721"/>
          <a:ext cx="352289" cy="41211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l" defTabSz="533400">
            <a:lnSpc>
              <a:spcPct val="90000"/>
            </a:lnSpc>
            <a:spcBef>
              <a:spcPct val="0"/>
            </a:spcBef>
            <a:spcAft>
              <a:spcPct val="35000"/>
            </a:spcAft>
          </a:pPr>
          <a:endParaRPr lang="zh-CN" altLang="en-US" sz="1200" kern="1200"/>
        </a:p>
      </dsp:txBody>
      <dsp:txXfrm>
        <a:off x="4163006" y="257143"/>
        <a:ext cx="246602" cy="247267"/>
      </dsp:txXfrm>
    </dsp:sp>
    <dsp:sp modelId="{E1ED510A-BEBF-4A8B-831A-E583C9CE6722}">
      <dsp:nvSpPr>
        <dsp:cNvPr id="0" name=""/>
        <dsp:cNvSpPr/>
      </dsp:nvSpPr>
      <dsp:spPr>
        <a:xfrm>
          <a:off x="4661528" y="0"/>
          <a:ext cx="1661741" cy="76155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r>
            <a:rPr lang="zh-CN" altLang="en-US" sz="1200" kern="1200" dirty="0" smtClean="0">
              <a:solidFill>
                <a:schemeClr val="tx1"/>
              </a:solidFill>
            </a:rPr>
            <a:t>根据蚁群算法得到最优的派工方案。</a:t>
          </a:r>
          <a:endParaRPr lang="zh-CN" altLang="en-US" sz="1200" kern="1200" dirty="0"/>
        </a:p>
      </dsp:txBody>
      <dsp:txXfrm>
        <a:off x="4683833" y="22305"/>
        <a:ext cx="1617131" cy="7169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320BCCF9-12F3-46F2-B745-F8305CF7BFAE}" type="datetimeFigureOut">
              <a:rPr lang="zh-CN" altLang="en-US" smtClean="0"/>
              <a:t>2021/1/7</a:t>
            </a:fld>
            <a:endParaRPr lang="zh-CN" altLang="en-US"/>
          </a:p>
        </p:txBody>
      </p:sp>
      <p:sp>
        <p:nvSpPr>
          <p:cNvPr id="4" name="页脚占位符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4B94E811-D6C0-47DF-AF4D-CF4DEE38E0BF}" type="slidenum">
              <a:rPr lang="zh-CN" altLang="en-US" smtClean="0"/>
              <a:t>‹#›</a:t>
            </a:fld>
            <a:endParaRPr lang="zh-CN" altLang="en-US"/>
          </a:p>
        </p:txBody>
      </p:sp>
    </p:spTree>
    <p:extLst>
      <p:ext uri="{BB962C8B-B14F-4D97-AF65-F5344CB8AC3E}">
        <p14:creationId xmlns:p14="http://schemas.microsoft.com/office/powerpoint/2010/main" val="5608680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08F4F87-4DB3-4C5C-99F7-C62EFE901515}" type="datetimeFigureOut">
              <a:rPr lang="zh-CN" altLang="en-US" smtClean="0"/>
              <a:t>2021/1/7</a:t>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5E05AFDE-1FD4-4C0C-98F1-C4A2AEAE7B10}" type="slidenum">
              <a:rPr lang="zh-CN" altLang="en-US" smtClean="0"/>
              <a:t>‹#›</a:t>
            </a:fld>
            <a:endParaRPr lang="zh-CN" altLang="en-US"/>
          </a:p>
        </p:txBody>
      </p:sp>
    </p:spTree>
    <p:extLst>
      <p:ext uri="{BB962C8B-B14F-4D97-AF65-F5344CB8AC3E}">
        <p14:creationId xmlns:p14="http://schemas.microsoft.com/office/powerpoint/2010/main" val="3151251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25" y="1616075"/>
            <a:ext cx="63642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13" y="398466"/>
            <a:ext cx="158115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581900" y="2817816"/>
            <a:ext cx="1562100" cy="815975"/>
          </a:xfrm>
          <a:prstGeom prst="rect">
            <a:avLst/>
          </a:prstGeom>
          <a:solidFill>
            <a:schemeClr val="accent5">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5" name="矩形 4"/>
          <p:cNvSpPr/>
          <p:nvPr/>
        </p:nvSpPr>
        <p:spPr>
          <a:xfrm>
            <a:off x="2152651" y="1204916"/>
            <a:ext cx="625475" cy="407987"/>
          </a:xfrm>
          <a:prstGeom prst="rect">
            <a:avLst/>
          </a:prstGeom>
          <a:solidFill>
            <a:schemeClr val="bg2">
              <a:lumMod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6" name="页脚占位符 3"/>
          <p:cNvSpPr txBox="1">
            <a:spLocks/>
          </p:cNvSpPr>
          <p:nvPr/>
        </p:nvSpPr>
        <p:spPr>
          <a:xfrm>
            <a:off x="2798769" y="1262066"/>
            <a:ext cx="1773237" cy="274637"/>
          </a:xfrm>
          <a:prstGeom prst="rect">
            <a:avLst/>
          </a:prstGeom>
        </p:spPr>
        <p:txBody>
          <a:bodyPr anchor="ctr"/>
          <a:lstStyle>
            <a:defPPr>
              <a:defRPr lang="zh-CN"/>
            </a:defPPr>
            <a:lvl1pPr algn="l" defTabSz="457200"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defTabSz="457200"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defTabSz="457200"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defTabSz="457200"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defTabSz="457200"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r>
              <a:rPr lang="en-US" altLang="zh-CN" i="1" dirty="0" smtClean="0">
                <a:solidFill>
                  <a:prstClr val="white">
                    <a:lumMod val="65000"/>
                  </a:prstClr>
                </a:solidFill>
              </a:rPr>
              <a:t>Confidential</a:t>
            </a:r>
            <a:endParaRPr lang="zh-CN" altLang="en-US" i="1" dirty="0">
              <a:solidFill>
                <a:prstClr val="white">
                  <a:lumMod val="65000"/>
                </a:prstClr>
              </a:solidFill>
            </a:endParaRPr>
          </a:p>
        </p:txBody>
      </p:sp>
    </p:spTree>
    <p:extLst>
      <p:ext uri="{BB962C8B-B14F-4D97-AF65-F5344CB8AC3E}">
        <p14:creationId xmlns:p14="http://schemas.microsoft.com/office/powerpoint/2010/main" val="1607803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57200" y="4865691"/>
            <a:ext cx="8229600" cy="274637"/>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pic>
        <p:nvPicPr>
          <p:cNvPr id="7"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136526"/>
            <a:ext cx="14716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流程图: 延期 7"/>
          <p:cNvSpPr/>
          <p:nvPr/>
        </p:nvSpPr>
        <p:spPr>
          <a:xfrm>
            <a:off x="5932494" y="127001"/>
            <a:ext cx="352425" cy="379413"/>
          </a:xfrm>
          <a:prstGeom prst="flowChartDelay">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9" name="矩形 8"/>
          <p:cNvSpPr/>
          <p:nvPr/>
        </p:nvSpPr>
        <p:spPr>
          <a:xfrm>
            <a:off x="0" y="127001"/>
            <a:ext cx="5932488" cy="3794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sp>
        <p:nvSpPr>
          <p:cNvPr id="2" name="标题 1"/>
          <p:cNvSpPr>
            <a:spLocks noGrp="1"/>
          </p:cNvSpPr>
          <p:nvPr>
            <p:ph type="title"/>
          </p:nvPr>
        </p:nvSpPr>
        <p:spPr>
          <a:xfrm>
            <a:off x="423069" y="757239"/>
            <a:ext cx="5486400" cy="425054"/>
          </a:xfrm>
        </p:spPr>
        <p:txBody>
          <a:bodyPr anchor="b"/>
          <a:lstStyle>
            <a:lvl1pPr algn="l">
              <a:defRPr sz="2000" b="1"/>
            </a:lvl1pPr>
          </a:lstStyle>
          <a:p>
            <a:r>
              <a:rPr lang="zh-CN" altLang="en-US" smtClean="0"/>
              <a:t>单击此处编辑母版标题样式</a:t>
            </a:r>
            <a:endParaRPr lang="zh-CN" altLang="en-US" dirty="0"/>
          </a:p>
        </p:txBody>
      </p:sp>
      <p:sp>
        <p:nvSpPr>
          <p:cNvPr id="3" name="图片占位符 2"/>
          <p:cNvSpPr>
            <a:spLocks noGrp="1"/>
          </p:cNvSpPr>
          <p:nvPr>
            <p:ph type="pic" idx="1"/>
          </p:nvPr>
        </p:nvSpPr>
        <p:spPr>
          <a:xfrm>
            <a:off x="223044" y="1333193"/>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dirty="0"/>
          </a:p>
        </p:txBody>
      </p:sp>
      <p:sp>
        <p:nvSpPr>
          <p:cNvPr id="4" name="文本占位符 3"/>
          <p:cNvSpPr>
            <a:spLocks noGrp="1"/>
          </p:cNvSpPr>
          <p:nvPr>
            <p:ph type="body" sz="half" idx="2"/>
          </p:nvPr>
        </p:nvSpPr>
        <p:spPr>
          <a:xfrm>
            <a:off x="5992813" y="1343025"/>
            <a:ext cx="2665412" cy="3086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0" name="日期占位符 3"/>
          <p:cNvSpPr>
            <a:spLocks noGrp="1"/>
          </p:cNvSpPr>
          <p:nvPr>
            <p:ph type="dt" sz="half" idx="10"/>
          </p:nvPr>
        </p:nvSpPr>
        <p:spPr>
          <a:xfrm>
            <a:off x="457200" y="4865691"/>
            <a:ext cx="2133600" cy="274637"/>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11" name="页脚占位符 4"/>
          <p:cNvSpPr>
            <a:spLocks noGrp="1"/>
          </p:cNvSpPr>
          <p:nvPr>
            <p:ph type="ftr" sz="quarter" idx="11"/>
          </p:nvPr>
        </p:nvSpPr>
        <p:spPr>
          <a:xfrm>
            <a:off x="3124200" y="4865691"/>
            <a:ext cx="2895600" cy="274637"/>
          </a:xfrm>
        </p:spPr>
        <p:txBody>
          <a:bodyPr/>
          <a:lstStyle>
            <a:lvl1pPr>
              <a:defRPr/>
            </a:lvl1pPr>
          </a:lstStyle>
          <a:p>
            <a:pPr>
              <a:defRPr/>
            </a:pPr>
            <a:endParaRPr lang="zh-CN" altLang="en-US" dirty="0">
              <a:solidFill>
                <a:prstClr val="black">
                  <a:tint val="75000"/>
                </a:prstClr>
              </a:solidFill>
            </a:endParaRPr>
          </a:p>
        </p:txBody>
      </p:sp>
      <p:sp>
        <p:nvSpPr>
          <p:cNvPr id="12" name="幻灯片编号占位符 5"/>
          <p:cNvSpPr>
            <a:spLocks noGrp="1"/>
          </p:cNvSpPr>
          <p:nvPr>
            <p:ph type="sldNum" sz="quarter" idx="12"/>
          </p:nvPr>
        </p:nvSpPr>
        <p:spPr>
          <a:xfrm>
            <a:off x="6553200" y="4865691"/>
            <a:ext cx="2133600" cy="274637"/>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171282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4"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57200" y="4865691"/>
            <a:ext cx="8229600" cy="274637"/>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6" name="流程图: 延期 5"/>
          <p:cNvSpPr/>
          <p:nvPr/>
        </p:nvSpPr>
        <p:spPr>
          <a:xfrm>
            <a:off x="5932494" y="127001"/>
            <a:ext cx="352425" cy="379413"/>
          </a:xfrm>
          <a:prstGeom prst="flowChartDelay">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7" name="矩形 6"/>
          <p:cNvSpPr/>
          <p:nvPr/>
        </p:nvSpPr>
        <p:spPr>
          <a:xfrm>
            <a:off x="0" y="127001"/>
            <a:ext cx="5932488" cy="3794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sp>
        <p:nvSpPr>
          <p:cNvPr id="8" name="流程图: 延期 7"/>
          <p:cNvSpPr/>
          <p:nvPr/>
        </p:nvSpPr>
        <p:spPr>
          <a:xfrm>
            <a:off x="2200280" y="39688"/>
            <a:ext cx="352425" cy="379412"/>
          </a:xfrm>
          <a:prstGeom prst="flowChartDelay">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9" name="矩形 8"/>
          <p:cNvSpPr/>
          <p:nvPr/>
        </p:nvSpPr>
        <p:spPr>
          <a:xfrm>
            <a:off x="5" y="39688"/>
            <a:ext cx="2200275" cy="379412"/>
          </a:xfrm>
          <a:prstGeom prst="rect">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pic>
        <p:nvPicPr>
          <p:cNvPr id="10"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127001"/>
            <a:ext cx="14716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787400"/>
            <a:ext cx="8229600" cy="857250"/>
          </a:xfrm>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1781175"/>
            <a:ext cx="8229600" cy="28130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3"/>
          <p:cNvSpPr>
            <a:spLocks noGrp="1"/>
          </p:cNvSpPr>
          <p:nvPr>
            <p:ph type="dt" sz="half" idx="10"/>
          </p:nvPr>
        </p:nvSpPr>
        <p:spPr>
          <a:xfrm>
            <a:off x="457200" y="4865691"/>
            <a:ext cx="2133600" cy="274637"/>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12" name="页脚占位符 4"/>
          <p:cNvSpPr>
            <a:spLocks noGrp="1"/>
          </p:cNvSpPr>
          <p:nvPr>
            <p:ph type="ftr" sz="quarter" idx="11"/>
          </p:nvPr>
        </p:nvSpPr>
        <p:spPr>
          <a:xfrm>
            <a:off x="3124200" y="4865691"/>
            <a:ext cx="2895600" cy="274637"/>
          </a:xfrm>
        </p:spPr>
        <p:txBody>
          <a:bodyPr/>
          <a:lstStyle>
            <a:lvl1pPr>
              <a:defRPr/>
            </a:lvl1pPr>
          </a:lstStyle>
          <a:p>
            <a:pPr>
              <a:defRPr/>
            </a:pPr>
            <a:endParaRPr lang="zh-CN" altLang="en-US" dirty="0">
              <a:solidFill>
                <a:prstClr val="black">
                  <a:tint val="75000"/>
                </a:prstClr>
              </a:solidFill>
            </a:endParaRPr>
          </a:p>
        </p:txBody>
      </p:sp>
      <p:sp>
        <p:nvSpPr>
          <p:cNvPr id="13" name="幻灯片编号占位符 5"/>
          <p:cNvSpPr>
            <a:spLocks noGrp="1"/>
          </p:cNvSpPr>
          <p:nvPr>
            <p:ph type="sldNum" sz="quarter" idx="12"/>
          </p:nvPr>
        </p:nvSpPr>
        <p:spPr>
          <a:xfrm>
            <a:off x="6553200" y="4865691"/>
            <a:ext cx="2133600" cy="274637"/>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2459420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pic>
        <p:nvPicPr>
          <p:cNvPr id="4"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57200" y="4865691"/>
            <a:ext cx="8229600" cy="274637"/>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6" name="流程图: 延期 5"/>
          <p:cNvSpPr/>
          <p:nvPr/>
        </p:nvSpPr>
        <p:spPr>
          <a:xfrm>
            <a:off x="5932494" y="127001"/>
            <a:ext cx="352425" cy="379413"/>
          </a:xfrm>
          <a:prstGeom prst="flowChartDelay">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7" name="矩形 6"/>
          <p:cNvSpPr/>
          <p:nvPr/>
        </p:nvSpPr>
        <p:spPr>
          <a:xfrm>
            <a:off x="0" y="127001"/>
            <a:ext cx="5932488" cy="3794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sp>
        <p:nvSpPr>
          <p:cNvPr id="8" name="流程图: 延期 7"/>
          <p:cNvSpPr/>
          <p:nvPr/>
        </p:nvSpPr>
        <p:spPr>
          <a:xfrm>
            <a:off x="2200280" y="39688"/>
            <a:ext cx="352425" cy="379412"/>
          </a:xfrm>
          <a:prstGeom prst="flowChartDelay">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9" name="矩形 8"/>
          <p:cNvSpPr/>
          <p:nvPr/>
        </p:nvSpPr>
        <p:spPr>
          <a:xfrm>
            <a:off x="5" y="39688"/>
            <a:ext cx="2200275" cy="379412"/>
          </a:xfrm>
          <a:prstGeom prst="rect">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pic>
        <p:nvPicPr>
          <p:cNvPr id="10"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127001"/>
            <a:ext cx="14716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竖排标题 1"/>
          <p:cNvSpPr>
            <a:spLocks noGrp="1"/>
          </p:cNvSpPr>
          <p:nvPr>
            <p:ph type="title" orient="vert"/>
          </p:nvPr>
        </p:nvSpPr>
        <p:spPr>
          <a:xfrm>
            <a:off x="6629400" y="983458"/>
            <a:ext cx="2057400" cy="3290888"/>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983458"/>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3"/>
          <p:cNvSpPr>
            <a:spLocks noGrp="1"/>
          </p:cNvSpPr>
          <p:nvPr>
            <p:ph type="dt" sz="half" idx="10"/>
          </p:nvPr>
        </p:nvSpPr>
        <p:spPr>
          <a:xfrm>
            <a:off x="457200" y="4865691"/>
            <a:ext cx="2133600" cy="274637"/>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12" name="页脚占位符 4"/>
          <p:cNvSpPr>
            <a:spLocks noGrp="1"/>
          </p:cNvSpPr>
          <p:nvPr>
            <p:ph type="ftr" sz="quarter" idx="11"/>
          </p:nvPr>
        </p:nvSpPr>
        <p:spPr>
          <a:xfrm>
            <a:off x="3124200" y="4865691"/>
            <a:ext cx="2895600" cy="274637"/>
          </a:xfrm>
        </p:spPr>
        <p:txBody>
          <a:bodyPr/>
          <a:lstStyle>
            <a:lvl1pPr>
              <a:defRPr/>
            </a:lvl1pPr>
          </a:lstStyle>
          <a:p>
            <a:pPr>
              <a:defRPr/>
            </a:pPr>
            <a:endParaRPr lang="zh-CN" altLang="en-US" dirty="0">
              <a:solidFill>
                <a:prstClr val="black">
                  <a:tint val="75000"/>
                </a:prstClr>
              </a:solidFill>
            </a:endParaRPr>
          </a:p>
        </p:txBody>
      </p:sp>
      <p:sp>
        <p:nvSpPr>
          <p:cNvPr id="13" name="幻灯片编号占位符 5"/>
          <p:cNvSpPr>
            <a:spLocks noGrp="1"/>
          </p:cNvSpPr>
          <p:nvPr>
            <p:ph type="sldNum" sz="quarter" idx="12"/>
          </p:nvPr>
        </p:nvSpPr>
        <p:spPr>
          <a:xfrm>
            <a:off x="6553200" y="4865691"/>
            <a:ext cx="2133600" cy="274637"/>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44077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pic>
        <p:nvPicPr>
          <p:cNvPr id="2"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57200" y="4865691"/>
            <a:ext cx="8229600" cy="274637"/>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4" name="流程图: 延期 3"/>
          <p:cNvSpPr/>
          <p:nvPr/>
        </p:nvSpPr>
        <p:spPr>
          <a:xfrm>
            <a:off x="5932494" y="127001"/>
            <a:ext cx="352425" cy="379413"/>
          </a:xfrm>
          <a:prstGeom prst="flowChartDelay">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5" name="矩形 4"/>
          <p:cNvSpPr/>
          <p:nvPr/>
        </p:nvSpPr>
        <p:spPr>
          <a:xfrm>
            <a:off x="0" y="127001"/>
            <a:ext cx="5932488" cy="3794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sp>
        <p:nvSpPr>
          <p:cNvPr id="6" name="流程图: 延期 5"/>
          <p:cNvSpPr/>
          <p:nvPr/>
        </p:nvSpPr>
        <p:spPr>
          <a:xfrm>
            <a:off x="2200280" y="39688"/>
            <a:ext cx="352425" cy="379412"/>
          </a:xfrm>
          <a:prstGeom prst="flowChartDelay">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7" name="矩形 6"/>
          <p:cNvSpPr/>
          <p:nvPr/>
        </p:nvSpPr>
        <p:spPr>
          <a:xfrm>
            <a:off x="5" y="39688"/>
            <a:ext cx="2200275" cy="379412"/>
          </a:xfrm>
          <a:prstGeom prst="rect">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pic>
        <p:nvPicPr>
          <p:cNvPr id="8"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127001"/>
            <a:ext cx="14716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3"/>
          <p:cNvSpPr>
            <a:spLocks noGrp="1"/>
          </p:cNvSpPr>
          <p:nvPr>
            <p:ph type="dt" sz="half" idx="10"/>
          </p:nvPr>
        </p:nvSpPr>
        <p:spPr>
          <a:xfrm>
            <a:off x="457200" y="4865691"/>
            <a:ext cx="2133600" cy="274637"/>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10" name="页脚占位符 4"/>
          <p:cNvSpPr>
            <a:spLocks noGrp="1"/>
          </p:cNvSpPr>
          <p:nvPr>
            <p:ph type="ftr" sz="quarter" idx="11"/>
          </p:nvPr>
        </p:nvSpPr>
        <p:spPr>
          <a:xfrm>
            <a:off x="3124200" y="4865691"/>
            <a:ext cx="2895600" cy="274637"/>
          </a:xfrm>
        </p:spPr>
        <p:txBody>
          <a:bodyPr/>
          <a:lstStyle>
            <a:lvl1pPr>
              <a:defRPr/>
            </a:lvl1pPr>
          </a:lstStyle>
          <a:p>
            <a:pPr>
              <a:defRPr/>
            </a:pPr>
            <a:endParaRPr lang="zh-CN" altLang="en-US" dirty="0">
              <a:solidFill>
                <a:prstClr val="black">
                  <a:tint val="75000"/>
                </a:prstClr>
              </a:solidFill>
            </a:endParaRPr>
          </a:p>
        </p:txBody>
      </p:sp>
      <p:sp>
        <p:nvSpPr>
          <p:cNvPr id="11" name="幻灯片编号占位符 5"/>
          <p:cNvSpPr>
            <a:spLocks noGrp="1"/>
          </p:cNvSpPr>
          <p:nvPr>
            <p:ph type="sldNum" sz="quarter" idx="12"/>
          </p:nvPr>
        </p:nvSpPr>
        <p:spPr>
          <a:xfrm>
            <a:off x="6553200" y="4865691"/>
            <a:ext cx="2133600" cy="274637"/>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标题 1"/>
          <p:cNvSpPr>
            <a:spLocks noGrp="1"/>
          </p:cNvSpPr>
          <p:nvPr>
            <p:ph type="title"/>
          </p:nvPr>
        </p:nvSpPr>
        <p:spPr>
          <a:xfrm>
            <a:off x="0" y="108055"/>
            <a:ext cx="5486400" cy="425054"/>
          </a:xfrm>
        </p:spPr>
        <p:txBody>
          <a:bodyPr anchor="b"/>
          <a:lstStyle>
            <a:lvl1pPr algn="l">
              <a:defRPr sz="2000" b="1"/>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552628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380" y="0"/>
            <a:ext cx="55086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0"/>
            <a:ext cx="9144000" cy="5143500"/>
          </a:xfrm>
          <a:prstGeom prst="rect">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4" name="页脚占位符 3"/>
          <p:cNvSpPr txBox="1">
            <a:spLocks/>
          </p:cNvSpPr>
          <p:nvPr/>
        </p:nvSpPr>
        <p:spPr>
          <a:xfrm>
            <a:off x="581025" y="4743450"/>
            <a:ext cx="7981950" cy="274638"/>
          </a:xfrm>
          <a:prstGeom prst="rect">
            <a:avLst/>
          </a:prstGeom>
          <a:solidFill>
            <a:schemeClr val="bg1">
              <a:alpha val="50000"/>
            </a:schemeClr>
          </a:solidFill>
        </p:spPr>
        <p:txBody>
          <a:bodyPr/>
          <a:lstStyle>
            <a:defPPr>
              <a:defRPr lang="zh-CN"/>
            </a:defPPr>
            <a:lvl1pPr algn="l" defTabSz="457200"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defTabSz="457200"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defTabSz="457200"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defTabSz="457200"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defTabSz="457200"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defRPr/>
            </a:pPr>
            <a:r>
              <a:rPr lang="zh-CN" altLang="en-US" sz="1000" dirty="0" smtClean="0">
                <a:solidFill>
                  <a:prstClr val="white">
                    <a:lumMod val="50000"/>
                  </a:prstClr>
                </a:solidFill>
                <a:latin typeface="微软雅黑" pitchFamily="34" charset="-122"/>
                <a:ea typeface="微软雅黑" pitchFamily="34" charset="-122"/>
              </a:rPr>
              <a:t>晶合集成 </a:t>
            </a:r>
            <a:r>
              <a:rPr lang="zh-CN" altLang="en-US" sz="1000" dirty="0" smtClean="0">
                <a:solidFill>
                  <a:prstClr val="white">
                    <a:lumMod val="50000"/>
                  </a:prstClr>
                </a:solidFill>
              </a:rPr>
              <a:t> </a:t>
            </a:r>
            <a:r>
              <a:rPr lang="en-US" altLang="zh-CN" sz="1200" dirty="0" smtClean="0">
                <a:solidFill>
                  <a:prstClr val="white">
                    <a:lumMod val="50000"/>
                  </a:prstClr>
                </a:solidFill>
                <a:latin typeface="Calibri" pitchFamily="34" charset="0"/>
              </a:rPr>
              <a:t>Confidential</a:t>
            </a:r>
            <a:endParaRPr lang="zh-CN" altLang="en-US" sz="1200" dirty="0">
              <a:solidFill>
                <a:prstClr val="white">
                  <a:lumMod val="50000"/>
                </a:prstClr>
              </a:solidFill>
              <a:latin typeface="Calibri" pitchFamily="34" charset="0"/>
            </a:endParaRPr>
          </a:p>
        </p:txBody>
      </p:sp>
    </p:spTree>
    <p:extLst>
      <p:ext uri="{BB962C8B-B14F-4D97-AF65-F5344CB8AC3E}">
        <p14:creationId xmlns:p14="http://schemas.microsoft.com/office/powerpoint/2010/main" val="1957655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57200" y="4865691"/>
            <a:ext cx="8229600" cy="274637"/>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4" name="流程图: 延期 3"/>
          <p:cNvSpPr/>
          <p:nvPr/>
        </p:nvSpPr>
        <p:spPr>
          <a:xfrm>
            <a:off x="5932494" y="127001"/>
            <a:ext cx="352425" cy="379413"/>
          </a:xfrm>
          <a:prstGeom prst="flowChartDelay">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5" name="矩形 4"/>
          <p:cNvSpPr/>
          <p:nvPr/>
        </p:nvSpPr>
        <p:spPr>
          <a:xfrm>
            <a:off x="0" y="117476"/>
            <a:ext cx="5932488" cy="3794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sp>
        <p:nvSpPr>
          <p:cNvPr id="6" name="流程图: 延期 5"/>
          <p:cNvSpPr/>
          <p:nvPr/>
        </p:nvSpPr>
        <p:spPr>
          <a:xfrm>
            <a:off x="2200280" y="30163"/>
            <a:ext cx="352425" cy="379412"/>
          </a:xfrm>
          <a:prstGeom prst="flowChartDelay">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7" name="矩形 6"/>
          <p:cNvSpPr/>
          <p:nvPr/>
        </p:nvSpPr>
        <p:spPr>
          <a:xfrm>
            <a:off x="5" y="30163"/>
            <a:ext cx="2200275" cy="379412"/>
          </a:xfrm>
          <a:prstGeom prst="rect">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pic>
        <p:nvPicPr>
          <p:cNvPr id="8"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127001"/>
            <a:ext cx="14716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7"/>
          <p:cNvSpPr>
            <a:spLocks noGrp="1"/>
          </p:cNvSpPr>
          <p:nvPr>
            <p:ph type="dt" sz="half" idx="10"/>
          </p:nvPr>
        </p:nvSpPr>
        <p:spPr>
          <a:xfrm>
            <a:off x="457200" y="4865691"/>
            <a:ext cx="2133600" cy="274637"/>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10" name="页脚占位符 8"/>
          <p:cNvSpPr>
            <a:spLocks noGrp="1"/>
          </p:cNvSpPr>
          <p:nvPr>
            <p:ph type="ftr" sz="quarter" idx="11"/>
          </p:nvPr>
        </p:nvSpPr>
        <p:spPr>
          <a:xfrm>
            <a:off x="3124200" y="4865691"/>
            <a:ext cx="2895600" cy="274637"/>
          </a:xfrm>
        </p:spPr>
        <p:txBody>
          <a:bodyPr/>
          <a:lstStyle>
            <a:lvl1pPr>
              <a:defRPr/>
            </a:lvl1pPr>
          </a:lstStyle>
          <a:p>
            <a:pPr>
              <a:defRPr/>
            </a:pPr>
            <a:endParaRPr lang="zh-CN" altLang="en-US" dirty="0">
              <a:solidFill>
                <a:prstClr val="black">
                  <a:tint val="75000"/>
                </a:prstClr>
              </a:solidFill>
            </a:endParaRPr>
          </a:p>
        </p:txBody>
      </p:sp>
      <p:sp>
        <p:nvSpPr>
          <p:cNvPr id="11" name="灯片编号占位符 9"/>
          <p:cNvSpPr>
            <a:spLocks noGrp="1"/>
          </p:cNvSpPr>
          <p:nvPr>
            <p:ph type="sldNum" sz="quarter" idx="12"/>
          </p:nvPr>
        </p:nvSpPr>
        <p:spPr>
          <a:xfrm>
            <a:off x="6553200" y="4865691"/>
            <a:ext cx="2133600" cy="274637"/>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2" name="标题占位符 1"/>
          <p:cNvSpPr>
            <a:spLocks noGrp="1"/>
          </p:cNvSpPr>
          <p:nvPr>
            <p:ph type="title"/>
          </p:nvPr>
        </p:nvSpPr>
        <p:spPr bwMode="auto">
          <a:xfrm>
            <a:off x="0" y="0"/>
            <a:ext cx="82296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2400"/>
            </a:lvl1pPr>
          </a:lstStyle>
          <a:p>
            <a:pPr lvl="0"/>
            <a:r>
              <a:rPr lang="zh-CN" altLang="en-US" smtClean="0"/>
              <a:t>单击此处编辑母版标题样式</a:t>
            </a:r>
          </a:p>
        </p:txBody>
      </p:sp>
      <p:sp>
        <p:nvSpPr>
          <p:cNvPr id="13" name="文本占位符 2"/>
          <p:cNvSpPr>
            <a:spLocks noGrp="1"/>
          </p:cNvSpPr>
          <p:nvPr>
            <p:ph idx="1"/>
          </p:nvPr>
        </p:nvSpPr>
        <p:spPr bwMode="auto">
          <a:xfrm>
            <a:off x="457200" y="1200153"/>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Tree>
    <p:extLst>
      <p:ext uri="{BB962C8B-B14F-4D97-AF65-F5344CB8AC3E}">
        <p14:creationId xmlns:p14="http://schemas.microsoft.com/office/powerpoint/2010/main" val="1011872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2"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57200" y="4895852"/>
            <a:ext cx="8229600" cy="246063"/>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pic>
        <p:nvPicPr>
          <p:cNvPr id="4"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77788"/>
            <a:ext cx="1471613"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流程图: 延期 10"/>
          <p:cNvSpPr/>
          <p:nvPr/>
        </p:nvSpPr>
        <p:spPr>
          <a:xfrm>
            <a:off x="5932494" y="68263"/>
            <a:ext cx="352425" cy="379412"/>
          </a:xfrm>
          <a:prstGeom prst="flowChartDelay">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6" name="矩形 5"/>
          <p:cNvSpPr/>
          <p:nvPr/>
        </p:nvSpPr>
        <p:spPr>
          <a:xfrm>
            <a:off x="0" y="68263"/>
            <a:ext cx="5932488" cy="379412"/>
          </a:xfrm>
          <a:prstGeom prst="rect">
            <a:avLst/>
          </a:prstGeom>
          <a:gradFill flip="none" rotWithShape="1">
            <a:gsLst>
              <a:gs pos="0">
                <a:schemeClr val="bg1">
                  <a:lumMod val="85000"/>
                </a:schemeClr>
              </a:gs>
              <a:gs pos="100000">
                <a:schemeClr val="bg1">
                  <a:lumMod val="9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sp>
        <p:nvSpPr>
          <p:cNvPr id="7" name="日期占位符 7"/>
          <p:cNvSpPr>
            <a:spLocks noGrp="1"/>
          </p:cNvSpPr>
          <p:nvPr>
            <p:ph type="dt" sz="half" idx="10"/>
          </p:nvPr>
        </p:nvSpPr>
        <p:spPr>
          <a:xfrm>
            <a:off x="457200" y="4895852"/>
            <a:ext cx="2133600" cy="246063"/>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8" name="页脚占位符 8"/>
          <p:cNvSpPr>
            <a:spLocks noGrp="1"/>
          </p:cNvSpPr>
          <p:nvPr>
            <p:ph type="ftr" sz="quarter" idx="11"/>
          </p:nvPr>
        </p:nvSpPr>
        <p:spPr>
          <a:xfrm>
            <a:off x="3124200" y="4895852"/>
            <a:ext cx="2895600" cy="246063"/>
          </a:xfrm>
        </p:spPr>
        <p:txBody>
          <a:bodyPr/>
          <a:lstStyle>
            <a:lvl1pPr>
              <a:defRPr/>
            </a:lvl1pPr>
          </a:lstStyle>
          <a:p>
            <a:pPr>
              <a:defRPr/>
            </a:pPr>
            <a:endParaRPr lang="zh-CN" altLang="en-US" dirty="0">
              <a:solidFill>
                <a:prstClr val="black">
                  <a:tint val="75000"/>
                </a:prstClr>
              </a:solidFill>
            </a:endParaRPr>
          </a:p>
        </p:txBody>
      </p:sp>
      <p:sp>
        <p:nvSpPr>
          <p:cNvPr id="9" name="灯片编号占位符 9"/>
          <p:cNvSpPr>
            <a:spLocks noGrp="1"/>
          </p:cNvSpPr>
          <p:nvPr>
            <p:ph type="sldNum" sz="quarter" idx="12"/>
          </p:nvPr>
        </p:nvSpPr>
        <p:spPr>
          <a:xfrm>
            <a:off x="6553200" y="4895852"/>
            <a:ext cx="2133600" cy="246063"/>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
        <p:nvSpPr>
          <p:cNvPr id="10" name="标题占位符 1"/>
          <p:cNvSpPr>
            <a:spLocks noGrp="1"/>
          </p:cNvSpPr>
          <p:nvPr>
            <p:ph type="title"/>
          </p:nvPr>
        </p:nvSpPr>
        <p:spPr bwMode="auto">
          <a:xfrm>
            <a:off x="0" y="0"/>
            <a:ext cx="82296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2400"/>
            </a:lvl1pPr>
          </a:lstStyle>
          <a:p>
            <a:pPr lvl="0"/>
            <a:r>
              <a:rPr lang="zh-CN" altLang="en-US" smtClean="0"/>
              <a:t>单击此处编辑母版标题样式</a:t>
            </a:r>
          </a:p>
        </p:txBody>
      </p:sp>
      <p:sp>
        <p:nvSpPr>
          <p:cNvPr id="11" name="文本占位符 2"/>
          <p:cNvSpPr>
            <a:spLocks noGrp="1"/>
          </p:cNvSpPr>
          <p:nvPr>
            <p:ph idx="1"/>
          </p:nvPr>
        </p:nvSpPr>
        <p:spPr bwMode="auto">
          <a:xfrm>
            <a:off x="457200" y="1200153"/>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Tree>
    <p:extLst>
      <p:ext uri="{BB962C8B-B14F-4D97-AF65-F5344CB8AC3E}">
        <p14:creationId xmlns:p14="http://schemas.microsoft.com/office/powerpoint/2010/main" val="203603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项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0769" y="2039940"/>
            <a:ext cx="5583237"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10"/>
          <p:cNvGrpSpPr>
            <a:grpSpLocks/>
          </p:cNvGrpSpPr>
          <p:nvPr/>
        </p:nvGrpSpPr>
        <p:grpSpPr bwMode="auto">
          <a:xfrm>
            <a:off x="3560769" y="3100391"/>
            <a:ext cx="5583237" cy="46037"/>
            <a:chOff x="251520" y="4803998"/>
            <a:chExt cx="8485188" cy="45719"/>
          </a:xfrm>
        </p:grpSpPr>
        <p:sp>
          <p:nvSpPr>
            <p:cNvPr id="4" name="矩形 3"/>
            <p:cNvSpPr/>
            <p:nvPr/>
          </p:nvSpPr>
          <p:spPr>
            <a:xfrm>
              <a:off x="4871689" y="4803998"/>
              <a:ext cx="2340243" cy="45719"/>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5" name="矩形 4"/>
            <p:cNvSpPr/>
            <p:nvPr/>
          </p:nvSpPr>
          <p:spPr>
            <a:xfrm>
              <a:off x="7211931" y="4803998"/>
              <a:ext cx="1524777" cy="45719"/>
            </a:xfrm>
            <a:prstGeom prst="rect">
              <a:avLst/>
            </a:prstGeom>
            <a:solidFill>
              <a:srgbClr val="E7353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6" name="矩形 5"/>
            <p:cNvSpPr/>
            <p:nvPr/>
          </p:nvSpPr>
          <p:spPr>
            <a:xfrm>
              <a:off x="251520" y="4803998"/>
              <a:ext cx="1230437" cy="45719"/>
            </a:xfrm>
            <a:prstGeom prst="rect">
              <a:avLst/>
            </a:prstGeom>
            <a:solidFill>
              <a:srgbClr val="00A2A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7" name="矩形 6"/>
            <p:cNvSpPr/>
            <p:nvPr/>
          </p:nvSpPr>
          <p:spPr>
            <a:xfrm>
              <a:off x="1481957" y="4803998"/>
              <a:ext cx="3389732" cy="45719"/>
            </a:xfrm>
            <a:prstGeom prst="rect">
              <a:avLst/>
            </a:prstGeom>
            <a:solidFill>
              <a:srgbClr val="4C80C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grpSp>
      <p:sp>
        <p:nvSpPr>
          <p:cNvPr id="8" name="页脚占位符 3"/>
          <p:cNvSpPr txBox="1">
            <a:spLocks/>
          </p:cNvSpPr>
          <p:nvPr/>
        </p:nvSpPr>
        <p:spPr>
          <a:xfrm>
            <a:off x="7370769" y="1738316"/>
            <a:ext cx="1773237" cy="274637"/>
          </a:xfrm>
          <a:prstGeom prst="rect">
            <a:avLst/>
          </a:prstGeom>
        </p:spPr>
        <p:txBody>
          <a:bodyPr anchor="ctr"/>
          <a:lstStyle>
            <a:defPPr>
              <a:defRPr lang="zh-CN"/>
            </a:defPPr>
            <a:lvl1pPr algn="l" defTabSz="457200"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defTabSz="457200"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defTabSz="457200"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defTabSz="457200"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defTabSz="457200"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defRPr/>
            </a:pPr>
            <a:r>
              <a:rPr lang="en-US" altLang="zh-CN" i="1" dirty="0" smtClean="0">
                <a:solidFill>
                  <a:prstClr val="white">
                    <a:lumMod val="65000"/>
                  </a:prstClr>
                </a:solidFill>
              </a:rPr>
              <a:t>Confidential</a:t>
            </a:r>
            <a:endParaRPr lang="zh-CN" altLang="en-US" i="1" dirty="0">
              <a:solidFill>
                <a:prstClr val="white">
                  <a:lumMod val="65000"/>
                </a:prstClr>
              </a:solidFill>
            </a:endParaRPr>
          </a:p>
        </p:txBody>
      </p:sp>
    </p:spTree>
    <p:extLst>
      <p:ext uri="{BB962C8B-B14F-4D97-AF65-F5344CB8AC3E}">
        <p14:creationId xmlns:p14="http://schemas.microsoft.com/office/powerpoint/2010/main" val="8451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pic>
        <p:nvPicPr>
          <p:cNvPr id="7"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57200" y="4865691"/>
            <a:ext cx="8229600" cy="274637"/>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9" name="流程图: 延期 8"/>
          <p:cNvSpPr/>
          <p:nvPr/>
        </p:nvSpPr>
        <p:spPr>
          <a:xfrm>
            <a:off x="5932494" y="117476"/>
            <a:ext cx="352425" cy="379413"/>
          </a:xfrm>
          <a:prstGeom prst="flowChartDelay">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10" name="矩形 9"/>
          <p:cNvSpPr/>
          <p:nvPr/>
        </p:nvSpPr>
        <p:spPr>
          <a:xfrm>
            <a:off x="0" y="117476"/>
            <a:ext cx="5932488" cy="3794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pic>
        <p:nvPicPr>
          <p:cNvPr id="11"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127001"/>
            <a:ext cx="14716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2" name="日期占位符 3"/>
          <p:cNvSpPr>
            <a:spLocks noGrp="1"/>
          </p:cNvSpPr>
          <p:nvPr>
            <p:ph type="dt" sz="half" idx="10"/>
          </p:nvPr>
        </p:nvSpPr>
        <p:spPr>
          <a:xfrm>
            <a:off x="457200" y="4865691"/>
            <a:ext cx="2133600" cy="274637"/>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13" name="页脚占位符 4"/>
          <p:cNvSpPr>
            <a:spLocks noGrp="1"/>
          </p:cNvSpPr>
          <p:nvPr>
            <p:ph type="ftr" sz="quarter" idx="11"/>
          </p:nvPr>
        </p:nvSpPr>
        <p:spPr>
          <a:xfrm>
            <a:off x="3124200" y="4865691"/>
            <a:ext cx="2895600" cy="274637"/>
          </a:xfrm>
        </p:spPr>
        <p:txBody>
          <a:bodyPr/>
          <a:lstStyle>
            <a:lvl1pPr>
              <a:defRPr/>
            </a:lvl1pPr>
          </a:lstStyle>
          <a:p>
            <a:pPr>
              <a:defRPr/>
            </a:pPr>
            <a:endParaRPr lang="zh-CN" altLang="en-US" dirty="0">
              <a:solidFill>
                <a:prstClr val="black">
                  <a:tint val="75000"/>
                </a:prstClr>
              </a:solidFill>
            </a:endParaRPr>
          </a:p>
        </p:txBody>
      </p:sp>
      <p:sp>
        <p:nvSpPr>
          <p:cNvPr id="14" name="幻灯片编号占位符 5"/>
          <p:cNvSpPr>
            <a:spLocks noGrp="1"/>
          </p:cNvSpPr>
          <p:nvPr>
            <p:ph type="sldNum" sz="quarter" idx="12"/>
          </p:nvPr>
        </p:nvSpPr>
        <p:spPr>
          <a:xfrm>
            <a:off x="6553200" y="4865691"/>
            <a:ext cx="2133600" cy="274637"/>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899636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7200" y="4865691"/>
            <a:ext cx="8229600" cy="274637"/>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5" name="流程图: 延期 4"/>
          <p:cNvSpPr/>
          <p:nvPr/>
        </p:nvSpPr>
        <p:spPr>
          <a:xfrm>
            <a:off x="5932494" y="127001"/>
            <a:ext cx="352425" cy="379413"/>
          </a:xfrm>
          <a:prstGeom prst="flowChartDelay">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6" name="矩形 5"/>
          <p:cNvSpPr/>
          <p:nvPr/>
        </p:nvSpPr>
        <p:spPr>
          <a:xfrm>
            <a:off x="0" y="127001"/>
            <a:ext cx="5932488" cy="3794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sp>
        <p:nvSpPr>
          <p:cNvPr id="7" name="流程图: 延期 6"/>
          <p:cNvSpPr/>
          <p:nvPr/>
        </p:nvSpPr>
        <p:spPr>
          <a:xfrm>
            <a:off x="2200280" y="39688"/>
            <a:ext cx="352425" cy="379412"/>
          </a:xfrm>
          <a:prstGeom prst="flowChartDelay">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8" name="矩形 7"/>
          <p:cNvSpPr/>
          <p:nvPr/>
        </p:nvSpPr>
        <p:spPr>
          <a:xfrm>
            <a:off x="5" y="39688"/>
            <a:ext cx="2200275" cy="379412"/>
          </a:xfrm>
          <a:prstGeom prst="rect">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pic>
        <p:nvPicPr>
          <p:cNvPr id="9" name="图片 12"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127001"/>
            <a:ext cx="14716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977900"/>
            <a:ext cx="8229600" cy="857250"/>
          </a:xfrm>
        </p:spPr>
        <p:txBody>
          <a:bodyPr/>
          <a:lstStyle/>
          <a:p>
            <a:r>
              <a:rPr lang="zh-CN" altLang="en-US" smtClean="0"/>
              <a:t>单击此处编辑母版标题样式</a:t>
            </a:r>
            <a:endParaRPr lang="zh-CN" altLang="en-US" dirty="0"/>
          </a:p>
        </p:txBody>
      </p:sp>
      <p:sp>
        <p:nvSpPr>
          <p:cNvPr id="10" name="日期占位符 3"/>
          <p:cNvSpPr>
            <a:spLocks noGrp="1"/>
          </p:cNvSpPr>
          <p:nvPr>
            <p:ph type="dt" sz="half" idx="10"/>
          </p:nvPr>
        </p:nvSpPr>
        <p:spPr>
          <a:xfrm>
            <a:off x="457200" y="4865691"/>
            <a:ext cx="2133600" cy="274637"/>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11" name="页脚占位符 4"/>
          <p:cNvSpPr>
            <a:spLocks noGrp="1"/>
          </p:cNvSpPr>
          <p:nvPr>
            <p:ph type="ftr" sz="quarter" idx="11"/>
          </p:nvPr>
        </p:nvSpPr>
        <p:spPr>
          <a:xfrm>
            <a:off x="3124200" y="4865691"/>
            <a:ext cx="2895600" cy="274637"/>
          </a:xfrm>
        </p:spPr>
        <p:txBody>
          <a:bodyPr/>
          <a:lstStyle>
            <a:lvl1pPr>
              <a:defRPr/>
            </a:lvl1pPr>
          </a:lstStyle>
          <a:p>
            <a:pPr>
              <a:defRPr/>
            </a:pPr>
            <a:endParaRPr lang="zh-CN" altLang="en-US" dirty="0">
              <a:solidFill>
                <a:prstClr val="black">
                  <a:tint val="75000"/>
                </a:prstClr>
              </a:solidFill>
            </a:endParaRPr>
          </a:p>
        </p:txBody>
      </p:sp>
      <p:sp>
        <p:nvSpPr>
          <p:cNvPr id="12" name="幻灯片编号占位符 5"/>
          <p:cNvSpPr>
            <a:spLocks noGrp="1"/>
          </p:cNvSpPr>
          <p:nvPr>
            <p:ph type="sldNum" sz="quarter" idx="12"/>
          </p:nvPr>
        </p:nvSpPr>
        <p:spPr>
          <a:xfrm>
            <a:off x="6553200" y="4865691"/>
            <a:ext cx="2133600" cy="274637"/>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156997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57200" y="4865691"/>
            <a:ext cx="8229600" cy="274637"/>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sp>
        <p:nvSpPr>
          <p:cNvPr id="4" name="流程图: 延期 3"/>
          <p:cNvSpPr/>
          <p:nvPr/>
        </p:nvSpPr>
        <p:spPr>
          <a:xfrm>
            <a:off x="5932494" y="127001"/>
            <a:ext cx="352425" cy="379413"/>
          </a:xfrm>
          <a:prstGeom prst="flowChartDelay">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5" name="矩形 4"/>
          <p:cNvSpPr/>
          <p:nvPr/>
        </p:nvSpPr>
        <p:spPr>
          <a:xfrm>
            <a:off x="0" y="127001"/>
            <a:ext cx="5932488" cy="3794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sp>
        <p:nvSpPr>
          <p:cNvPr id="6" name="流程图: 延期 5"/>
          <p:cNvSpPr/>
          <p:nvPr/>
        </p:nvSpPr>
        <p:spPr>
          <a:xfrm>
            <a:off x="2200280" y="39688"/>
            <a:ext cx="352425" cy="379412"/>
          </a:xfrm>
          <a:prstGeom prst="flowChartDelay">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7" name="矩形 6"/>
          <p:cNvSpPr/>
          <p:nvPr/>
        </p:nvSpPr>
        <p:spPr>
          <a:xfrm>
            <a:off x="5" y="39688"/>
            <a:ext cx="2200275" cy="379412"/>
          </a:xfrm>
          <a:prstGeom prst="rect">
            <a:avLst/>
          </a:prstGeom>
          <a:solidFill>
            <a:srgbClr val="00A2A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pic>
        <p:nvPicPr>
          <p:cNvPr id="8"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127001"/>
            <a:ext cx="14716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日期占位符 3"/>
          <p:cNvSpPr>
            <a:spLocks noGrp="1"/>
          </p:cNvSpPr>
          <p:nvPr>
            <p:ph type="dt" sz="half" idx="10"/>
          </p:nvPr>
        </p:nvSpPr>
        <p:spPr>
          <a:xfrm>
            <a:off x="457200" y="4865691"/>
            <a:ext cx="2133600" cy="274637"/>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10" name="页脚占位符 4"/>
          <p:cNvSpPr>
            <a:spLocks noGrp="1"/>
          </p:cNvSpPr>
          <p:nvPr>
            <p:ph type="ftr" sz="quarter" idx="11"/>
          </p:nvPr>
        </p:nvSpPr>
        <p:spPr>
          <a:xfrm>
            <a:off x="3124200" y="4865691"/>
            <a:ext cx="2895600" cy="274637"/>
          </a:xfrm>
        </p:spPr>
        <p:txBody>
          <a:bodyPr/>
          <a:lstStyle>
            <a:lvl1pPr>
              <a:defRPr/>
            </a:lvl1pPr>
          </a:lstStyle>
          <a:p>
            <a:pPr>
              <a:defRPr/>
            </a:pPr>
            <a:endParaRPr lang="zh-CN" altLang="en-US" dirty="0">
              <a:solidFill>
                <a:prstClr val="black">
                  <a:tint val="75000"/>
                </a:prstClr>
              </a:solidFill>
            </a:endParaRPr>
          </a:p>
        </p:txBody>
      </p:sp>
      <p:sp>
        <p:nvSpPr>
          <p:cNvPr id="11" name="幻灯片编号占位符 5"/>
          <p:cNvSpPr>
            <a:spLocks noGrp="1"/>
          </p:cNvSpPr>
          <p:nvPr>
            <p:ph type="sldNum" sz="quarter" idx="12"/>
          </p:nvPr>
        </p:nvSpPr>
        <p:spPr>
          <a:xfrm>
            <a:off x="6553200" y="4865691"/>
            <a:ext cx="2133600" cy="274637"/>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003661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图片 11" descr="图片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57200" y="4865691"/>
            <a:ext cx="8229600" cy="274637"/>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zh-CN" altLang="en-US">
              <a:solidFill>
                <a:prstClr val="white"/>
              </a:solidFill>
            </a:endParaRPr>
          </a:p>
        </p:txBody>
      </p:sp>
      <p:pic>
        <p:nvPicPr>
          <p:cNvPr id="7" name="图片 8" descr="Nexchip Logo [转换].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4728" y="127001"/>
            <a:ext cx="1471613"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流程图: 延期 7"/>
          <p:cNvSpPr/>
          <p:nvPr/>
        </p:nvSpPr>
        <p:spPr>
          <a:xfrm>
            <a:off x="5932494" y="117476"/>
            <a:ext cx="352425" cy="379413"/>
          </a:xfrm>
          <a:prstGeom prst="flowChartDelay">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sz="2000" b="1" dirty="0">
              <a:solidFill>
                <a:prstClr val="white"/>
              </a:solidFill>
            </a:endParaRPr>
          </a:p>
        </p:txBody>
      </p:sp>
      <p:sp>
        <p:nvSpPr>
          <p:cNvPr id="9" name="矩形 8"/>
          <p:cNvSpPr/>
          <p:nvPr/>
        </p:nvSpPr>
        <p:spPr>
          <a:xfrm>
            <a:off x="0" y="117476"/>
            <a:ext cx="5932488" cy="379413"/>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zh-CN" altLang="en-US">
              <a:solidFill>
                <a:prstClr val="white"/>
              </a:solidFill>
            </a:endParaRPr>
          </a:p>
        </p:txBody>
      </p:sp>
      <p:sp>
        <p:nvSpPr>
          <p:cNvPr id="2" name="标题 1"/>
          <p:cNvSpPr>
            <a:spLocks noGrp="1"/>
          </p:cNvSpPr>
          <p:nvPr>
            <p:ph type="title"/>
          </p:nvPr>
        </p:nvSpPr>
        <p:spPr>
          <a:xfrm>
            <a:off x="457208" y="785812"/>
            <a:ext cx="3008313" cy="732782"/>
          </a:xfrm>
        </p:spPr>
        <p:txBody>
          <a:bodyPr anchor="b"/>
          <a:lstStyle>
            <a:lvl1pPr algn="l">
              <a:defRPr sz="2000" b="1"/>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575050" y="785815"/>
            <a:ext cx="5111750" cy="36909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57208" y="1657353"/>
            <a:ext cx="3008313" cy="29581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0" name="日期占位符 3"/>
          <p:cNvSpPr>
            <a:spLocks noGrp="1"/>
          </p:cNvSpPr>
          <p:nvPr>
            <p:ph type="dt" sz="half" idx="10"/>
          </p:nvPr>
        </p:nvSpPr>
        <p:spPr>
          <a:xfrm>
            <a:off x="457200" y="4865691"/>
            <a:ext cx="2133600" cy="274637"/>
          </a:xfrm>
        </p:spPr>
        <p:txBody>
          <a:bodyPr/>
          <a:lstStyle>
            <a:lvl1pPr>
              <a:defRPr/>
            </a:lvl1pPr>
          </a:lstStyle>
          <a:p>
            <a:pPr>
              <a:defRPr/>
            </a:pPr>
            <a:fld id="{D779F1FC-743B-4959-A8E8-D0EC8FA6F67D}" type="datetimeFigureOut">
              <a:rPr lang="zh-CN" altLang="en-US" smtClean="0">
                <a:solidFill>
                  <a:prstClr val="black">
                    <a:tint val="75000"/>
                  </a:prstClr>
                </a:solidFill>
              </a:rPr>
              <a:pPr>
                <a:defRPr/>
              </a:pPr>
              <a:t>2021/1/7</a:t>
            </a:fld>
            <a:endParaRPr lang="zh-CN" altLang="en-US" dirty="0">
              <a:solidFill>
                <a:prstClr val="black">
                  <a:tint val="75000"/>
                </a:prstClr>
              </a:solidFill>
            </a:endParaRPr>
          </a:p>
        </p:txBody>
      </p:sp>
      <p:sp>
        <p:nvSpPr>
          <p:cNvPr id="11" name="页脚占位符 4"/>
          <p:cNvSpPr>
            <a:spLocks noGrp="1"/>
          </p:cNvSpPr>
          <p:nvPr>
            <p:ph type="ftr" sz="quarter" idx="11"/>
          </p:nvPr>
        </p:nvSpPr>
        <p:spPr>
          <a:xfrm>
            <a:off x="3124200" y="4865691"/>
            <a:ext cx="2895600" cy="274637"/>
          </a:xfrm>
        </p:spPr>
        <p:txBody>
          <a:bodyPr/>
          <a:lstStyle>
            <a:lvl1pPr>
              <a:defRPr/>
            </a:lvl1pPr>
          </a:lstStyle>
          <a:p>
            <a:pPr>
              <a:defRPr/>
            </a:pPr>
            <a:endParaRPr lang="zh-CN" altLang="en-US" dirty="0">
              <a:solidFill>
                <a:prstClr val="black">
                  <a:tint val="75000"/>
                </a:prstClr>
              </a:solidFill>
            </a:endParaRPr>
          </a:p>
        </p:txBody>
      </p:sp>
      <p:sp>
        <p:nvSpPr>
          <p:cNvPr id="12" name="幻灯片编号占位符 5"/>
          <p:cNvSpPr>
            <a:spLocks noGrp="1"/>
          </p:cNvSpPr>
          <p:nvPr>
            <p:ph type="sldNum" sz="quarter" idx="12"/>
          </p:nvPr>
        </p:nvSpPr>
        <p:spPr>
          <a:xfrm>
            <a:off x="6553200" y="4865691"/>
            <a:ext cx="2133600" cy="274637"/>
          </a:xfrm>
        </p:spPr>
        <p:txBody>
          <a:bodyPr/>
          <a:lstStyle>
            <a:lvl1pPr>
              <a:defRPr/>
            </a:lvl1pPr>
          </a:lstStyle>
          <a:p>
            <a:pPr>
              <a:defRPr/>
            </a:pPr>
            <a:fld id="{E014DED6-43DE-4A08-99B2-E0BD3518F0D3}" type="slidenum">
              <a:rPr lang="zh-CN" altLang="en-US" smtClean="0">
                <a:solidFill>
                  <a:prstClr val="black">
                    <a:tint val="75000"/>
                  </a:prstClr>
                </a:solidFill>
              </a:rPr>
              <a:pPr>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290347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3"/>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4" name="日期占位符 3"/>
          <p:cNvSpPr>
            <a:spLocks noGrp="1"/>
          </p:cNvSpPr>
          <p:nvPr>
            <p:ph type="dt" sz="half" idx="2"/>
          </p:nvPr>
        </p:nvSpPr>
        <p:spPr>
          <a:xfrm>
            <a:off x="457200" y="4767266"/>
            <a:ext cx="2133600" cy="274637"/>
          </a:xfrm>
          <a:prstGeom prst="rect">
            <a:avLst/>
          </a:prstGeom>
        </p:spPr>
        <p:txBody>
          <a:bodyPr vert="horz" lIns="91440" tIns="45720" rIns="91440" bIns="45720" rtlCol="0" anchor="ctr"/>
          <a:lstStyle>
            <a:lvl1pPr algn="l" fontAlgn="auto">
              <a:spcBef>
                <a:spcPts val="0"/>
              </a:spcBef>
              <a:spcAft>
                <a:spcPts val="0"/>
              </a:spcAft>
              <a:defRPr kumimoji="1" sz="1200">
                <a:solidFill>
                  <a:schemeClr val="tx1">
                    <a:tint val="75000"/>
                  </a:schemeClr>
                </a:solidFill>
                <a:latin typeface="+mn-lt"/>
                <a:ea typeface="+mn-ea"/>
              </a:defRPr>
            </a:lvl1pPr>
          </a:lstStyle>
          <a:p>
            <a:pPr defTabSz="457200">
              <a:defRPr/>
            </a:pPr>
            <a:fld id="{D779F1FC-743B-4959-A8E8-D0EC8FA6F67D}" type="datetimeFigureOut">
              <a:rPr lang="zh-CN" altLang="en-US" smtClean="0">
                <a:solidFill>
                  <a:prstClr val="black">
                    <a:tint val="75000"/>
                  </a:prstClr>
                </a:solidFill>
              </a:rPr>
              <a:pPr defTabSz="457200">
                <a:defRPr/>
              </a:pPr>
              <a:t>2021/1/7</a:t>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3124200" y="4767266"/>
            <a:ext cx="2895600" cy="274637"/>
          </a:xfrm>
          <a:prstGeom prst="rect">
            <a:avLst/>
          </a:prstGeom>
        </p:spPr>
        <p:txBody>
          <a:bodyPr vert="horz" lIns="91440" tIns="45720" rIns="91440" bIns="45720" rtlCol="0" anchor="ctr"/>
          <a:lstStyle>
            <a:lvl1pPr algn="ctr" fontAlgn="auto">
              <a:spcBef>
                <a:spcPts val="0"/>
              </a:spcBef>
              <a:spcAft>
                <a:spcPts val="0"/>
              </a:spcAft>
              <a:defRPr kumimoji="1" sz="1200">
                <a:solidFill>
                  <a:schemeClr val="tx1">
                    <a:tint val="75000"/>
                  </a:schemeClr>
                </a:solidFill>
                <a:latin typeface="+mn-lt"/>
                <a:ea typeface="+mn-ea"/>
              </a:defRPr>
            </a:lvl1pPr>
          </a:lstStyle>
          <a:p>
            <a:pPr defTabSz="457200">
              <a:defRPr/>
            </a:pPr>
            <a:endParaRPr lang="zh-CN" altLang="en-US" dirty="0">
              <a:solidFill>
                <a:prstClr val="black">
                  <a:tint val="75000"/>
                </a:prstClr>
              </a:solidFill>
            </a:endParaRPr>
          </a:p>
        </p:txBody>
      </p:sp>
      <p:sp>
        <p:nvSpPr>
          <p:cNvPr id="6" name="幻灯片编号占位符 5"/>
          <p:cNvSpPr>
            <a:spLocks noGrp="1"/>
          </p:cNvSpPr>
          <p:nvPr>
            <p:ph type="sldNum" sz="quarter" idx="4"/>
          </p:nvPr>
        </p:nvSpPr>
        <p:spPr>
          <a:xfrm>
            <a:off x="6553200" y="4767266"/>
            <a:ext cx="2133600" cy="274637"/>
          </a:xfrm>
          <a:prstGeom prst="rect">
            <a:avLst/>
          </a:prstGeom>
        </p:spPr>
        <p:txBody>
          <a:bodyPr vert="horz" lIns="91440" tIns="45720" rIns="91440" bIns="45720" rtlCol="0" anchor="ctr"/>
          <a:lstStyle>
            <a:lvl1pPr algn="r" fontAlgn="auto">
              <a:spcBef>
                <a:spcPts val="0"/>
              </a:spcBef>
              <a:spcAft>
                <a:spcPts val="0"/>
              </a:spcAft>
              <a:defRPr kumimoji="1" sz="1200">
                <a:solidFill>
                  <a:schemeClr val="tx1">
                    <a:tint val="75000"/>
                  </a:schemeClr>
                </a:solidFill>
                <a:latin typeface="+mn-lt"/>
                <a:ea typeface="+mn-ea"/>
              </a:defRPr>
            </a:lvl1pPr>
          </a:lstStyle>
          <a:p>
            <a:pPr defTabSz="457200">
              <a:defRPr/>
            </a:pPr>
            <a:fld id="{E014DED6-43DE-4A08-99B2-E0BD3518F0D3}" type="slidenum">
              <a:rPr lang="zh-CN" altLang="en-US" smtClean="0">
                <a:solidFill>
                  <a:prstClr val="black">
                    <a:tint val="75000"/>
                  </a:prstClr>
                </a:solidFill>
              </a:rPr>
              <a:pPr defTabSz="457200">
                <a:def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1936232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457200" rtl="0" eaLnBrk="1" fontAlgn="base" hangingPunct="1">
        <a:spcBef>
          <a:spcPct val="0"/>
        </a:spcBef>
        <a:spcAft>
          <a:spcPct val="0"/>
        </a:spcAft>
        <a:defRPr sz="4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26.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 Target="slide34.xml"/><Relationship Id="rId7" Type="http://schemas.openxmlformats.org/officeDocument/2006/relationships/slide" Target="slide2.xml"/><Relationship Id="rId2" Type="http://schemas.openxmlformats.org/officeDocument/2006/relationships/slide" Target="slide29.xml"/><Relationship Id="rId1" Type="http://schemas.openxmlformats.org/officeDocument/2006/relationships/slideLayout" Target="../slideLayouts/slideLayout3.xml"/><Relationship Id="rId6" Type="http://schemas.openxmlformats.org/officeDocument/2006/relationships/slide" Target="slide73.xml"/><Relationship Id="rId5" Type="http://schemas.openxmlformats.org/officeDocument/2006/relationships/slide" Target="slide68.xml"/><Relationship Id="rId4" Type="http://schemas.openxmlformats.org/officeDocument/2006/relationships/slide" Target="slide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31.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50.xml"/><Relationship Id="rId7" Type="http://schemas.openxmlformats.org/officeDocument/2006/relationships/slide" Target="slide54.xml"/><Relationship Id="rId12" Type="http://schemas.openxmlformats.org/officeDocument/2006/relationships/slide" Target="slide25.xml"/><Relationship Id="rId2" Type="http://schemas.openxmlformats.org/officeDocument/2006/relationships/slide" Target="slide49.xml"/><Relationship Id="rId1" Type="http://schemas.openxmlformats.org/officeDocument/2006/relationships/slideLayout" Target="../slideLayouts/slideLayout3.xml"/><Relationship Id="rId6" Type="http://schemas.openxmlformats.org/officeDocument/2006/relationships/slide" Target="slide53.xml"/><Relationship Id="rId11" Type="http://schemas.openxmlformats.org/officeDocument/2006/relationships/slide" Target="slide58.xml"/><Relationship Id="rId5" Type="http://schemas.openxmlformats.org/officeDocument/2006/relationships/slide" Target="slide52.xml"/><Relationship Id="rId10" Type="http://schemas.openxmlformats.org/officeDocument/2006/relationships/slide" Target="slide57.xml"/><Relationship Id="rId4" Type="http://schemas.openxmlformats.org/officeDocument/2006/relationships/slide" Target="slide51.xml"/><Relationship Id="rId9" Type="http://schemas.openxmlformats.org/officeDocument/2006/relationships/slide" Target="slide56.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 Target="slide61.xml"/><Relationship Id="rId7" Type="http://schemas.openxmlformats.org/officeDocument/2006/relationships/slide" Target="slide64.xml"/><Relationship Id="rId2" Type="http://schemas.openxmlformats.org/officeDocument/2006/relationships/slide" Target="slide59.xml"/><Relationship Id="rId1" Type="http://schemas.openxmlformats.org/officeDocument/2006/relationships/slideLayout" Target="../slideLayouts/slideLayout3.xml"/><Relationship Id="rId6" Type="http://schemas.openxmlformats.org/officeDocument/2006/relationships/slide" Target="slide62.xml"/><Relationship Id="rId11" Type="http://schemas.openxmlformats.org/officeDocument/2006/relationships/slide" Target="slide25.xml"/><Relationship Id="rId5" Type="http://schemas.openxmlformats.org/officeDocument/2006/relationships/slide" Target="slide60.xml"/><Relationship Id="rId10" Type="http://schemas.openxmlformats.org/officeDocument/2006/relationships/slide" Target="slide67.xml"/><Relationship Id="rId4" Type="http://schemas.openxmlformats.org/officeDocument/2006/relationships/slide" Target="slide63.xml"/><Relationship Id="rId9" Type="http://schemas.openxmlformats.org/officeDocument/2006/relationships/slide" Target="slide65.xml"/></Relationships>
</file>

<file path=ppt/slides/_rels/slide3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oleObject" Target="../embeddings/oleObject2.bin"/><Relationship Id="rId7" Type="http://schemas.openxmlformats.org/officeDocument/2006/relationships/image" Target="../media/image34.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5.png"/><Relationship Id="rId4" Type="http://schemas.openxmlformats.org/officeDocument/2006/relationships/image" Target="../media/image33.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37.wmf"/><Relationship Id="rId5" Type="http://schemas.openxmlformats.org/officeDocument/2006/relationships/oleObject" Target="../embeddings/oleObject5.bin"/><Relationship Id="rId4" Type="http://schemas.openxmlformats.org/officeDocument/2006/relationships/image" Target="../media/image36.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41.xml"/><Relationship Id="rId7" Type="http://schemas.openxmlformats.org/officeDocument/2006/relationships/image" Target="../media/image39.png"/><Relationship Id="rId2" Type="http://schemas.openxmlformats.org/officeDocument/2006/relationships/slide" Target="slide39.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slide" Target="slide42.xml"/><Relationship Id="rId4" Type="http://schemas.openxmlformats.org/officeDocument/2006/relationships/slide" Target="slide40.xml"/></Relationships>
</file>

<file path=ppt/slides/_rels/slide35.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47.xml"/><Relationship Id="rId7" Type="http://schemas.openxmlformats.org/officeDocument/2006/relationships/slide" Target="slide45.xml"/><Relationship Id="rId2" Type="http://schemas.openxmlformats.org/officeDocument/2006/relationships/slide" Target="slide46.xml"/><Relationship Id="rId1" Type="http://schemas.openxmlformats.org/officeDocument/2006/relationships/slideLayout" Target="../slideLayouts/slideLayout3.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48.xml"/></Relationships>
</file>

<file path=ppt/slides/_rels/slide3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slide" Target="slide3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slide" Target="slide34.xml"/></Relationships>
</file>

<file path=ppt/slides/_rels/slide4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3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60.wmf"/><Relationship Id="rId5" Type="http://schemas.openxmlformats.org/officeDocument/2006/relationships/oleObject" Target="../embeddings/oleObject6.bin"/><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2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3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slide" Target="slide25.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slide" Target="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slide" Target="slide25.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84.wmf"/><Relationship Id="rId5" Type="http://schemas.openxmlformats.org/officeDocument/2006/relationships/oleObject" Target="../embeddings/oleObject7.bin"/><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slide" Target="slide25.xml"/></Relationships>
</file>

<file path=ppt/slides/_rels/slide73.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slide" Target="slide25.xml"/></Relationships>
</file>

<file path=ppt/slides/_rels/slide7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4294967295"/>
          </p:nvPr>
        </p:nvSpPr>
        <p:spPr>
          <a:xfrm>
            <a:off x="3962400" y="3810000"/>
            <a:ext cx="5029200" cy="895350"/>
          </a:xfrm>
        </p:spPr>
        <p:txBody>
          <a:bodyPr/>
          <a:lstStyle/>
          <a:p>
            <a:pPr marL="0" indent="0">
              <a:buNone/>
            </a:pPr>
            <a:r>
              <a:rPr lang="en-US" altLang="zh-CN" sz="2400" dirty="0" smtClean="0">
                <a:latin typeface="Arial Unicode MS" pitchFamily="34" charset="-122"/>
                <a:ea typeface="Arial Unicode MS" pitchFamily="34" charset="-122"/>
                <a:cs typeface="Arial Unicode MS" pitchFamily="34" charset="-122"/>
              </a:rPr>
              <a:t>RTD</a:t>
            </a:r>
            <a:r>
              <a:rPr lang="zh-CN" altLang="en-US" sz="2400" dirty="0">
                <a:latin typeface="Arial Unicode MS" pitchFamily="34" charset="-122"/>
                <a:ea typeface="Arial Unicode MS" pitchFamily="34" charset="-122"/>
                <a:cs typeface="Arial Unicode MS" pitchFamily="34" charset="-122"/>
              </a:rPr>
              <a:t>派</a:t>
            </a:r>
            <a:r>
              <a:rPr lang="zh-CN" altLang="en-US" sz="2400" dirty="0" smtClean="0">
                <a:latin typeface="Arial Unicode MS" pitchFamily="34" charset="-122"/>
                <a:ea typeface="Arial Unicode MS" pitchFamily="34" charset="-122"/>
                <a:cs typeface="Arial Unicode MS" pitchFamily="34" charset="-122"/>
              </a:rPr>
              <a:t>工优化</a:t>
            </a:r>
            <a:endParaRPr lang="en-US" altLang="zh-CN" sz="2400" dirty="0" smtClean="0">
              <a:latin typeface="Arial Unicode MS" pitchFamily="34" charset="-122"/>
              <a:ea typeface="Arial Unicode MS" pitchFamily="34" charset="-122"/>
              <a:cs typeface="Arial Unicode MS" pitchFamily="34" charset="-122"/>
            </a:endParaRPr>
          </a:p>
          <a:p>
            <a:pPr marL="0" indent="0">
              <a:buNone/>
            </a:pPr>
            <a:r>
              <a:rPr lang="en-US" altLang="zh-CN" sz="2400" dirty="0" smtClean="0">
                <a:latin typeface="Arial Unicode MS" pitchFamily="34" charset="-122"/>
                <a:ea typeface="Arial Unicode MS" pitchFamily="34" charset="-122"/>
                <a:cs typeface="Arial Unicode MS" pitchFamily="34" charset="-122"/>
              </a:rPr>
              <a:t>TAC       01/05</a:t>
            </a:r>
          </a:p>
        </p:txBody>
      </p:sp>
      <p:cxnSp>
        <p:nvCxnSpPr>
          <p:cNvPr id="4" name="直接连接符 3"/>
          <p:cNvCxnSpPr>
            <a:stCxn id="2" idx="1"/>
          </p:cNvCxnSpPr>
          <p:nvPr/>
        </p:nvCxnSpPr>
        <p:spPr>
          <a:xfrm flipV="1">
            <a:off x="3962400" y="4248150"/>
            <a:ext cx="4953000" cy="952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386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0"/>
            <a:ext cx="3505201" cy="496888"/>
          </a:xfrm>
        </p:spPr>
        <p:txBody>
          <a:bodyPr/>
          <a:lstStyle/>
          <a:p>
            <a:pPr algn="l"/>
            <a:r>
              <a:rPr lang="en-US" altLang="zh-CN" b="1" dirty="0" smtClean="0"/>
              <a:t>Example </a:t>
            </a:r>
            <a:r>
              <a:rPr lang="en-US" altLang="zh-CN" b="1" dirty="0"/>
              <a:t>1—</a:t>
            </a:r>
            <a:r>
              <a:rPr lang="en-US" altLang="zh-CN" b="1" dirty="0" err="1"/>
              <a:t>Qime</a:t>
            </a:r>
            <a:endParaRPr lang="zh-CN" altLang="en-US" b="1" dirty="0"/>
          </a:p>
        </p:txBody>
      </p:sp>
      <p:sp>
        <p:nvSpPr>
          <p:cNvPr id="3" name="文本框 2"/>
          <p:cNvSpPr txBox="1"/>
          <p:nvPr/>
        </p:nvSpPr>
        <p:spPr>
          <a:xfrm>
            <a:off x="152400" y="513989"/>
            <a:ext cx="3581400" cy="338554"/>
          </a:xfrm>
          <a:prstGeom prst="rect">
            <a:avLst/>
          </a:prstGeom>
          <a:noFill/>
        </p:spPr>
        <p:txBody>
          <a:bodyPr wrap="square" rtlCol="0">
            <a:spAutoFit/>
          </a:bodyPr>
          <a:lstStyle/>
          <a:p>
            <a:r>
              <a:rPr lang="zh-CN" altLang="en-US" sz="1600" dirty="0" smtClean="0"/>
              <a:t>改进的蚁群算法会得到以下结果：</a:t>
            </a:r>
            <a:endParaRPr lang="zh-CN" altLang="en-US" sz="1600" dirty="0"/>
          </a:p>
        </p:txBody>
      </p:sp>
      <p:pic>
        <p:nvPicPr>
          <p:cNvPr id="18" name="图片 17"/>
          <p:cNvPicPr>
            <a:picLocks/>
          </p:cNvPicPr>
          <p:nvPr/>
        </p:nvPicPr>
        <p:blipFill>
          <a:blip r:embed="rId2"/>
          <a:stretch>
            <a:fillRect/>
          </a:stretch>
        </p:blipFill>
        <p:spPr>
          <a:xfrm>
            <a:off x="76790" y="1034044"/>
            <a:ext cx="2700000" cy="1908000"/>
          </a:xfrm>
          <a:prstGeom prst="rect">
            <a:avLst/>
          </a:prstGeom>
          <a:ln>
            <a:solidFill>
              <a:schemeClr val="tx1"/>
            </a:solidFill>
          </a:ln>
        </p:spPr>
      </p:pic>
      <p:sp>
        <p:nvSpPr>
          <p:cNvPr id="19" name="矩形 18"/>
          <p:cNvSpPr/>
          <p:nvPr/>
        </p:nvSpPr>
        <p:spPr>
          <a:xfrm>
            <a:off x="2852635" y="1034044"/>
            <a:ext cx="2362200" cy="2092881"/>
          </a:xfrm>
          <a:prstGeom prst="rect">
            <a:avLst/>
          </a:prstGeom>
        </p:spPr>
        <p:txBody>
          <a:bodyPr wrap="square">
            <a:spAutoFit/>
          </a:bodyPr>
          <a:lstStyle/>
          <a:p>
            <a:r>
              <a:rPr lang="en-US" altLang="zh-CN" sz="1000" dirty="0"/>
              <a:t>[</a:t>
            </a:r>
            <a:r>
              <a:rPr lang="zh-CN" altLang="en-US" sz="1000" dirty="0"/>
              <a:t>机台加工时间</a:t>
            </a:r>
            <a:r>
              <a:rPr lang="en-US" altLang="zh-CN" sz="1000" dirty="0"/>
              <a:t>]</a:t>
            </a:r>
          </a:p>
          <a:p>
            <a:r>
              <a:rPr lang="en-US" altLang="zh-CN" sz="1000" dirty="0"/>
              <a:t>M1      3       </a:t>
            </a:r>
          </a:p>
          <a:p>
            <a:r>
              <a:rPr lang="en-US" altLang="zh-CN" sz="1000" dirty="0"/>
              <a:t>M2      0       </a:t>
            </a:r>
          </a:p>
          <a:p>
            <a:r>
              <a:rPr lang="en-US" altLang="zh-CN" sz="1000" dirty="0"/>
              <a:t>M3      6       </a:t>
            </a:r>
          </a:p>
          <a:p>
            <a:r>
              <a:rPr lang="en-US" altLang="zh-CN" sz="1000" dirty="0"/>
              <a:t>M4      0       </a:t>
            </a:r>
          </a:p>
          <a:p>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7</a:t>
            </a:r>
          </a:p>
          <a:p>
            <a:endParaRPr lang="en-US" altLang="zh-CN" sz="1000" dirty="0"/>
          </a:p>
          <a:p>
            <a:r>
              <a:rPr lang="en-US" altLang="zh-CN" sz="1000" dirty="0" smtClean="0"/>
              <a:t>[</a:t>
            </a:r>
            <a:r>
              <a:rPr lang="en-US" altLang="zh-CN" sz="1000" dirty="0" err="1"/>
              <a:t>Qtime</a:t>
            </a:r>
            <a:r>
              <a:rPr lang="en-US" altLang="zh-CN" sz="1000" dirty="0"/>
              <a:t>]</a:t>
            </a:r>
          </a:p>
          <a:p>
            <a:r>
              <a:rPr lang="en-US" altLang="zh-CN" sz="1000" dirty="0"/>
              <a:t>[0, 0, 0]</a:t>
            </a:r>
          </a:p>
          <a:p>
            <a:endParaRPr lang="en-US" altLang="zh-CN" sz="1000" dirty="0"/>
          </a:p>
          <a:p>
            <a:r>
              <a:rPr lang="en-US" altLang="zh-CN" sz="1000" dirty="0"/>
              <a:t>                </a:t>
            </a:r>
            <a:endParaRPr lang="zh-CN" altLang="en-US" sz="1000" dirty="0"/>
          </a:p>
        </p:txBody>
      </p:sp>
      <p:pic>
        <p:nvPicPr>
          <p:cNvPr id="20" name="图片 19"/>
          <p:cNvPicPr>
            <a:picLocks/>
          </p:cNvPicPr>
          <p:nvPr/>
        </p:nvPicPr>
        <p:blipFill>
          <a:blip r:embed="rId3"/>
          <a:stretch>
            <a:fillRect/>
          </a:stretch>
        </p:blipFill>
        <p:spPr>
          <a:xfrm>
            <a:off x="76200" y="3052286"/>
            <a:ext cx="2700000" cy="1908000"/>
          </a:xfrm>
          <a:prstGeom prst="rect">
            <a:avLst/>
          </a:prstGeom>
          <a:ln>
            <a:solidFill>
              <a:schemeClr val="tx1"/>
            </a:solidFill>
          </a:ln>
        </p:spPr>
      </p:pic>
      <p:sp>
        <p:nvSpPr>
          <p:cNvPr id="21" name="矩形 20"/>
          <p:cNvSpPr/>
          <p:nvPr/>
        </p:nvSpPr>
        <p:spPr>
          <a:xfrm>
            <a:off x="2852635" y="3105150"/>
            <a:ext cx="1566965" cy="1938992"/>
          </a:xfrm>
          <a:prstGeom prst="rect">
            <a:avLst/>
          </a:prstGeom>
        </p:spPr>
        <p:txBody>
          <a:bodyPr wrap="square">
            <a:spAutoFit/>
          </a:bodyPr>
          <a:lstStyle/>
          <a:p>
            <a:r>
              <a:rPr lang="en-US" altLang="zh-CN" sz="1000" dirty="0"/>
              <a:t>[</a:t>
            </a:r>
            <a:r>
              <a:rPr lang="zh-CN" altLang="en-US" sz="1000" dirty="0"/>
              <a:t>机台加工时间</a:t>
            </a:r>
            <a:r>
              <a:rPr lang="en-US" altLang="zh-CN" sz="1000" dirty="0"/>
              <a:t>]</a:t>
            </a:r>
          </a:p>
          <a:p>
            <a:r>
              <a:rPr lang="en-US" altLang="zh-CN" sz="1000" dirty="0"/>
              <a:t>M1      3       </a:t>
            </a:r>
          </a:p>
          <a:p>
            <a:r>
              <a:rPr lang="en-US" altLang="zh-CN" sz="1000" dirty="0"/>
              <a:t>M2      0       </a:t>
            </a:r>
          </a:p>
          <a:p>
            <a:r>
              <a:rPr lang="en-US" altLang="zh-CN" sz="1000" dirty="0"/>
              <a:t>M3      6      </a:t>
            </a:r>
          </a:p>
          <a:p>
            <a:r>
              <a:rPr lang="en-US" altLang="zh-CN" sz="1000" dirty="0"/>
              <a:t>M4      0 </a:t>
            </a:r>
            <a:endParaRPr lang="en-US" altLang="zh-CN" sz="1000" dirty="0" smtClean="0"/>
          </a:p>
          <a:p>
            <a:r>
              <a:rPr lang="en-US" altLang="zh-CN" sz="1000" dirty="0" smtClean="0"/>
              <a:t>      </a:t>
            </a:r>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7</a:t>
            </a:r>
          </a:p>
          <a:p>
            <a:endParaRPr lang="en-US" altLang="zh-CN" sz="1000" dirty="0"/>
          </a:p>
          <a:p>
            <a:r>
              <a:rPr lang="en-US" altLang="zh-CN" sz="1000" dirty="0" smtClean="0"/>
              <a:t>[</a:t>
            </a:r>
            <a:r>
              <a:rPr lang="en-US" altLang="zh-CN" sz="1000" dirty="0" err="1"/>
              <a:t>Qtime</a:t>
            </a:r>
            <a:r>
              <a:rPr lang="en-US" altLang="zh-CN" sz="1000" dirty="0"/>
              <a:t>]</a:t>
            </a:r>
          </a:p>
          <a:p>
            <a:r>
              <a:rPr lang="en-US" altLang="zh-CN" sz="1000" dirty="0"/>
              <a:t>[0, 0, 0]</a:t>
            </a:r>
          </a:p>
          <a:p>
            <a:endParaRPr lang="en-US" altLang="zh-CN" sz="1000" dirty="0"/>
          </a:p>
        </p:txBody>
      </p:sp>
      <p:sp>
        <p:nvSpPr>
          <p:cNvPr id="22" name="矩形 21"/>
          <p:cNvSpPr/>
          <p:nvPr/>
        </p:nvSpPr>
        <p:spPr>
          <a:xfrm>
            <a:off x="4419600" y="1032202"/>
            <a:ext cx="4572000" cy="861774"/>
          </a:xfrm>
          <a:prstGeom prst="rect">
            <a:avLst/>
          </a:prstGeom>
        </p:spPr>
        <p:txBody>
          <a:bodyPr>
            <a:spAutoFit/>
          </a:bodyPr>
          <a:lstStyle/>
          <a:p>
            <a:r>
              <a:rPr lang="en-US" altLang="zh-CN" sz="1000" dirty="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a:t>3</a:t>
            </a:r>
          </a:p>
          <a:p>
            <a:endParaRPr lang="en-US" altLang="zh-CN" sz="1000" dirty="0"/>
          </a:p>
          <a:p>
            <a:r>
              <a:rPr lang="en-US" altLang="zh-CN" sz="1000" dirty="0" smtClean="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a:t>]</a:t>
            </a:r>
          </a:p>
          <a:p>
            <a:r>
              <a:rPr lang="en-US" altLang="zh-CN" sz="1000" dirty="0"/>
              <a:t>0</a:t>
            </a:r>
            <a:endParaRPr lang="zh-CN" altLang="en-US" sz="1000" dirty="0"/>
          </a:p>
        </p:txBody>
      </p:sp>
      <p:sp>
        <p:nvSpPr>
          <p:cNvPr id="23" name="矩形 22"/>
          <p:cNvSpPr/>
          <p:nvPr/>
        </p:nvSpPr>
        <p:spPr>
          <a:xfrm>
            <a:off x="4419600" y="3107211"/>
            <a:ext cx="4572000" cy="861774"/>
          </a:xfrm>
          <a:prstGeom prst="rect">
            <a:avLst/>
          </a:prstGeom>
        </p:spPr>
        <p:txBody>
          <a:bodyPr>
            <a:spAutoFit/>
          </a:bodyPr>
          <a:lstStyle/>
          <a:p>
            <a:r>
              <a:rPr lang="en-US" altLang="zh-CN" sz="1000" dirty="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a:t>3</a:t>
            </a:r>
          </a:p>
          <a:p>
            <a:endParaRPr lang="en-US" altLang="zh-CN" sz="1000" dirty="0"/>
          </a:p>
          <a:p>
            <a:r>
              <a:rPr lang="en-US" altLang="zh-CN" sz="1000" dirty="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a:t>]</a:t>
            </a:r>
          </a:p>
          <a:p>
            <a:r>
              <a:rPr lang="en-US" altLang="zh-CN" sz="1000" dirty="0"/>
              <a:t>0</a:t>
            </a:r>
            <a:endParaRPr lang="zh-CN" altLang="en-US" sz="1000" dirty="0"/>
          </a:p>
        </p:txBody>
      </p:sp>
      <p:cxnSp>
        <p:nvCxnSpPr>
          <p:cNvPr id="24" name="直接连接符 23"/>
          <p:cNvCxnSpPr/>
          <p:nvPr/>
        </p:nvCxnSpPr>
        <p:spPr>
          <a:xfrm flipH="1">
            <a:off x="2776201" y="2933866"/>
            <a:ext cx="6367799" cy="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直接连接符 24"/>
          <p:cNvCxnSpPr/>
          <p:nvPr/>
        </p:nvCxnSpPr>
        <p:spPr>
          <a:xfrm flipH="1">
            <a:off x="2776200" y="3052286"/>
            <a:ext cx="6367799" cy="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092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0"/>
            <a:ext cx="3505201" cy="496888"/>
          </a:xfrm>
        </p:spPr>
        <p:txBody>
          <a:bodyPr/>
          <a:lstStyle/>
          <a:p>
            <a:pPr algn="l"/>
            <a:r>
              <a:rPr lang="en-US" altLang="zh-CN" b="1" dirty="0" smtClean="0"/>
              <a:t>Example </a:t>
            </a:r>
            <a:r>
              <a:rPr lang="en-US" altLang="zh-CN" b="1" dirty="0"/>
              <a:t>1—</a:t>
            </a:r>
            <a:r>
              <a:rPr lang="en-US" altLang="zh-CN" b="1" dirty="0" err="1"/>
              <a:t>Qime</a:t>
            </a:r>
            <a:endParaRPr lang="zh-CN" altLang="en-US" b="1" dirty="0"/>
          </a:p>
        </p:txBody>
      </p:sp>
      <p:sp>
        <p:nvSpPr>
          <p:cNvPr id="18" name="圆角矩形 17"/>
          <p:cNvSpPr/>
          <p:nvPr/>
        </p:nvSpPr>
        <p:spPr>
          <a:xfrm>
            <a:off x="76200" y="514350"/>
            <a:ext cx="1219200" cy="4572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r>
              <a:rPr lang="en-US" altLang="zh-CN" dirty="0" smtClean="0"/>
              <a:t>LOT3</a:t>
            </a:r>
            <a:r>
              <a:rPr lang="zh-CN" altLang="en-US" dirty="0" smtClean="0"/>
              <a:t>先派</a:t>
            </a:r>
            <a:endParaRPr lang="zh-CN" altLang="en-US" dirty="0"/>
          </a:p>
        </p:txBody>
      </p:sp>
      <p:pic>
        <p:nvPicPr>
          <p:cNvPr id="6" name="图片 5"/>
          <p:cNvPicPr>
            <a:picLocks/>
          </p:cNvPicPr>
          <p:nvPr/>
        </p:nvPicPr>
        <p:blipFill>
          <a:blip r:embed="rId2"/>
          <a:stretch>
            <a:fillRect/>
          </a:stretch>
        </p:blipFill>
        <p:spPr>
          <a:xfrm>
            <a:off x="4568421" y="1041133"/>
            <a:ext cx="2160000" cy="1656000"/>
          </a:xfrm>
          <a:prstGeom prst="rect">
            <a:avLst/>
          </a:prstGeom>
          <a:ln>
            <a:solidFill>
              <a:schemeClr val="tx1"/>
            </a:solidFill>
          </a:ln>
        </p:spPr>
      </p:pic>
      <p:sp>
        <p:nvSpPr>
          <p:cNvPr id="8" name="矩形 7"/>
          <p:cNvSpPr/>
          <p:nvPr/>
        </p:nvSpPr>
        <p:spPr>
          <a:xfrm>
            <a:off x="4554124" y="2692481"/>
            <a:ext cx="2155811" cy="2246769"/>
          </a:xfrm>
          <a:prstGeom prst="rect">
            <a:avLst/>
          </a:prstGeom>
        </p:spPr>
        <p:txBody>
          <a:bodyPr wrap="square">
            <a:spAutoFit/>
          </a:bodyPr>
          <a:lstStyle/>
          <a:p>
            <a:r>
              <a:rPr lang="en-US" altLang="zh-CN" sz="1000" dirty="0" smtClean="0"/>
              <a:t>[</a:t>
            </a:r>
            <a:r>
              <a:rPr lang="zh-CN" altLang="en-US" sz="1000" dirty="0"/>
              <a:t>机台加工时间</a:t>
            </a:r>
            <a:r>
              <a:rPr lang="en-US" altLang="zh-CN" sz="1000" dirty="0"/>
              <a:t>]</a:t>
            </a:r>
          </a:p>
          <a:p>
            <a:r>
              <a:rPr lang="en-US" altLang="zh-CN" sz="1000" dirty="0"/>
              <a:t>M1      3       </a:t>
            </a:r>
          </a:p>
          <a:p>
            <a:r>
              <a:rPr lang="en-US" altLang="zh-CN" sz="1000" dirty="0"/>
              <a:t>M2      0       </a:t>
            </a:r>
          </a:p>
          <a:p>
            <a:r>
              <a:rPr lang="en-US" altLang="zh-CN" sz="1000" dirty="0"/>
              <a:t>M3      6       </a:t>
            </a:r>
          </a:p>
          <a:p>
            <a:r>
              <a:rPr lang="en-US" altLang="zh-CN" sz="1000" dirty="0"/>
              <a:t>M4      0       </a:t>
            </a:r>
          </a:p>
          <a:p>
            <a:r>
              <a:rPr lang="en-US" altLang="zh-CN" sz="1000" dirty="0" smtClean="0"/>
              <a:t>[</a:t>
            </a:r>
            <a:r>
              <a:rPr lang="zh-CN" altLang="en-US" sz="1000" dirty="0"/>
              <a:t>收敛时间</a:t>
            </a:r>
            <a:r>
              <a:rPr lang="en-US" altLang="zh-CN" sz="1000" dirty="0"/>
              <a:t>]</a:t>
            </a:r>
          </a:p>
          <a:p>
            <a:r>
              <a:rPr lang="en-US" altLang="zh-CN" sz="1000" dirty="0" smtClean="0"/>
              <a:t>7</a:t>
            </a:r>
            <a:endParaRPr lang="en-US" altLang="zh-CN" sz="1000" dirty="0"/>
          </a:p>
          <a:p>
            <a:r>
              <a:rPr lang="en-US" altLang="zh-CN" sz="1000" dirty="0" smtClean="0"/>
              <a:t>[</a:t>
            </a:r>
            <a:r>
              <a:rPr lang="en-US" altLang="zh-CN" sz="1000" dirty="0" err="1"/>
              <a:t>Qtime</a:t>
            </a:r>
            <a:r>
              <a:rPr lang="en-US" altLang="zh-CN" sz="1000" dirty="0"/>
              <a:t>]</a:t>
            </a:r>
          </a:p>
          <a:p>
            <a:r>
              <a:rPr lang="en-US" altLang="zh-CN" sz="1000" dirty="0"/>
              <a:t>[2, 4, 0</a:t>
            </a:r>
            <a:r>
              <a:rPr lang="en-US" altLang="zh-CN" sz="1000" dirty="0" smtClean="0"/>
              <a:t>]</a:t>
            </a:r>
            <a:endParaRPr lang="en-US" altLang="zh-CN" sz="1000" dirty="0"/>
          </a:p>
          <a:p>
            <a:r>
              <a:rPr lang="en-US" altLang="zh-CN" sz="1000" dirty="0" smtClean="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a:t>1</a:t>
            </a:r>
          </a:p>
          <a:p>
            <a:r>
              <a:rPr lang="en-US" altLang="zh-CN" sz="1000" dirty="0" smtClean="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a:t>]</a:t>
            </a:r>
          </a:p>
          <a:p>
            <a:r>
              <a:rPr lang="en-US" altLang="zh-CN" sz="1000" dirty="0" smtClean="0"/>
              <a:t>6</a:t>
            </a:r>
            <a:endParaRPr lang="en-US" altLang="zh-CN" sz="1000" dirty="0"/>
          </a:p>
        </p:txBody>
      </p:sp>
      <p:pic>
        <p:nvPicPr>
          <p:cNvPr id="10" name="图片 9"/>
          <p:cNvPicPr>
            <a:picLocks/>
          </p:cNvPicPr>
          <p:nvPr/>
        </p:nvPicPr>
        <p:blipFill>
          <a:blip r:embed="rId3"/>
          <a:stretch>
            <a:fillRect/>
          </a:stretch>
        </p:blipFill>
        <p:spPr>
          <a:xfrm>
            <a:off x="114797" y="1047750"/>
            <a:ext cx="2160000" cy="1656000"/>
          </a:xfrm>
          <a:prstGeom prst="rect">
            <a:avLst/>
          </a:prstGeom>
          <a:ln>
            <a:solidFill>
              <a:schemeClr val="tx1"/>
            </a:solidFill>
          </a:ln>
        </p:spPr>
      </p:pic>
      <p:sp>
        <p:nvSpPr>
          <p:cNvPr id="11" name="矩形 10"/>
          <p:cNvSpPr/>
          <p:nvPr/>
        </p:nvSpPr>
        <p:spPr>
          <a:xfrm>
            <a:off x="101600" y="2692482"/>
            <a:ext cx="2173090" cy="2246769"/>
          </a:xfrm>
          <a:prstGeom prst="rect">
            <a:avLst/>
          </a:prstGeom>
        </p:spPr>
        <p:txBody>
          <a:bodyPr wrap="square">
            <a:spAutoFit/>
          </a:bodyPr>
          <a:lstStyle/>
          <a:p>
            <a:r>
              <a:rPr lang="zh-CN" altLang="en-US" sz="1000" dirty="0"/>
              <a:t> </a:t>
            </a:r>
            <a:r>
              <a:rPr lang="en-US" altLang="zh-CN" sz="1000" dirty="0"/>
              <a:t>[</a:t>
            </a:r>
            <a:r>
              <a:rPr lang="zh-CN" altLang="en-US" sz="1000" dirty="0"/>
              <a:t>机台加工时间</a:t>
            </a:r>
            <a:r>
              <a:rPr lang="en-US" altLang="zh-CN" sz="1000" dirty="0"/>
              <a:t>]</a:t>
            </a:r>
          </a:p>
          <a:p>
            <a:r>
              <a:rPr lang="en-US" altLang="zh-CN" sz="1000" dirty="0"/>
              <a:t>M1      3       </a:t>
            </a:r>
          </a:p>
          <a:p>
            <a:r>
              <a:rPr lang="en-US" altLang="zh-CN" sz="1000" dirty="0"/>
              <a:t>M2      0       </a:t>
            </a:r>
          </a:p>
          <a:p>
            <a:r>
              <a:rPr lang="en-US" altLang="zh-CN" sz="1000" dirty="0"/>
              <a:t>M3      6       </a:t>
            </a:r>
          </a:p>
          <a:p>
            <a:r>
              <a:rPr lang="en-US" altLang="zh-CN" sz="1000" dirty="0" smtClean="0"/>
              <a:t>M4      0       </a:t>
            </a:r>
          </a:p>
          <a:p>
            <a:r>
              <a:rPr lang="en-US" altLang="zh-CN" sz="1000" dirty="0" smtClean="0"/>
              <a:t>[</a:t>
            </a:r>
            <a:r>
              <a:rPr lang="zh-CN" altLang="en-US" sz="1000" dirty="0"/>
              <a:t>收敛时间</a:t>
            </a:r>
            <a:r>
              <a:rPr lang="en-US" altLang="zh-CN" sz="1000" dirty="0"/>
              <a:t>]</a:t>
            </a:r>
          </a:p>
          <a:p>
            <a:r>
              <a:rPr lang="en-US" altLang="zh-CN" sz="1000" dirty="0"/>
              <a:t>7</a:t>
            </a:r>
          </a:p>
          <a:p>
            <a:r>
              <a:rPr lang="en-US" altLang="zh-CN" sz="1000" dirty="0" smtClean="0"/>
              <a:t>[</a:t>
            </a:r>
            <a:r>
              <a:rPr lang="en-US" altLang="zh-CN" sz="1000" dirty="0" err="1"/>
              <a:t>Qtime</a:t>
            </a:r>
            <a:r>
              <a:rPr lang="en-US" altLang="zh-CN" sz="1000" dirty="0"/>
              <a:t>]</a:t>
            </a:r>
          </a:p>
          <a:p>
            <a:r>
              <a:rPr lang="en-US" altLang="zh-CN" sz="1000" dirty="0"/>
              <a:t>[3, 3, 0]</a:t>
            </a:r>
          </a:p>
          <a:p>
            <a:r>
              <a:rPr lang="en-US" altLang="zh-CN" sz="1000" dirty="0" smtClean="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smtClean="0"/>
              <a:t>1</a:t>
            </a:r>
          </a:p>
          <a:p>
            <a:r>
              <a:rPr lang="en-US" altLang="zh-CN" sz="1000" dirty="0" smtClean="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a:t>]</a:t>
            </a:r>
          </a:p>
          <a:p>
            <a:r>
              <a:rPr lang="en-US" altLang="zh-CN" sz="1000" dirty="0" smtClean="0"/>
              <a:t>6</a:t>
            </a:r>
            <a:endParaRPr lang="zh-CN" altLang="en-US" sz="1000" dirty="0"/>
          </a:p>
        </p:txBody>
      </p:sp>
      <p:pic>
        <p:nvPicPr>
          <p:cNvPr id="14" name="图片 13"/>
          <p:cNvPicPr>
            <a:picLocks/>
          </p:cNvPicPr>
          <p:nvPr/>
        </p:nvPicPr>
        <p:blipFill>
          <a:blip r:embed="rId4"/>
          <a:stretch>
            <a:fillRect/>
          </a:stretch>
        </p:blipFill>
        <p:spPr>
          <a:xfrm>
            <a:off x="6789325" y="1041133"/>
            <a:ext cx="2160000" cy="1656000"/>
          </a:xfrm>
          <a:prstGeom prst="rect">
            <a:avLst/>
          </a:prstGeom>
          <a:ln>
            <a:solidFill>
              <a:schemeClr val="tx1"/>
            </a:solidFill>
          </a:ln>
        </p:spPr>
      </p:pic>
      <p:sp>
        <p:nvSpPr>
          <p:cNvPr id="15" name="矩形 14"/>
          <p:cNvSpPr/>
          <p:nvPr/>
        </p:nvSpPr>
        <p:spPr>
          <a:xfrm>
            <a:off x="6701170" y="2684314"/>
            <a:ext cx="2138030" cy="2246769"/>
          </a:xfrm>
          <a:prstGeom prst="rect">
            <a:avLst/>
          </a:prstGeom>
        </p:spPr>
        <p:txBody>
          <a:bodyPr wrap="square">
            <a:spAutoFit/>
          </a:bodyPr>
          <a:lstStyle/>
          <a:p>
            <a:r>
              <a:rPr lang="zh-CN" altLang="en-US" sz="1000" dirty="0"/>
              <a:t> </a:t>
            </a:r>
            <a:r>
              <a:rPr lang="en-US" altLang="zh-CN" sz="1000" dirty="0"/>
              <a:t>[</a:t>
            </a:r>
            <a:r>
              <a:rPr lang="zh-CN" altLang="en-US" sz="1000" dirty="0"/>
              <a:t>机台加工时间</a:t>
            </a:r>
            <a:r>
              <a:rPr lang="en-US" altLang="zh-CN" sz="1000" dirty="0"/>
              <a:t>]</a:t>
            </a:r>
          </a:p>
          <a:p>
            <a:r>
              <a:rPr lang="en-US" altLang="zh-CN" sz="1000" dirty="0"/>
              <a:t>M1      3       </a:t>
            </a:r>
          </a:p>
          <a:p>
            <a:r>
              <a:rPr lang="en-US" altLang="zh-CN" sz="1000" dirty="0"/>
              <a:t>M2      0       </a:t>
            </a:r>
          </a:p>
          <a:p>
            <a:r>
              <a:rPr lang="en-US" altLang="zh-CN" sz="1000" dirty="0"/>
              <a:t>M3      6       </a:t>
            </a:r>
          </a:p>
          <a:p>
            <a:r>
              <a:rPr lang="en-US" altLang="zh-CN" sz="1000" dirty="0"/>
              <a:t>M4      0       </a:t>
            </a:r>
          </a:p>
          <a:p>
            <a:r>
              <a:rPr lang="en-US" altLang="zh-CN" sz="1000" dirty="0" smtClean="0"/>
              <a:t>[</a:t>
            </a:r>
            <a:r>
              <a:rPr lang="zh-CN" altLang="en-US" sz="1000" dirty="0"/>
              <a:t>收敛时间</a:t>
            </a:r>
            <a:r>
              <a:rPr lang="en-US" altLang="zh-CN" sz="1000" dirty="0"/>
              <a:t>]</a:t>
            </a:r>
          </a:p>
          <a:p>
            <a:r>
              <a:rPr lang="en-US" altLang="zh-CN" sz="1000" dirty="0"/>
              <a:t>7</a:t>
            </a:r>
          </a:p>
          <a:p>
            <a:r>
              <a:rPr lang="en-US" altLang="zh-CN" sz="1000" dirty="0" smtClean="0"/>
              <a:t>[</a:t>
            </a:r>
            <a:r>
              <a:rPr lang="en-US" altLang="zh-CN" sz="1000" dirty="0" err="1"/>
              <a:t>Qtime</a:t>
            </a:r>
            <a:r>
              <a:rPr lang="en-US" altLang="zh-CN" sz="1000" dirty="0"/>
              <a:t>]</a:t>
            </a:r>
          </a:p>
          <a:p>
            <a:r>
              <a:rPr lang="en-US" altLang="zh-CN" sz="1000" dirty="0"/>
              <a:t>[3, 3, 0]</a:t>
            </a:r>
          </a:p>
          <a:p>
            <a:r>
              <a:rPr lang="en-US" altLang="zh-CN" sz="1000" dirty="0" smtClean="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smtClean="0"/>
              <a:t>1</a:t>
            </a:r>
          </a:p>
          <a:p>
            <a:r>
              <a:rPr lang="en-US" altLang="zh-CN" sz="1000" dirty="0" smtClean="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smtClean="0"/>
              <a:t>]</a:t>
            </a:r>
          </a:p>
          <a:p>
            <a:r>
              <a:rPr lang="en-US" altLang="zh-CN" sz="1000" dirty="0"/>
              <a:t>6</a:t>
            </a:r>
            <a:endParaRPr lang="zh-CN" altLang="en-US" sz="1000" dirty="0"/>
          </a:p>
        </p:txBody>
      </p:sp>
      <p:pic>
        <p:nvPicPr>
          <p:cNvPr id="16" name="图片 15"/>
          <p:cNvPicPr>
            <a:picLocks/>
          </p:cNvPicPr>
          <p:nvPr/>
        </p:nvPicPr>
        <p:blipFill>
          <a:blip r:embed="rId5"/>
          <a:stretch>
            <a:fillRect/>
          </a:stretch>
        </p:blipFill>
        <p:spPr>
          <a:xfrm>
            <a:off x="2351825" y="1047750"/>
            <a:ext cx="2160000" cy="1656000"/>
          </a:xfrm>
          <a:prstGeom prst="rect">
            <a:avLst/>
          </a:prstGeom>
          <a:ln>
            <a:solidFill>
              <a:schemeClr val="tx1"/>
            </a:solidFill>
          </a:ln>
        </p:spPr>
      </p:pic>
      <p:sp>
        <p:nvSpPr>
          <p:cNvPr id="17" name="矩形 16"/>
          <p:cNvSpPr/>
          <p:nvPr/>
        </p:nvSpPr>
        <p:spPr>
          <a:xfrm>
            <a:off x="2337242" y="2684314"/>
            <a:ext cx="2133600" cy="2246769"/>
          </a:xfrm>
          <a:prstGeom prst="rect">
            <a:avLst/>
          </a:prstGeom>
        </p:spPr>
        <p:txBody>
          <a:bodyPr wrap="square">
            <a:spAutoFit/>
          </a:bodyPr>
          <a:lstStyle/>
          <a:p>
            <a:r>
              <a:rPr lang="en-US" altLang="zh-CN" sz="1000" dirty="0"/>
              <a:t>[</a:t>
            </a:r>
            <a:r>
              <a:rPr lang="zh-CN" altLang="en-US" sz="1000" dirty="0"/>
              <a:t>机台加工时间</a:t>
            </a:r>
            <a:r>
              <a:rPr lang="en-US" altLang="zh-CN" sz="1000" dirty="0"/>
              <a:t>]</a:t>
            </a:r>
          </a:p>
          <a:p>
            <a:r>
              <a:rPr lang="en-US" altLang="zh-CN" sz="1000" dirty="0"/>
              <a:t>M1      3       </a:t>
            </a:r>
          </a:p>
          <a:p>
            <a:r>
              <a:rPr lang="en-US" altLang="zh-CN" sz="1000" dirty="0"/>
              <a:t>M2      0       </a:t>
            </a:r>
          </a:p>
          <a:p>
            <a:r>
              <a:rPr lang="en-US" altLang="zh-CN" sz="1000" dirty="0"/>
              <a:t>M3      6      </a:t>
            </a:r>
          </a:p>
          <a:p>
            <a:r>
              <a:rPr lang="en-US" altLang="zh-CN" sz="1000" dirty="0"/>
              <a:t>M4      0     </a:t>
            </a:r>
          </a:p>
          <a:p>
            <a:r>
              <a:rPr lang="en-US" altLang="zh-CN" sz="1000" dirty="0" smtClean="0"/>
              <a:t>[</a:t>
            </a:r>
            <a:r>
              <a:rPr lang="zh-CN" altLang="en-US" sz="1000" dirty="0"/>
              <a:t>收敛时间</a:t>
            </a:r>
            <a:r>
              <a:rPr lang="en-US" altLang="zh-CN" sz="1000" dirty="0"/>
              <a:t>]</a:t>
            </a:r>
          </a:p>
          <a:p>
            <a:r>
              <a:rPr lang="en-US" altLang="zh-CN" sz="1000" dirty="0"/>
              <a:t>7</a:t>
            </a:r>
          </a:p>
          <a:p>
            <a:r>
              <a:rPr lang="en-US" altLang="zh-CN" sz="1000" dirty="0" smtClean="0"/>
              <a:t>[</a:t>
            </a:r>
            <a:r>
              <a:rPr lang="en-US" altLang="zh-CN" sz="1000" dirty="0" err="1"/>
              <a:t>Qtime</a:t>
            </a:r>
            <a:r>
              <a:rPr lang="en-US" altLang="zh-CN" sz="1000" dirty="0"/>
              <a:t>]</a:t>
            </a:r>
          </a:p>
          <a:p>
            <a:r>
              <a:rPr lang="en-US" altLang="zh-CN" sz="1000" dirty="0"/>
              <a:t>[4, 2, 0]</a:t>
            </a:r>
          </a:p>
          <a:p>
            <a:r>
              <a:rPr lang="en-US" altLang="zh-CN" sz="1000" dirty="0" smtClean="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smtClean="0"/>
              <a:t>1</a:t>
            </a:r>
          </a:p>
          <a:p>
            <a:r>
              <a:rPr lang="en-US" altLang="zh-CN" sz="1000" dirty="0" smtClean="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a:t>]</a:t>
            </a:r>
          </a:p>
          <a:p>
            <a:r>
              <a:rPr lang="en-US" altLang="zh-CN" sz="1000" dirty="0" smtClean="0"/>
              <a:t>6</a:t>
            </a:r>
            <a:endParaRPr lang="zh-CN" altLang="en-US" sz="1000" dirty="0"/>
          </a:p>
        </p:txBody>
      </p:sp>
      <p:cxnSp>
        <p:nvCxnSpPr>
          <p:cNvPr id="20" name="直接连接符 19"/>
          <p:cNvCxnSpPr/>
          <p:nvPr/>
        </p:nvCxnSpPr>
        <p:spPr>
          <a:xfrm>
            <a:off x="6728421" y="2708882"/>
            <a:ext cx="0" cy="215920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7" name="直接连接符 36"/>
          <p:cNvCxnSpPr/>
          <p:nvPr/>
        </p:nvCxnSpPr>
        <p:spPr>
          <a:xfrm>
            <a:off x="6779069" y="2708882"/>
            <a:ext cx="0" cy="215920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1" name="直接连接符 40"/>
          <p:cNvCxnSpPr/>
          <p:nvPr/>
        </p:nvCxnSpPr>
        <p:spPr>
          <a:xfrm>
            <a:off x="4520589" y="2716450"/>
            <a:ext cx="0" cy="215920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3" name="直接连接符 42"/>
          <p:cNvCxnSpPr/>
          <p:nvPr/>
        </p:nvCxnSpPr>
        <p:spPr>
          <a:xfrm>
            <a:off x="4571237" y="2716450"/>
            <a:ext cx="0" cy="215920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4" name="直接连接符 43"/>
          <p:cNvCxnSpPr/>
          <p:nvPr/>
        </p:nvCxnSpPr>
        <p:spPr>
          <a:xfrm>
            <a:off x="2284946" y="2691676"/>
            <a:ext cx="0" cy="215920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7" name="直接连接符 46"/>
          <p:cNvCxnSpPr/>
          <p:nvPr/>
        </p:nvCxnSpPr>
        <p:spPr>
          <a:xfrm>
            <a:off x="2335594" y="2691676"/>
            <a:ext cx="0" cy="215920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4568421" y="4245283"/>
            <a:ext cx="342304" cy="180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a:p>
        </p:txBody>
      </p:sp>
      <p:sp>
        <p:nvSpPr>
          <p:cNvPr id="19" name="矩形 18"/>
          <p:cNvSpPr/>
          <p:nvPr/>
        </p:nvSpPr>
        <p:spPr>
          <a:xfrm>
            <a:off x="6763780" y="4227565"/>
            <a:ext cx="342304" cy="180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a:p>
        </p:txBody>
      </p:sp>
      <p:sp>
        <p:nvSpPr>
          <p:cNvPr id="21" name="矩形 20"/>
          <p:cNvSpPr/>
          <p:nvPr/>
        </p:nvSpPr>
        <p:spPr>
          <a:xfrm>
            <a:off x="149201" y="4234182"/>
            <a:ext cx="342304" cy="180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a:p>
        </p:txBody>
      </p:sp>
      <p:sp>
        <p:nvSpPr>
          <p:cNvPr id="22" name="矩形 21"/>
          <p:cNvSpPr/>
          <p:nvPr/>
        </p:nvSpPr>
        <p:spPr>
          <a:xfrm>
            <a:off x="2402287" y="4221482"/>
            <a:ext cx="342304" cy="180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a:p>
        </p:txBody>
      </p:sp>
      <p:sp>
        <p:nvSpPr>
          <p:cNvPr id="23" name="矩形 22"/>
          <p:cNvSpPr/>
          <p:nvPr/>
        </p:nvSpPr>
        <p:spPr>
          <a:xfrm>
            <a:off x="4563453" y="4707191"/>
            <a:ext cx="342304" cy="180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sp>
        <p:nvSpPr>
          <p:cNvPr id="26" name="矩形 25"/>
          <p:cNvSpPr/>
          <p:nvPr/>
        </p:nvSpPr>
        <p:spPr>
          <a:xfrm>
            <a:off x="149201" y="4709846"/>
            <a:ext cx="342304" cy="180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sp>
        <p:nvSpPr>
          <p:cNvPr id="27" name="矩形 26"/>
          <p:cNvSpPr/>
          <p:nvPr/>
        </p:nvSpPr>
        <p:spPr>
          <a:xfrm>
            <a:off x="6773349" y="4715543"/>
            <a:ext cx="342304" cy="180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sp>
        <p:nvSpPr>
          <p:cNvPr id="28" name="矩形 27"/>
          <p:cNvSpPr/>
          <p:nvPr/>
        </p:nvSpPr>
        <p:spPr>
          <a:xfrm>
            <a:off x="2416448" y="4706626"/>
            <a:ext cx="342304" cy="180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99773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par>
                                <p:cTn id="28" presetID="16" presetClass="entr" presetSubtype="21"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inVertical)">
                                      <p:cBhvr>
                                        <p:cTn id="30" dur="500"/>
                                        <p:tgtEl>
                                          <p:spTgt spid="16"/>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arn(inVertical)">
                                      <p:cBhvr>
                                        <p:cTn id="33" dur="500"/>
                                        <p:tgtEl>
                                          <p:spTgt spid="17"/>
                                        </p:tgtEl>
                                      </p:cBhvr>
                                    </p:animEffect>
                                  </p:childTnLst>
                                </p:cTn>
                              </p:par>
                              <p:par>
                                <p:cTn id="34" presetID="16" presetClass="entr" presetSubtype="2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inVertical)">
                                      <p:cBhvr>
                                        <p:cTn id="36" dur="500"/>
                                        <p:tgtEl>
                                          <p:spTgt spid="20"/>
                                        </p:tgtEl>
                                      </p:cBhvr>
                                    </p:animEffect>
                                  </p:childTnLst>
                                </p:cTn>
                              </p:par>
                              <p:par>
                                <p:cTn id="37" presetID="16" presetClass="entr" presetSubtype="21"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barn(inVertical)">
                                      <p:cBhvr>
                                        <p:cTn id="39" dur="500"/>
                                        <p:tgtEl>
                                          <p:spTgt spid="37"/>
                                        </p:tgtEl>
                                      </p:cBhvr>
                                    </p:animEffect>
                                  </p:childTnLst>
                                </p:cTn>
                              </p:par>
                              <p:par>
                                <p:cTn id="40" presetID="16" presetClass="entr" presetSubtype="21"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barn(inVertical)">
                                      <p:cBhvr>
                                        <p:cTn id="42" dur="500"/>
                                        <p:tgtEl>
                                          <p:spTgt spid="41"/>
                                        </p:tgtEl>
                                      </p:cBhvr>
                                    </p:animEffect>
                                  </p:childTnLst>
                                </p:cTn>
                              </p:par>
                              <p:par>
                                <p:cTn id="43" presetID="16" presetClass="entr" presetSubtype="21"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barn(inVertical)">
                                      <p:cBhvr>
                                        <p:cTn id="45" dur="500"/>
                                        <p:tgtEl>
                                          <p:spTgt spid="43"/>
                                        </p:tgtEl>
                                      </p:cBhvr>
                                    </p:animEffect>
                                  </p:childTnLst>
                                </p:cTn>
                              </p:par>
                              <p:par>
                                <p:cTn id="46" presetID="16" presetClass="entr" presetSubtype="21"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barn(inVertical)">
                                      <p:cBhvr>
                                        <p:cTn id="48" dur="500"/>
                                        <p:tgtEl>
                                          <p:spTgt spid="44"/>
                                        </p:tgtEl>
                                      </p:cBhvr>
                                    </p:animEffect>
                                  </p:childTnLst>
                                </p:cTn>
                              </p:par>
                              <p:par>
                                <p:cTn id="49" presetID="16" presetClass="entr" presetSubtype="21"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barn(inVertical)">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down)">
                                      <p:cBhvr>
                                        <p:cTn id="56" dur="500"/>
                                        <p:tgtEl>
                                          <p:spTgt spid="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500"/>
                                        <p:tgtEl>
                                          <p:spTgt spid="21"/>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down)">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wipe(down)">
                                      <p:cBhvr>
                                        <p:cTn id="70" dur="500"/>
                                        <p:tgtEl>
                                          <p:spTgt spid="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down)">
                                      <p:cBhvr>
                                        <p:cTn id="76" dur="500"/>
                                        <p:tgtEl>
                                          <p:spTgt spid="2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p:bldP spid="11" grpId="0"/>
      <p:bldP spid="15" grpId="0"/>
      <p:bldP spid="17" grpId="0"/>
      <p:bldP spid="3" grpId="0" animBg="1"/>
      <p:bldP spid="19" grpId="0" animBg="1"/>
      <p:bldP spid="21" grpId="0" animBg="1"/>
      <p:bldP spid="22" grpId="0" animBg="1"/>
      <p:bldP spid="23" grpId="0" animBg="1"/>
      <p:bldP spid="26"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0"/>
            <a:ext cx="3505201" cy="496888"/>
          </a:xfrm>
        </p:spPr>
        <p:txBody>
          <a:bodyPr/>
          <a:lstStyle/>
          <a:p>
            <a:pPr algn="l"/>
            <a:r>
              <a:rPr lang="en-US" altLang="zh-CN" b="1" dirty="0" smtClean="0"/>
              <a:t>Example </a:t>
            </a:r>
            <a:r>
              <a:rPr lang="en-US" altLang="zh-CN" b="1" dirty="0"/>
              <a:t>1—</a:t>
            </a:r>
            <a:r>
              <a:rPr lang="en-US" altLang="zh-CN" b="1" dirty="0" err="1"/>
              <a:t>Qime</a:t>
            </a:r>
            <a:endParaRPr lang="zh-CN" altLang="en-US" b="1" dirty="0"/>
          </a:p>
        </p:txBody>
      </p:sp>
      <p:sp>
        <p:nvSpPr>
          <p:cNvPr id="18" name="圆角矩形 17"/>
          <p:cNvSpPr/>
          <p:nvPr/>
        </p:nvSpPr>
        <p:spPr>
          <a:xfrm>
            <a:off x="76200" y="514350"/>
            <a:ext cx="2133600" cy="4572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r>
              <a:rPr lang="en-US" altLang="zh-CN" dirty="0" smtClean="0"/>
              <a:t>LOT1</a:t>
            </a:r>
            <a:r>
              <a:rPr lang="zh-CN" altLang="en-US" dirty="0" smtClean="0"/>
              <a:t>或者</a:t>
            </a:r>
            <a:r>
              <a:rPr lang="en-US" altLang="zh-CN" dirty="0" smtClean="0"/>
              <a:t>LOT2</a:t>
            </a:r>
            <a:r>
              <a:rPr lang="zh-CN" altLang="en-US" dirty="0" smtClean="0"/>
              <a:t>先派</a:t>
            </a:r>
            <a:endParaRPr lang="zh-CN" altLang="en-US" dirty="0"/>
          </a:p>
        </p:txBody>
      </p:sp>
      <p:sp>
        <p:nvSpPr>
          <p:cNvPr id="3" name="下箭头 2"/>
          <p:cNvSpPr/>
          <p:nvPr/>
        </p:nvSpPr>
        <p:spPr>
          <a:xfrm rot="16200000">
            <a:off x="2286000" y="508000"/>
            <a:ext cx="457200" cy="533400"/>
          </a:xfrm>
          <a:prstGeom prst="downArrow">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9" name="圆角矩形 18"/>
          <p:cNvSpPr/>
          <p:nvPr/>
        </p:nvSpPr>
        <p:spPr>
          <a:xfrm>
            <a:off x="2819400" y="514350"/>
            <a:ext cx="2133600" cy="4572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r>
              <a:rPr lang="en-US" altLang="zh-CN" dirty="0" smtClean="0"/>
              <a:t>LOT3</a:t>
            </a:r>
            <a:r>
              <a:rPr lang="zh-CN" altLang="en-US" dirty="0" smtClean="0"/>
              <a:t>第二派工</a:t>
            </a:r>
            <a:endParaRPr lang="zh-CN" altLang="en-US" dirty="0"/>
          </a:p>
        </p:txBody>
      </p:sp>
      <p:pic>
        <p:nvPicPr>
          <p:cNvPr id="5" name="图片 4"/>
          <p:cNvPicPr>
            <a:picLocks/>
          </p:cNvPicPr>
          <p:nvPr/>
        </p:nvPicPr>
        <p:blipFill>
          <a:blip r:embed="rId2"/>
          <a:stretch>
            <a:fillRect/>
          </a:stretch>
        </p:blipFill>
        <p:spPr>
          <a:xfrm>
            <a:off x="89748" y="1085186"/>
            <a:ext cx="2520000" cy="1800000"/>
          </a:xfrm>
          <a:prstGeom prst="rect">
            <a:avLst/>
          </a:prstGeom>
          <a:ln>
            <a:solidFill>
              <a:schemeClr val="tx1"/>
            </a:solidFill>
          </a:ln>
        </p:spPr>
      </p:pic>
      <p:sp>
        <p:nvSpPr>
          <p:cNvPr id="7" name="矩形 6"/>
          <p:cNvSpPr/>
          <p:nvPr/>
        </p:nvSpPr>
        <p:spPr>
          <a:xfrm>
            <a:off x="2591898" y="1091446"/>
            <a:ext cx="1981200" cy="1785104"/>
          </a:xfrm>
          <a:prstGeom prst="rect">
            <a:avLst/>
          </a:prstGeom>
        </p:spPr>
        <p:txBody>
          <a:bodyPr wrap="square">
            <a:spAutoFit/>
          </a:bodyPr>
          <a:lstStyle/>
          <a:p>
            <a:r>
              <a:rPr lang="en-US" altLang="zh-CN" sz="1000" dirty="0" smtClean="0"/>
              <a:t>[</a:t>
            </a:r>
            <a:r>
              <a:rPr lang="zh-CN" altLang="en-US" sz="1000" dirty="0"/>
              <a:t>机台加工时间</a:t>
            </a:r>
            <a:r>
              <a:rPr lang="en-US" altLang="zh-CN" sz="1000" dirty="0"/>
              <a:t>]</a:t>
            </a:r>
          </a:p>
          <a:p>
            <a:r>
              <a:rPr lang="en-US" altLang="zh-CN" sz="1000" dirty="0"/>
              <a:t>M1      3       </a:t>
            </a:r>
          </a:p>
          <a:p>
            <a:r>
              <a:rPr lang="en-US" altLang="zh-CN" sz="1000" dirty="0"/>
              <a:t>M2      0       </a:t>
            </a:r>
          </a:p>
          <a:p>
            <a:r>
              <a:rPr lang="en-US" altLang="zh-CN" sz="1000" dirty="0"/>
              <a:t>M3      6       </a:t>
            </a:r>
          </a:p>
          <a:p>
            <a:r>
              <a:rPr lang="en-US" altLang="zh-CN" sz="1000" dirty="0"/>
              <a:t>M4      0       </a:t>
            </a:r>
            <a:endParaRPr lang="en-US" altLang="zh-CN" sz="1000" dirty="0" smtClean="0"/>
          </a:p>
          <a:p>
            <a:endParaRPr lang="en-US" altLang="zh-CN" sz="1000" dirty="0"/>
          </a:p>
          <a:p>
            <a:r>
              <a:rPr lang="en-US" altLang="zh-CN" sz="1000" dirty="0" smtClean="0"/>
              <a:t>[</a:t>
            </a:r>
            <a:r>
              <a:rPr lang="zh-CN" altLang="en-US" sz="1000" dirty="0"/>
              <a:t>收敛时间</a:t>
            </a:r>
            <a:r>
              <a:rPr lang="en-US" altLang="zh-CN" sz="1000" dirty="0"/>
              <a:t>]</a:t>
            </a:r>
          </a:p>
          <a:p>
            <a:r>
              <a:rPr lang="en-US" altLang="zh-CN" sz="1000" dirty="0" smtClean="0"/>
              <a:t>7</a:t>
            </a:r>
          </a:p>
          <a:p>
            <a:endParaRPr lang="en-US" altLang="zh-CN" sz="1000" dirty="0"/>
          </a:p>
          <a:p>
            <a:r>
              <a:rPr lang="en-US" altLang="zh-CN" sz="1000" dirty="0" smtClean="0"/>
              <a:t>[</a:t>
            </a:r>
            <a:r>
              <a:rPr lang="en-US" altLang="zh-CN" sz="1000" dirty="0" err="1"/>
              <a:t>Qtime</a:t>
            </a:r>
            <a:r>
              <a:rPr lang="en-US" altLang="zh-CN" sz="1000" dirty="0"/>
              <a:t>]</a:t>
            </a:r>
          </a:p>
          <a:p>
            <a:r>
              <a:rPr lang="en-US" altLang="zh-CN" sz="1000" dirty="0"/>
              <a:t>[0, 3, 0</a:t>
            </a:r>
            <a:r>
              <a:rPr lang="en-US" altLang="zh-CN" sz="1000" dirty="0" smtClean="0"/>
              <a:t>]</a:t>
            </a:r>
            <a:endParaRPr lang="en-US" altLang="zh-CN" sz="1000" dirty="0"/>
          </a:p>
        </p:txBody>
      </p:sp>
      <p:pic>
        <p:nvPicPr>
          <p:cNvPr id="9" name="图片 8"/>
          <p:cNvPicPr>
            <a:picLocks/>
          </p:cNvPicPr>
          <p:nvPr/>
        </p:nvPicPr>
        <p:blipFill>
          <a:blip r:embed="rId3"/>
          <a:stretch>
            <a:fillRect/>
          </a:stretch>
        </p:blipFill>
        <p:spPr>
          <a:xfrm>
            <a:off x="93420" y="2995693"/>
            <a:ext cx="2520000" cy="1800000"/>
          </a:xfrm>
          <a:prstGeom prst="rect">
            <a:avLst/>
          </a:prstGeom>
          <a:ln>
            <a:solidFill>
              <a:schemeClr val="tx1"/>
            </a:solidFill>
          </a:ln>
        </p:spPr>
      </p:pic>
      <p:sp>
        <p:nvSpPr>
          <p:cNvPr id="12" name="矩形 11"/>
          <p:cNvSpPr/>
          <p:nvPr/>
        </p:nvSpPr>
        <p:spPr>
          <a:xfrm>
            <a:off x="2584450" y="3071234"/>
            <a:ext cx="1454150" cy="1785104"/>
          </a:xfrm>
          <a:prstGeom prst="rect">
            <a:avLst/>
          </a:prstGeom>
        </p:spPr>
        <p:txBody>
          <a:bodyPr wrap="square">
            <a:spAutoFit/>
          </a:bodyPr>
          <a:lstStyle/>
          <a:p>
            <a:r>
              <a:rPr lang="en-US" altLang="zh-CN" sz="1000" dirty="0" smtClean="0"/>
              <a:t>[</a:t>
            </a:r>
            <a:r>
              <a:rPr lang="zh-CN" altLang="en-US" sz="1000" dirty="0" smtClean="0"/>
              <a:t>机台加工时间</a:t>
            </a:r>
            <a:r>
              <a:rPr lang="en-US" altLang="zh-CN" sz="1000" dirty="0" smtClean="0"/>
              <a:t>]</a:t>
            </a:r>
          </a:p>
          <a:p>
            <a:r>
              <a:rPr lang="en-US" altLang="zh-CN" sz="1000" dirty="0" smtClean="0"/>
              <a:t>M1      3       </a:t>
            </a:r>
          </a:p>
          <a:p>
            <a:r>
              <a:rPr lang="en-US" altLang="zh-CN" sz="1000" dirty="0" smtClean="0"/>
              <a:t>M2      0       </a:t>
            </a:r>
          </a:p>
          <a:p>
            <a:r>
              <a:rPr lang="en-US" altLang="zh-CN" sz="1000" dirty="0" smtClean="0"/>
              <a:t>M3      6       </a:t>
            </a:r>
          </a:p>
          <a:p>
            <a:r>
              <a:rPr lang="en-US" altLang="zh-CN" sz="1000" dirty="0" smtClean="0"/>
              <a:t>M4      0     </a:t>
            </a:r>
          </a:p>
          <a:p>
            <a:r>
              <a:rPr lang="en-US" altLang="zh-CN" sz="1000" dirty="0" smtClean="0"/>
              <a:t>  </a:t>
            </a:r>
          </a:p>
          <a:p>
            <a:r>
              <a:rPr lang="en-US" altLang="zh-CN" sz="1000" dirty="0" smtClean="0"/>
              <a:t>[</a:t>
            </a:r>
            <a:r>
              <a:rPr lang="zh-CN" altLang="en-US" sz="1000" dirty="0" smtClean="0"/>
              <a:t>收敛时间</a:t>
            </a:r>
            <a:r>
              <a:rPr lang="en-US" altLang="zh-CN" sz="1000" dirty="0" smtClean="0"/>
              <a:t>]</a:t>
            </a:r>
          </a:p>
          <a:p>
            <a:r>
              <a:rPr lang="en-US" altLang="zh-CN" sz="1000" dirty="0" smtClean="0"/>
              <a:t>7</a:t>
            </a:r>
          </a:p>
          <a:p>
            <a:endParaRPr lang="en-US" altLang="zh-CN" sz="1000" dirty="0" smtClean="0"/>
          </a:p>
          <a:p>
            <a:r>
              <a:rPr lang="en-US" altLang="zh-CN" sz="1000" dirty="0" smtClean="0"/>
              <a:t>[</a:t>
            </a:r>
            <a:r>
              <a:rPr lang="en-US" altLang="zh-CN" sz="1000" dirty="0" err="1" smtClean="0"/>
              <a:t>Qtime</a:t>
            </a:r>
            <a:r>
              <a:rPr lang="en-US" altLang="zh-CN" sz="1000" dirty="0" smtClean="0"/>
              <a:t>]</a:t>
            </a:r>
          </a:p>
          <a:p>
            <a:r>
              <a:rPr lang="en-US" altLang="zh-CN" sz="1000" dirty="0" smtClean="0"/>
              <a:t>[3, 0, 0]</a:t>
            </a:r>
            <a:endParaRPr lang="en-US" altLang="zh-CN" sz="1000" dirty="0"/>
          </a:p>
        </p:txBody>
      </p:sp>
      <p:sp>
        <p:nvSpPr>
          <p:cNvPr id="13" name="矩形 12"/>
          <p:cNvSpPr/>
          <p:nvPr/>
        </p:nvSpPr>
        <p:spPr>
          <a:xfrm>
            <a:off x="4267200" y="1122224"/>
            <a:ext cx="3276600" cy="707886"/>
          </a:xfrm>
          <a:prstGeom prst="rect">
            <a:avLst/>
          </a:prstGeom>
        </p:spPr>
        <p:txBody>
          <a:bodyPr wrap="square">
            <a:spAutoFit/>
          </a:bodyPr>
          <a:lstStyle/>
          <a:p>
            <a:r>
              <a:rPr lang="en-US" altLang="zh-CN" sz="1000" dirty="0" smtClean="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smtClean="0"/>
              <a:t>2</a:t>
            </a:r>
          </a:p>
          <a:p>
            <a:r>
              <a:rPr lang="en-US" altLang="zh-CN" sz="1000" dirty="0" smtClean="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a:t>]</a:t>
            </a:r>
          </a:p>
          <a:p>
            <a:r>
              <a:rPr lang="en-US" altLang="zh-CN" sz="1000" dirty="0"/>
              <a:t>3</a:t>
            </a:r>
          </a:p>
        </p:txBody>
      </p:sp>
      <p:sp>
        <p:nvSpPr>
          <p:cNvPr id="21" name="矩形 20"/>
          <p:cNvSpPr/>
          <p:nvPr/>
        </p:nvSpPr>
        <p:spPr>
          <a:xfrm>
            <a:off x="4260850" y="3083577"/>
            <a:ext cx="3429000" cy="707886"/>
          </a:xfrm>
          <a:prstGeom prst="rect">
            <a:avLst/>
          </a:prstGeom>
        </p:spPr>
        <p:txBody>
          <a:bodyPr wrap="square">
            <a:spAutoFit/>
          </a:bodyPr>
          <a:lstStyle/>
          <a:p>
            <a:r>
              <a:rPr lang="en-US" altLang="zh-CN" sz="1000" dirty="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a:t>2</a:t>
            </a:r>
          </a:p>
          <a:p>
            <a:r>
              <a:rPr lang="en-US" altLang="zh-CN" sz="1000" dirty="0" smtClean="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a:t>]</a:t>
            </a:r>
          </a:p>
          <a:p>
            <a:r>
              <a:rPr lang="en-US" altLang="zh-CN" sz="1000" dirty="0"/>
              <a:t>3</a:t>
            </a:r>
            <a:endParaRPr lang="zh-CN" altLang="en-US" sz="1000" dirty="0"/>
          </a:p>
        </p:txBody>
      </p:sp>
      <p:cxnSp>
        <p:nvCxnSpPr>
          <p:cNvPr id="28" name="直接连接符 27"/>
          <p:cNvCxnSpPr/>
          <p:nvPr/>
        </p:nvCxnSpPr>
        <p:spPr>
          <a:xfrm flipH="1">
            <a:off x="2609748" y="2885186"/>
            <a:ext cx="6534254" cy="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直接连接符 29"/>
          <p:cNvCxnSpPr/>
          <p:nvPr/>
        </p:nvCxnSpPr>
        <p:spPr>
          <a:xfrm flipH="1">
            <a:off x="2603931" y="2995691"/>
            <a:ext cx="6534254" cy="1"/>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4" name="矩形 13"/>
          <p:cNvSpPr/>
          <p:nvPr/>
        </p:nvSpPr>
        <p:spPr>
          <a:xfrm>
            <a:off x="4230794" y="1298472"/>
            <a:ext cx="360000" cy="180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a:p>
        </p:txBody>
      </p:sp>
      <p:sp>
        <p:nvSpPr>
          <p:cNvPr id="15" name="矩形 14"/>
          <p:cNvSpPr/>
          <p:nvPr/>
        </p:nvSpPr>
        <p:spPr>
          <a:xfrm>
            <a:off x="4230794" y="1632288"/>
            <a:ext cx="360000" cy="180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sp>
        <p:nvSpPr>
          <p:cNvPr id="17" name="矩形 16"/>
          <p:cNvSpPr/>
          <p:nvPr/>
        </p:nvSpPr>
        <p:spPr>
          <a:xfrm>
            <a:off x="4199044" y="3264630"/>
            <a:ext cx="360000" cy="180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a:p>
        </p:txBody>
      </p:sp>
      <p:sp>
        <p:nvSpPr>
          <p:cNvPr id="20" name="矩形 19"/>
          <p:cNvSpPr/>
          <p:nvPr/>
        </p:nvSpPr>
        <p:spPr>
          <a:xfrm>
            <a:off x="4199044" y="3598446"/>
            <a:ext cx="360000" cy="180000"/>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98362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14" presetClass="entr" presetSubtype="1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randombar(horizontal)">
                                      <p:cBhvr>
                                        <p:cTn id="35" dur="500"/>
                                        <p:tgtEl>
                                          <p:spTgt spid="21"/>
                                        </p:tgtEl>
                                      </p:cBhvr>
                                    </p:animEffect>
                                  </p:childTnLst>
                                </p:cTn>
                              </p:par>
                              <p:par>
                                <p:cTn id="36" presetID="14" presetClass="entr" presetSubtype="1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randombar(horizontal)">
                                      <p:cBhvr>
                                        <p:cTn id="38" dur="500"/>
                                        <p:tgtEl>
                                          <p:spTgt spid="28"/>
                                        </p:tgtEl>
                                      </p:cBhvr>
                                    </p:animEffect>
                                  </p:childTnLst>
                                </p:cTn>
                              </p:par>
                              <p:par>
                                <p:cTn id="39" presetID="14" presetClass="entr" presetSubtype="1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randombar(horizontal)">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down)">
                                      <p:cBhvr>
                                        <p:cTn id="54" dur="500"/>
                                        <p:tgtEl>
                                          <p:spTgt spid="2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 grpId="0" animBg="1"/>
      <p:bldP spid="19" grpId="0" animBg="1"/>
      <p:bldP spid="7" grpId="0"/>
      <p:bldP spid="12" grpId="0"/>
      <p:bldP spid="13" grpId="0"/>
      <p:bldP spid="21" grpId="0"/>
      <p:bldP spid="14" grpId="0" animBg="1"/>
      <p:bldP spid="15" grpId="0" animBg="1"/>
      <p:bldP spid="17"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0"/>
            <a:ext cx="3505201" cy="496888"/>
          </a:xfrm>
        </p:spPr>
        <p:txBody>
          <a:bodyPr/>
          <a:lstStyle/>
          <a:p>
            <a:pPr algn="l"/>
            <a:r>
              <a:rPr lang="en-US" altLang="zh-CN" b="1" dirty="0" smtClean="0"/>
              <a:t>Example </a:t>
            </a:r>
            <a:r>
              <a:rPr lang="en-US" altLang="zh-CN" b="1" dirty="0"/>
              <a:t>1—</a:t>
            </a:r>
            <a:r>
              <a:rPr lang="en-US" altLang="zh-CN" b="1" dirty="0" err="1"/>
              <a:t>Qime</a:t>
            </a:r>
            <a:endParaRPr lang="zh-CN" altLang="en-US" b="1" dirty="0"/>
          </a:p>
        </p:txBody>
      </p:sp>
      <p:sp>
        <p:nvSpPr>
          <p:cNvPr id="8" name="圆角矩形 7"/>
          <p:cNvSpPr/>
          <p:nvPr/>
        </p:nvSpPr>
        <p:spPr>
          <a:xfrm>
            <a:off x="76200" y="514350"/>
            <a:ext cx="2133600" cy="4572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r>
              <a:rPr lang="en-US" altLang="zh-CN" dirty="0" smtClean="0"/>
              <a:t>LOT1</a:t>
            </a:r>
            <a:r>
              <a:rPr lang="zh-CN" altLang="en-US" dirty="0" smtClean="0"/>
              <a:t>或者</a:t>
            </a:r>
            <a:r>
              <a:rPr lang="en-US" altLang="zh-CN" dirty="0" smtClean="0"/>
              <a:t>LOT2</a:t>
            </a:r>
            <a:r>
              <a:rPr lang="zh-CN" altLang="en-US" dirty="0" smtClean="0"/>
              <a:t>先派</a:t>
            </a:r>
            <a:endParaRPr lang="zh-CN" altLang="en-US" dirty="0"/>
          </a:p>
        </p:txBody>
      </p:sp>
      <p:sp>
        <p:nvSpPr>
          <p:cNvPr id="9" name="下箭头 8"/>
          <p:cNvSpPr/>
          <p:nvPr/>
        </p:nvSpPr>
        <p:spPr>
          <a:xfrm rot="16200000">
            <a:off x="2286000" y="508000"/>
            <a:ext cx="457200" cy="533400"/>
          </a:xfrm>
          <a:prstGeom prst="downArrow">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 name="圆角矩形 9"/>
          <p:cNvSpPr/>
          <p:nvPr/>
        </p:nvSpPr>
        <p:spPr>
          <a:xfrm>
            <a:off x="2819400" y="514350"/>
            <a:ext cx="2133600" cy="4572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r>
              <a:rPr lang="en-US" altLang="zh-CN" dirty="0" smtClean="0"/>
              <a:t>LOT3</a:t>
            </a:r>
            <a:r>
              <a:rPr lang="zh-CN" altLang="en-US" dirty="0" smtClean="0"/>
              <a:t>最后派工</a:t>
            </a:r>
            <a:endParaRPr lang="zh-CN" altLang="en-US" dirty="0"/>
          </a:p>
        </p:txBody>
      </p:sp>
      <p:pic>
        <p:nvPicPr>
          <p:cNvPr id="4" name="图片 3"/>
          <p:cNvPicPr>
            <a:picLocks/>
          </p:cNvPicPr>
          <p:nvPr/>
        </p:nvPicPr>
        <p:blipFill>
          <a:blip r:embed="rId2"/>
          <a:stretch>
            <a:fillRect/>
          </a:stretch>
        </p:blipFill>
        <p:spPr>
          <a:xfrm>
            <a:off x="76790" y="1034044"/>
            <a:ext cx="2700000" cy="1908000"/>
          </a:xfrm>
          <a:prstGeom prst="rect">
            <a:avLst/>
          </a:prstGeom>
          <a:ln>
            <a:solidFill>
              <a:schemeClr val="tx1"/>
            </a:solidFill>
          </a:ln>
        </p:spPr>
      </p:pic>
      <p:sp>
        <p:nvSpPr>
          <p:cNvPr id="5" name="矩形 4"/>
          <p:cNvSpPr/>
          <p:nvPr/>
        </p:nvSpPr>
        <p:spPr>
          <a:xfrm>
            <a:off x="2852635" y="1034044"/>
            <a:ext cx="2362200" cy="2092881"/>
          </a:xfrm>
          <a:prstGeom prst="rect">
            <a:avLst/>
          </a:prstGeom>
        </p:spPr>
        <p:txBody>
          <a:bodyPr wrap="square">
            <a:spAutoFit/>
          </a:bodyPr>
          <a:lstStyle/>
          <a:p>
            <a:r>
              <a:rPr lang="en-US" altLang="zh-CN" sz="1000" dirty="0"/>
              <a:t>[</a:t>
            </a:r>
            <a:r>
              <a:rPr lang="zh-CN" altLang="en-US" sz="1000" dirty="0"/>
              <a:t>机台加工时间</a:t>
            </a:r>
            <a:r>
              <a:rPr lang="en-US" altLang="zh-CN" sz="1000" dirty="0"/>
              <a:t>]</a:t>
            </a:r>
          </a:p>
          <a:p>
            <a:r>
              <a:rPr lang="en-US" altLang="zh-CN" sz="1000" dirty="0"/>
              <a:t>M1      3       </a:t>
            </a:r>
          </a:p>
          <a:p>
            <a:r>
              <a:rPr lang="en-US" altLang="zh-CN" sz="1000" dirty="0"/>
              <a:t>M2      0       </a:t>
            </a:r>
          </a:p>
          <a:p>
            <a:r>
              <a:rPr lang="en-US" altLang="zh-CN" sz="1000" dirty="0"/>
              <a:t>M3      6       </a:t>
            </a:r>
          </a:p>
          <a:p>
            <a:r>
              <a:rPr lang="en-US" altLang="zh-CN" sz="1000" dirty="0"/>
              <a:t>M4      0       </a:t>
            </a:r>
          </a:p>
          <a:p>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7</a:t>
            </a:r>
          </a:p>
          <a:p>
            <a:endParaRPr lang="en-US" altLang="zh-CN" sz="1000" dirty="0"/>
          </a:p>
          <a:p>
            <a:r>
              <a:rPr lang="en-US" altLang="zh-CN" sz="1000" dirty="0" smtClean="0"/>
              <a:t>[</a:t>
            </a:r>
            <a:r>
              <a:rPr lang="en-US" altLang="zh-CN" sz="1000" dirty="0" err="1"/>
              <a:t>Qtime</a:t>
            </a:r>
            <a:r>
              <a:rPr lang="en-US" altLang="zh-CN" sz="1000" dirty="0"/>
              <a:t>]</a:t>
            </a:r>
          </a:p>
          <a:p>
            <a:r>
              <a:rPr lang="en-US" altLang="zh-CN" sz="1000" dirty="0"/>
              <a:t>[0, 0, 0]</a:t>
            </a:r>
          </a:p>
          <a:p>
            <a:endParaRPr lang="en-US" altLang="zh-CN" sz="1000" dirty="0"/>
          </a:p>
          <a:p>
            <a:r>
              <a:rPr lang="en-US" altLang="zh-CN" sz="1000" dirty="0"/>
              <a:t>                </a:t>
            </a:r>
            <a:endParaRPr lang="zh-CN" altLang="en-US" sz="1000" dirty="0"/>
          </a:p>
        </p:txBody>
      </p:sp>
      <p:pic>
        <p:nvPicPr>
          <p:cNvPr id="6" name="图片 5"/>
          <p:cNvPicPr>
            <a:picLocks/>
          </p:cNvPicPr>
          <p:nvPr/>
        </p:nvPicPr>
        <p:blipFill>
          <a:blip r:embed="rId3"/>
          <a:stretch>
            <a:fillRect/>
          </a:stretch>
        </p:blipFill>
        <p:spPr>
          <a:xfrm>
            <a:off x="76200" y="3052286"/>
            <a:ext cx="2700000" cy="1908000"/>
          </a:xfrm>
          <a:prstGeom prst="rect">
            <a:avLst/>
          </a:prstGeom>
          <a:ln>
            <a:solidFill>
              <a:schemeClr val="tx1"/>
            </a:solidFill>
          </a:ln>
        </p:spPr>
      </p:pic>
      <p:sp>
        <p:nvSpPr>
          <p:cNvPr id="7" name="矩形 6"/>
          <p:cNvSpPr/>
          <p:nvPr/>
        </p:nvSpPr>
        <p:spPr>
          <a:xfrm>
            <a:off x="2852635" y="3105150"/>
            <a:ext cx="1566965" cy="1938992"/>
          </a:xfrm>
          <a:prstGeom prst="rect">
            <a:avLst/>
          </a:prstGeom>
        </p:spPr>
        <p:txBody>
          <a:bodyPr wrap="square">
            <a:spAutoFit/>
          </a:bodyPr>
          <a:lstStyle/>
          <a:p>
            <a:r>
              <a:rPr lang="en-US" altLang="zh-CN" sz="1000" dirty="0"/>
              <a:t>[</a:t>
            </a:r>
            <a:r>
              <a:rPr lang="zh-CN" altLang="en-US" sz="1000" dirty="0"/>
              <a:t>机台加工时间</a:t>
            </a:r>
            <a:r>
              <a:rPr lang="en-US" altLang="zh-CN" sz="1000" dirty="0"/>
              <a:t>]</a:t>
            </a:r>
          </a:p>
          <a:p>
            <a:r>
              <a:rPr lang="en-US" altLang="zh-CN" sz="1000" dirty="0"/>
              <a:t>M1      3       </a:t>
            </a:r>
          </a:p>
          <a:p>
            <a:r>
              <a:rPr lang="en-US" altLang="zh-CN" sz="1000" dirty="0"/>
              <a:t>M2      0       </a:t>
            </a:r>
          </a:p>
          <a:p>
            <a:r>
              <a:rPr lang="en-US" altLang="zh-CN" sz="1000" dirty="0"/>
              <a:t>M3      6      </a:t>
            </a:r>
          </a:p>
          <a:p>
            <a:r>
              <a:rPr lang="en-US" altLang="zh-CN" sz="1000" dirty="0"/>
              <a:t>M4      0 </a:t>
            </a:r>
            <a:endParaRPr lang="en-US" altLang="zh-CN" sz="1000" dirty="0" smtClean="0"/>
          </a:p>
          <a:p>
            <a:r>
              <a:rPr lang="en-US" altLang="zh-CN" sz="1000" dirty="0" smtClean="0"/>
              <a:t>      </a:t>
            </a:r>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7</a:t>
            </a:r>
          </a:p>
          <a:p>
            <a:endParaRPr lang="en-US" altLang="zh-CN" sz="1000" dirty="0"/>
          </a:p>
          <a:p>
            <a:r>
              <a:rPr lang="en-US" altLang="zh-CN" sz="1000" dirty="0" smtClean="0"/>
              <a:t>[</a:t>
            </a:r>
            <a:r>
              <a:rPr lang="en-US" altLang="zh-CN" sz="1000" dirty="0" err="1"/>
              <a:t>Qtime</a:t>
            </a:r>
            <a:r>
              <a:rPr lang="en-US" altLang="zh-CN" sz="1000" dirty="0"/>
              <a:t>]</a:t>
            </a:r>
          </a:p>
          <a:p>
            <a:r>
              <a:rPr lang="en-US" altLang="zh-CN" sz="1000" dirty="0"/>
              <a:t>[0, 0, 0]</a:t>
            </a:r>
          </a:p>
          <a:p>
            <a:endParaRPr lang="en-US" altLang="zh-CN" sz="1000" dirty="0"/>
          </a:p>
        </p:txBody>
      </p:sp>
      <p:sp>
        <p:nvSpPr>
          <p:cNvPr id="11" name="矩形 10"/>
          <p:cNvSpPr/>
          <p:nvPr/>
        </p:nvSpPr>
        <p:spPr>
          <a:xfrm>
            <a:off x="4419600" y="1032202"/>
            <a:ext cx="4572000" cy="861774"/>
          </a:xfrm>
          <a:prstGeom prst="rect">
            <a:avLst/>
          </a:prstGeom>
        </p:spPr>
        <p:txBody>
          <a:bodyPr>
            <a:spAutoFit/>
          </a:bodyPr>
          <a:lstStyle/>
          <a:p>
            <a:r>
              <a:rPr lang="en-US" altLang="zh-CN" sz="1000" dirty="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a:t>3</a:t>
            </a:r>
          </a:p>
          <a:p>
            <a:endParaRPr lang="en-US" altLang="zh-CN" sz="1000" dirty="0"/>
          </a:p>
          <a:p>
            <a:r>
              <a:rPr lang="en-US" altLang="zh-CN" sz="1000" dirty="0" smtClean="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a:t>]</a:t>
            </a:r>
          </a:p>
          <a:p>
            <a:r>
              <a:rPr lang="en-US" altLang="zh-CN" sz="1000" dirty="0"/>
              <a:t>0</a:t>
            </a:r>
            <a:endParaRPr lang="zh-CN" altLang="en-US" sz="1000" dirty="0"/>
          </a:p>
        </p:txBody>
      </p:sp>
      <p:sp>
        <p:nvSpPr>
          <p:cNvPr id="16" name="矩形 15"/>
          <p:cNvSpPr/>
          <p:nvPr/>
        </p:nvSpPr>
        <p:spPr>
          <a:xfrm>
            <a:off x="4419600" y="3107211"/>
            <a:ext cx="4572000" cy="861774"/>
          </a:xfrm>
          <a:prstGeom prst="rect">
            <a:avLst/>
          </a:prstGeom>
        </p:spPr>
        <p:txBody>
          <a:bodyPr>
            <a:spAutoFit/>
          </a:bodyPr>
          <a:lstStyle/>
          <a:p>
            <a:r>
              <a:rPr lang="en-US" altLang="zh-CN" sz="1000" dirty="0"/>
              <a:t>[</a:t>
            </a:r>
            <a:r>
              <a:rPr lang="zh-CN" altLang="en-US" sz="1000" dirty="0"/>
              <a:t>在</a:t>
            </a:r>
            <a:r>
              <a:rPr lang="en-US" altLang="zh-CN" sz="1000" dirty="0" err="1"/>
              <a:t>Qtime</a:t>
            </a:r>
            <a:r>
              <a:rPr lang="zh-CN" altLang="en-US" sz="1000" dirty="0"/>
              <a:t>约束范围内的</a:t>
            </a:r>
            <a:r>
              <a:rPr lang="en-US" altLang="zh-CN" sz="1000" dirty="0"/>
              <a:t>LOT</a:t>
            </a:r>
            <a:r>
              <a:rPr lang="zh-CN" altLang="en-US" sz="1000" dirty="0"/>
              <a:t>数量</a:t>
            </a:r>
            <a:r>
              <a:rPr lang="en-US" altLang="zh-CN" sz="1000" dirty="0"/>
              <a:t>]</a:t>
            </a:r>
          </a:p>
          <a:p>
            <a:r>
              <a:rPr lang="en-US" altLang="zh-CN" sz="1000" dirty="0"/>
              <a:t>3</a:t>
            </a:r>
          </a:p>
          <a:p>
            <a:endParaRPr lang="en-US" altLang="zh-CN" sz="1000" dirty="0"/>
          </a:p>
          <a:p>
            <a:r>
              <a:rPr lang="en-US" altLang="zh-CN" sz="1000" dirty="0"/>
              <a:t>[</a:t>
            </a:r>
            <a:r>
              <a:rPr lang="zh-CN" altLang="en-US" sz="1000" dirty="0"/>
              <a:t>超过</a:t>
            </a:r>
            <a:r>
              <a:rPr lang="en-US" altLang="zh-CN" sz="1000" dirty="0" err="1"/>
              <a:t>Qtime</a:t>
            </a:r>
            <a:r>
              <a:rPr lang="zh-CN" altLang="en-US" sz="1000" dirty="0"/>
              <a:t>约束的</a:t>
            </a:r>
            <a:r>
              <a:rPr lang="en-US" altLang="zh-CN" sz="1000" dirty="0" err="1"/>
              <a:t>LOT,Qtime</a:t>
            </a:r>
            <a:r>
              <a:rPr lang="zh-CN" altLang="en-US" sz="1000" dirty="0"/>
              <a:t>与</a:t>
            </a:r>
            <a:r>
              <a:rPr lang="en-US" altLang="zh-CN" sz="1000" dirty="0" err="1"/>
              <a:t>Qtime</a:t>
            </a:r>
            <a:r>
              <a:rPr lang="zh-CN" altLang="en-US" sz="1000" dirty="0"/>
              <a:t>约束的差值总和</a:t>
            </a:r>
            <a:r>
              <a:rPr lang="en-US" altLang="zh-CN" sz="1000" dirty="0"/>
              <a:t>]</a:t>
            </a:r>
          </a:p>
          <a:p>
            <a:r>
              <a:rPr lang="en-US" altLang="zh-CN" sz="1000" dirty="0"/>
              <a:t>0</a:t>
            </a:r>
            <a:endParaRPr lang="zh-CN" altLang="en-US" sz="1000" dirty="0"/>
          </a:p>
        </p:txBody>
      </p:sp>
      <p:cxnSp>
        <p:nvCxnSpPr>
          <p:cNvPr id="17" name="直接连接符 16"/>
          <p:cNvCxnSpPr/>
          <p:nvPr/>
        </p:nvCxnSpPr>
        <p:spPr>
          <a:xfrm flipH="1">
            <a:off x="2776201" y="2933866"/>
            <a:ext cx="6367799" cy="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1" name="直接连接符 20"/>
          <p:cNvCxnSpPr/>
          <p:nvPr/>
        </p:nvCxnSpPr>
        <p:spPr>
          <a:xfrm flipH="1">
            <a:off x="2776200" y="3052286"/>
            <a:ext cx="6367799" cy="0"/>
          </a:xfrm>
          <a:prstGeom prst="line">
            <a:avLst/>
          </a:prstGeom>
          <a:ln w="6350">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2" name="文本框 21"/>
          <p:cNvSpPr txBox="1"/>
          <p:nvPr/>
        </p:nvSpPr>
        <p:spPr>
          <a:xfrm>
            <a:off x="5312517" y="1640759"/>
            <a:ext cx="3581400" cy="1642348"/>
          </a:xfrm>
          <a:prstGeom prst="irregularSeal1">
            <a:avLst/>
          </a:prstGeom>
          <a:solidFill>
            <a:srgbClr val="E9C9FF"/>
          </a:solidFill>
        </p:spPr>
        <p:txBody>
          <a:bodyPr wrap="square" rtlCol="0">
            <a:spAutoFit/>
          </a:bodyPr>
          <a:lstStyle/>
          <a:p>
            <a:r>
              <a:rPr lang="zh-CN" altLang="en-US" sz="1600" dirty="0"/>
              <a:t>和</a:t>
            </a:r>
            <a:r>
              <a:rPr lang="zh-CN" altLang="en-US" sz="1600" dirty="0" smtClean="0"/>
              <a:t>改进的蚁群算法得到</a:t>
            </a:r>
            <a:r>
              <a:rPr lang="zh-CN" altLang="en-US" sz="1600" dirty="0"/>
              <a:t>的</a:t>
            </a:r>
            <a:r>
              <a:rPr lang="zh-CN" altLang="en-US" sz="1600" dirty="0" smtClean="0"/>
              <a:t>结果一致</a:t>
            </a:r>
            <a:endParaRPr lang="zh-CN" altLang="en-US" sz="1600" dirty="0"/>
          </a:p>
        </p:txBody>
      </p:sp>
      <p:sp>
        <p:nvSpPr>
          <p:cNvPr id="23" name="矩形 22"/>
          <p:cNvSpPr/>
          <p:nvPr/>
        </p:nvSpPr>
        <p:spPr>
          <a:xfrm>
            <a:off x="5227535" y="4358896"/>
            <a:ext cx="3886200" cy="457200"/>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fontAlgn="auto">
              <a:spcBef>
                <a:spcPts val="0"/>
              </a:spcBef>
              <a:spcAft>
                <a:spcPts val="0"/>
              </a:spcAft>
            </a:pPr>
            <a:r>
              <a:rPr lang="zh-CN" altLang="en-US" dirty="0" smtClean="0"/>
              <a:t>反馈线上机台货量分配不均匀的问题</a:t>
            </a:r>
            <a:endParaRPr lang="zh-CN" altLang="en-US" dirty="0"/>
          </a:p>
        </p:txBody>
      </p:sp>
    </p:spTree>
    <p:extLst>
      <p:ext uri="{BB962C8B-B14F-4D97-AF65-F5344CB8AC3E}">
        <p14:creationId xmlns:p14="http://schemas.microsoft.com/office/powerpoint/2010/main" val="427051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par>
                                <p:cTn id="36" presetID="14" presetClass="entr" presetSubtype="1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randombar(horizontal)">
                                      <p:cBhvr>
                                        <p:cTn id="38" dur="500"/>
                                        <p:tgtEl>
                                          <p:spTgt spid="17"/>
                                        </p:tgtEl>
                                      </p:cBhvr>
                                    </p:animEffect>
                                  </p:childTnLst>
                                </p:cTn>
                              </p:par>
                              <p:par>
                                <p:cTn id="39" presetID="14" presetClass="entr" presetSubtype="1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randombar(horizontal)">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ppt_x</p:attrName>
                                        </p:attrNameLst>
                                      </p:cBhvr>
                                      <p:tavLst>
                                        <p:tav tm="0">
                                          <p:val>
                                            <p:strVal val="#ppt_x"/>
                                          </p:val>
                                        </p:tav>
                                        <p:tav tm="100000">
                                          <p:val>
                                            <p:strVal val="#ppt_x"/>
                                          </p:val>
                                        </p:tav>
                                      </p:tavLst>
                                    </p:anim>
                                    <p:anim calcmode="lin" valueType="num">
                                      <p:cBhvr>
                                        <p:cTn id="5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 grpId="0"/>
      <p:bldP spid="7" grpId="0"/>
      <p:bldP spid="11" grpId="0"/>
      <p:bldP spid="16" grpId="0"/>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048000" cy="496888"/>
          </a:xfrm>
        </p:spPr>
        <p:txBody>
          <a:bodyPr/>
          <a:lstStyle/>
          <a:p>
            <a:pPr algn="l"/>
            <a:r>
              <a:rPr lang="en-US" altLang="zh-CN" b="1" dirty="0" smtClean="0"/>
              <a:t>Example </a:t>
            </a:r>
            <a:r>
              <a:rPr lang="en-US" altLang="zh-CN" b="1" dirty="0"/>
              <a:t>2—</a:t>
            </a:r>
            <a:r>
              <a:rPr lang="en-US" altLang="zh-CN" b="1" dirty="0" err="1"/>
              <a:t>Qime</a:t>
            </a:r>
            <a:endParaRPr lang="zh-CN" altLang="en-US" b="1" dirty="0"/>
          </a:p>
        </p:txBody>
      </p:sp>
      <p:sp>
        <p:nvSpPr>
          <p:cNvPr id="29" name="矩形 28"/>
          <p:cNvSpPr/>
          <p:nvPr/>
        </p:nvSpPr>
        <p:spPr>
          <a:xfrm>
            <a:off x="2285970" y="556436"/>
            <a:ext cx="838200" cy="411586"/>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Calibri"/>
                <a:ea typeface="宋体" panose="02010600030101010101" pitchFamily="2" charset="-122"/>
              </a:rPr>
              <a:t>1</a:t>
            </a:r>
            <a:endPar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0" name="矩形 29"/>
          <p:cNvSpPr/>
          <p:nvPr/>
        </p:nvSpPr>
        <p:spPr>
          <a:xfrm>
            <a:off x="4556159" y="556436"/>
            <a:ext cx="838200" cy="411586"/>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white"/>
                </a:solidFill>
                <a:effectLst/>
                <a:uLnTx/>
                <a:uFillTx/>
                <a:latin typeface="Calibri"/>
                <a:ea typeface="宋体" panose="02010600030101010101" pitchFamily="2" charset="-122"/>
                <a:cs typeface="+mn-cs"/>
              </a:rPr>
              <a:t>2</a:t>
            </a:r>
            <a:endPar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1" name="矩形 30"/>
          <p:cNvSpPr/>
          <p:nvPr/>
        </p:nvSpPr>
        <p:spPr>
          <a:xfrm>
            <a:off x="1650094" y="993221"/>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M1</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2" name="右箭头 31"/>
          <p:cNvSpPr/>
          <p:nvPr/>
        </p:nvSpPr>
        <p:spPr>
          <a:xfrm>
            <a:off x="1002626" y="692940"/>
            <a:ext cx="507867" cy="321101"/>
          </a:xfrm>
          <a:prstGeom prst="rightArrow">
            <a:avLst/>
          </a:prstGeom>
          <a:solidFill>
            <a:schemeClr val="bg1"/>
          </a:solidFill>
          <a:ln w="19050">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 name="矩形 32"/>
          <p:cNvSpPr/>
          <p:nvPr/>
        </p:nvSpPr>
        <p:spPr>
          <a:xfrm>
            <a:off x="1600200" y="510909"/>
            <a:ext cx="6994559" cy="944474"/>
          </a:xfrm>
          <a:prstGeom prst="rect">
            <a:avLst/>
          </a:prstGeom>
          <a:noFill/>
          <a:ln w="635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4" name="直接连接符 33"/>
          <p:cNvCxnSpPr/>
          <p:nvPr/>
        </p:nvCxnSpPr>
        <p:spPr>
          <a:xfrm>
            <a:off x="3870359" y="510909"/>
            <a:ext cx="0" cy="944474"/>
          </a:xfrm>
          <a:prstGeom prst="line">
            <a:avLst/>
          </a:prstGeom>
          <a:ln w="635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直接连接符 34"/>
          <p:cNvCxnSpPr/>
          <p:nvPr/>
        </p:nvCxnSpPr>
        <p:spPr>
          <a:xfrm>
            <a:off x="6275574" y="510909"/>
            <a:ext cx="0" cy="944474"/>
          </a:xfrm>
          <a:prstGeom prst="line">
            <a:avLst/>
          </a:prstGeom>
          <a:ln w="635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36" name="矩形 35"/>
          <p:cNvSpPr/>
          <p:nvPr/>
        </p:nvSpPr>
        <p:spPr>
          <a:xfrm>
            <a:off x="7014001" y="557621"/>
            <a:ext cx="838200" cy="410400"/>
          </a:xfrm>
          <a:prstGeom prst="rect">
            <a:avLst/>
          </a:prstGeom>
          <a:ln/>
        </p:spPr>
        <p:style>
          <a:lnRef idx="0">
            <a:schemeClr val="accent4"/>
          </a:lnRef>
          <a:fillRef idx="3">
            <a:schemeClr val="accent4"/>
          </a:fillRef>
          <a:effectRef idx="3">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white"/>
                </a:solidFill>
                <a:effectLst/>
                <a:uLnTx/>
                <a:uFillTx/>
                <a:latin typeface="Calibri"/>
                <a:ea typeface="宋体" panose="02010600030101010101" pitchFamily="2" charset="-122"/>
                <a:cs typeface="+mn-cs"/>
              </a:rPr>
              <a:t>3</a:t>
            </a:r>
            <a:endPar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7" name="流程图: 磁盘 36"/>
          <p:cNvSpPr/>
          <p:nvPr/>
        </p:nvSpPr>
        <p:spPr>
          <a:xfrm>
            <a:off x="250067" y="1029360"/>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 name="流程图: 磁盘 37"/>
          <p:cNvSpPr/>
          <p:nvPr/>
        </p:nvSpPr>
        <p:spPr>
          <a:xfrm>
            <a:off x="250067" y="907950"/>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9" name="流程图: 磁盘 38"/>
          <p:cNvSpPr/>
          <p:nvPr/>
        </p:nvSpPr>
        <p:spPr>
          <a:xfrm>
            <a:off x="250067" y="786540"/>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0" name="流程图: 磁盘 39"/>
          <p:cNvSpPr/>
          <p:nvPr/>
        </p:nvSpPr>
        <p:spPr>
          <a:xfrm>
            <a:off x="250067" y="660371"/>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1" name="流程图: 磁盘 40"/>
          <p:cNvSpPr/>
          <p:nvPr/>
        </p:nvSpPr>
        <p:spPr>
          <a:xfrm>
            <a:off x="250067" y="537094"/>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2" name="矩形 41"/>
          <p:cNvSpPr/>
          <p:nvPr/>
        </p:nvSpPr>
        <p:spPr>
          <a:xfrm>
            <a:off x="2375699"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M2</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3" name="矩形 42"/>
          <p:cNvSpPr/>
          <p:nvPr/>
        </p:nvSpPr>
        <p:spPr>
          <a:xfrm>
            <a:off x="3101304"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M3</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4" name="矩形 43"/>
          <p:cNvSpPr/>
          <p:nvPr/>
        </p:nvSpPr>
        <p:spPr>
          <a:xfrm>
            <a:off x="3943149" y="993221"/>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M4</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5" name="矩形 44"/>
          <p:cNvSpPr/>
          <p:nvPr/>
        </p:nvSpPr>
        <p:spPr>
          <a:xfrm>
            <a:off x="4668754"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M5</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6" name="矩形 45"/>
          <p:cNvSpPr/>
          <p:nvPr/>
        </p:nvSpPr>
        <p:spPr>
          <a:xfrm>
            <a:off x="5394359"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M6</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7" name="矩形 46"/>
          <p:cNvSpPr/>
          <p:nvPr/>
        </p:nvSpPr>
        <p:spPr>
          <a:xfrm>
            <a:off x="6339343" y="999189"/>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M7</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9" name="矩形 48"/>
          <p:cNvSpPr/>
          <p:nvPr/>
        </p:nvSpPr>
        <p:spPr>
          <a:xfrm>
            <a:off x="7064948" y="1003008"/>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M8</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50" name="矩形 49"/>
          <p:cNvSpPr/>
          <p:nvPr/>
        </p:nvSpPr>
        <p:spPr>
          <a:xfrm>
            <a:off x="7790553" y="1003008"/>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M9</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aphicFrame>
        <p:nvGraphicFramePr>
          <p:cNvPr id="58" name="表格 57"/>
          <p:cNvGraphicFramePr>
            <a:graphicFrameLocks noGrp="1"/>
          </p:cNvGraphicFramePr>
          <p:nvPr>
            <p:extLst/>
          </p:nvPr>
        </p:nvGraphicFramePr>
        <p:xfrm>
          <a:off x="922740" y="1570417"/>
          <a:ext cx="3864730" cy="3286125"/>
        </p:xfrm>
        <a:graphic>
          <a:graphicData uri="http://schemas.openxmlformats.org/drawingml/2006/table">
            <a:tbl>
              <a:tblPr firstRow="1">
                <a:tableStyleId>{35758FB7-9AC5-4552-8A53-C91805E547FA}</a:tableStyleId>
              </a:tblPr>
              <a:tblGrid>
                <a:gridCol w="342770">
                  <a:extLst>
                    <a:ext uri="{9D8B030D-6E8A-4147-A177-3AD203B41FA5}">
                      <a16:colId xmlns:a16="http://schemas.microsoft.com/office/drawing/2014/main" val="1530606169"/>
                    </a:ext>
                  </a:extLst>
                </a:gridCol>
                <a:gridCol w="359909">
                  <a:extLst>
                    <a:ext uri="{9D8B030D-6E8A-4147-A177-3AD203B41FA5}">
                      <a16:colId xmlns:a16="http://schemas.microsoft.com/office/drawing/2014/main" val="1889417603"/>
                    </a:ext>
                  </a:extLst>
                </a:gridCol>
                <a:gridCol w="351339">
                  <a:extLst>
                    <a:ext uri="{9D8B030D-6E8A-4147-A177-3AD203B41FA5}">
                      <a16:colId xmlns:a16="http://schemas.microsoft.com/office/drawing/2014/main" val="1545497797"/>
                    </a:ext>
                  </a:extLst>
                </a:gridCol>
                <a:gridCol w="351339">
                  <a:extLst>
                    <a:ext uri="{9D8B030D-6E8A-4147-A177-3AD203B41FA5}">
                      <a16:colId xmlns:a16="http://schemas.microsoft.com/office/drawing/2014/main" val="1120356949"/>
                    </a:ext>
                  </a:extLst>
                </a:gridCol>
                <a:gridCol w="351339">
                  <a:extLst>
                    <a:ext uri="{9D8B030D-6E8A-4147-A177-3AD203B41FA5}">
                      <a16:colId xmlns:a16="http://schemas.microsoft.com/office/drawing/2014/main" val="2644818314"/>
                    </a:ext>
                  </a:extLst>
                </a:gridCol>
                <a:gridCol w="351339">
                  <a:extLst>
                    <a:ext uri="{9D8B030D-6E8A-4147-A177-3AD203B41FA5}">
                      <a16:colId xmlns:a16="http://schemas.microsoft.com/office/drawing/2014/main" val="1326629754"/>
                    </a:ext>
                  </a:extLst>
                </a:gridCol>
                <a:gridCol w="351339">
                  <a:extLst>
                    <a:ext uri="{9D8B030D-6E8A-4147-A177-3AD203B41FA5}">
                      <a16:colId xmlns:a16="http://schemas.microsoft.com/office/drawing/2014/main" val="2576410769"/>
                    </a:ext>
                  </a:extLst>
                </a:gridCol>
                <a:gridCol w="275486">
                  <a:extLst>
                    <a:ext uri="{9D8B030D-6E8A-4147-A177-3AD203B41FA5}">
                      <a16:colId xmlns:a16="http://schemas.microsoft.com/office/drawing/2014/main" val="1391098011"/>
                    </a:ext>
                  </a:extLst>
                </a:gridCol>
                <a:gridCol w="427192">
                  <a:extLst>
                    <a:ext uri="{9D8B030D-6E8A-4147-A177-3AD203B41FA5}">
                      <a16:colId xmlns:a16="http://schemas.microsoft.com/office/drawing/2014/main" val="1277685844"/>
                    </a:ext>
                  </a:extLst>
                </a:gridCol>
                <a:gridCol w="351339">
                  <a:extLst>
                    <a:ext uri="{9D8B030D-6E8A-4147-A177-3AD203B41FA5}">
                      <a16:colId xmlns:a16="http://schemas.microsoft.com/office/drawing/2014/main" val="1914354569"/>
                    </a:ext>
                  </a:extLst>
                </a:gridCol>
                <a:gridCol w="351339">
                  <a:extLst>
                    <a:ext uri="{9D8B030D-6E8A-4147-A177-3AD203B41FA5}">
                      <a16:colId xmlns:a16="http://schemas.microsoft.com/office/drawing/2014/main" val="1560733118"/>
                    </a:ext>
                  </a:extLst>
                </a:gridCol>
              </a:tblGrid>
              <a:tr h="118879">
                <a:tc>
                  <a:txBody>
                    <a:bodyPr/>
                    <a:lstStyle/>
                    <a:p>
                      <a:pPr algn="ctr" fontAlgn="b"/>
                      <a:r>
                        <a:rPr lang="zh-CN" altLang="en-US" sz="800" u="none" strike="noStrike" dirty="0">
                          <a:solidFill>
                            <a:schemeClr val="tx1"/>
                          </a:solidFill>
                          <a:effectLst/>
                          <a:latin typeface="+mn-lt"/>
                        </a:rPr>
                        <a:t>　</a:t>
                      </a:r>
                      <a:endParaRPr lang="zh-CN" alt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800" u="none" strike="noStrike" dirty="0" smtClean="0">
                          <a:solidFill>
                            <a:schemeClr val="tx1"/>
                          </a:solidFill>
                          <a:effectLst/>
                          <a:latin typeface="+mn-lt"/>
                        </a:rPr>
                        <a:t>Step</a:t>
                      </a:r>
                      <a:r>
                        <a:rPr lang="zh-CN" altLang="en-US" sz="800" u="none" strike="noStrike" dirty="0">
                          <a:solidFill>
                            <a:schemeClr val="tx1"/>
                          </a:solidFill>
                          <a:effectLst/>
                          <a:latin typeface="+mn-lt"/>
                        </a:rPr>
                        <a:t>　</a:t>
                      </a:r>
                      <a:endParaRPr lang="zh-CN" alt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800" u="none" strike="noStrike" dirty="0" smtClean="0">
                          <a:solidFill>
                            <a:schemeClr val="tx1"/>
                          </a:solidFill>
                          <a:effectLst/>
                          <a:latin typeface="+mn-lt"/>
                        </a:rPr>
                        <a:t>M1</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CN" sz="800" b="1" i="0" u="none" strike="noStrike" dirty="0" smtClean="0">
                          <a:solidFill>
                            <a:schemeClr val="tx1"/>
                          </a:solidFill>
                          <a:effectLst/>
                          <a:latin typeface="+mn-lt"/>
                          <a:ea typeface="+mn-ea"/>
                        </a:rPr>
                        <a:t>M2</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CN" sz="800" u="none" strike="noStrike" dirty="0" smtClean="0">
                          <a:solidFill>
                            <a:schemeClr val="tx1"/>
                          </a:solidFill>
                          <a:effectLst/>
                          <a:latin typeface="+mn-lt"/>
                        </a:rPr>
                        <a:t>M3</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CN" sz="800" u="none" strike="noStrike" dirty="0" smtClean="0">
                          <a:solidFill>
                            <a:schemeClr val="tx1"/>
                          </a:solidFill>
                          <a:effectLst/>
                          <a:latin typeface="+mn-lt"/>
                        </a:rPr>
                        <a:t>M4</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b="1" i="0" u="none" strike="noStrike" dirty="0" smtClean="0">
                          <a:solidFill>
                            <a:schemeClr val="tx1"/>
                          </a:solidFill>
                          <a:effectLst/>
                          <a:latin typeface="+mn-lt"/>
                          <a:ea typeface="+mn-ea"/>
                        </a:rPr>
                        <a:t>M5</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u="none" strike="noStrike" dirty="0" smtClean="0">
                          <a:solidFill>
                            <a:schemeClr val="tx1"/>
                          </a:solidFill>
                          <a:effectLst/>
                          <a:latin typeface="+mn-lt"/>
                        </a:rPr>
                        <a:t>M6</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u="none" strike="noStrike" dirty="0" smtClean="0">
                          <a:solidFill>
                            <a:schemeClr val="tx1"/>
                          </a:solidFill>
                          <a:effectLst/>
                          <a:latin typeface="+mn-lt"/>
                        </a:rPr>
                        <a:t>M7</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altLang="zh-CN" sz="800" b="1" i="0" u="none" strike="noStrike" dirty="0" smtClean="0">
                          <a:solidFill>
                            <a:schemeClr val="tx1"/>
                          </a:solidFill>
                          <a:effectLst/>
                          <a:latin typeface="+mn-lt"/>
                          <a:ea typeface="+mn-ea"/>
                        </a:rPr>
                        <a:t>M8</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altLang="zh-CN" sz="800" u="none" strike="noStrike" dirty="0" smtClean="0">
                          <a:solidFill>
                            <a:schemeClr val="tx1"/>
                          </a:solidFill>
                          <a:effectLst/>
                          <a:latin typeface="+mn-lt"/>
                        </a:rPr>
                        <a:t>M9</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8006417"/>
                  </a:ext>
                </a:extLst>
              </a:tr>
              <a:tr h="118879">
                <a:tc rowSpan="3">
                  <a:txBody>
                    <a:bodyPr/>
                    <a:lstStyle/>
                    <a:p>
                      <a:pPr algn="ctr" fontAlgn="ctr"/>
                      <a:r>
                        <a:rPr lang="en-US" sz="800" u="none" strike="noStrike" dirty="0">
                          <a:solidFill>
                            <a:schemeClr val="tx1"/>
                          </a:solidFill>
                          <a:effectLst/>
                          <a:latin typeface="+mn-lt"/>
                        </a:rPr>
                        <a:t>LOT1</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a:solidFill>
                            <a:srgbClr val="000000"/>
                          </a:solidFill>
                          <a:effectLst/>
                          <a:latin typeface="+mn-lt"/>
                          <a:ea typeface="等线" panose="02010600030101010101" pitchFamily="2" charset="-122"/>
                        </a:rPr>
                        <a:t>P11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800" b="0" i="0" u="none" strike="noStrike" dirty="0" smtClean="0">
                          <a:solidFill>
                            <a:schemeClr val="tx1"/>
                          </a:solidFill>
                          <a:effectLst/>
                          <a:latin typeface="+mn-lt"/>
                          <a:ea typeface="+mn-ea"/>
                        </a:rPr>
                        <a:t>3</a:t>
                      </a:r>
                      <a:endParaRPr lang="en-US" altLang="zh-CN"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35944158"/>
                  </a:ext>
                </a:extLst>
              </a:tr>
              <a:tr h="118879">
                <a:tc vMerge="1">
                  <a:txBody>
                    <a:bodyPr/>
                    <a:lstStyle/>
                    <a:p>
                      <a:endParaRPr lang="zh-CN" altLang="en-US"/>
                    </a:p>
                  </a:txBody>
                  <a:tcPr/>
                </a:tc>
                <a:tc>
                  <a:txBody>
                    <a:bodyPr/>
                    <a:lstStyle/>
                    <a:p>
                      <a:pPr algn="ctr" fontAlgn="b"/>
                      <a:r>
                        <a:rPr lang="en-US" sz="800" b="0" i="0" u="none" strike="noStrike">
                          <a:solidFill>
                            <a:srgbClr val="000000"/>
                          </a:solidFill>
                          <a:effectLst/>
                          <a:latin typeface="+mn-lt"/>
                          <a:ea typeface="等线" panose="02010600030101010101" pitchFamily="2" charset="-122"/>
                        </a:rPr>
                        <a:t>P12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2</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it-IT" altLang="zh-CN" sz="800" b="0" i="0" u="none" strike="noStrike" kern="1200" cap="none" spc="0" normalizeH="0" baseline="0" noProof="0" dirty="0" smtClean="0">
                          <a:ln>
                            <a:noFill/>
                          </a:ln>
                          <a:solidFill>
                            <a:schemeClr val="tx1"/>
                          </a:solidFill>
                          <a:effectLst/>
                          <a:uLnTx/>
                          <a:uFillTx/>
                          <a:latin typeface="+mn-lt"/>
                          <a:ea typeface="+mn-ea"/>
                          <a:cs typeface="+mn-cs"/>
                        </a:rPr>
                        <a:t>2</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03698183"/>
                  </a:ext>
                </a:extLst>
              </a:tr>
              <a:tr h="118879">
                <a:tc vMerge="1">
                  <a:txBody>
                    <a:bodyPr/>
                    <a:lstStyle/>
                    <a:p>
                      <a:pPr algn="ctr" fontAlgn="ctr"/>
                      <a:endParaRPr lang="en-US" sz="105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800" b="0" i="0" u="none" strike="noStrike">
                          <a:solidFill>
                            <a:srgbClr val="000000"/>
                          </a:solidFill>
                          <a:effectLst/>
                          <a:latin typeface="+mn-lt"/>
                          <a:ea typeface="等线" panose="02010600030101010101" pitchFamily="2" charset="-122"/>
                        </a:rPr>
                        <a:t>P13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4</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86829772"/>
                  </a:ext>
                </a:extLst>
              </a:tr>
              <a:tr h="118879">
                <a:tc rowSpan="3">
                  <a:txBody>
                    <a:bodyPr/>
                    <a:lstStyle/>
                    <a:p>
                      <a:pPr algn="ctr" fontAlgn="ctr"/>
                      <a:r>
                        <a:rPr lang="en-US" sz="800" u="none" strike="noStrike" dirty="0">
                          <a:solidFill>
                            <a:schemeClr val="tx1"/>
                          </a:solidFill>
                          <a:effectLst/>
                          <a:latin typeface="+mn-lt"/>
                        </a:rPr>
                        <a:t>LOT2</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a:solidFill>
                            <a:srgbClr val="000000"/>
                          </a:solidFill>
                          <a:effectLst/>
                          <a:latin typeface="+mn-lt"/>
                          <a:ea typeface="等线" panose="02010600030101010101" pitchFamily="2" charset="-122"/>
                        </a:rPr>
                        <a:t>P21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2</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800" dirty="0" smtClean="0">
                          <a:solidFill>
                            <a:schemeClr val="tx1"/>
                          </a:solidFill>
                          <a:latin typeface="+mn-lt"/>
                        </a:rPr>
                        <a:t>2</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60642172"/>
                  </a:ext>
                </a:extLst>
              </a:tr>
              <a:tr h="118879">
                <a:tc vMerge="1">
                  <a:txBody>
                    <a:bodyPr/>
                    <a:lstStyle/>
                    <a:p>
                      <a:endParaRPr lang="zh-CN" altLang="en-US"/>
                    </a:p>
                  </a:txBody>
                  <a:tcPr/>
                </a:tc>
                <a:tc>
                  <a:txBody>
                    <a:bodyPr/>
                    <a:lstStyle/>
                    <a:p>
                      <a:pPr algn="ctr" fontAlgn="b"/>
                      <a:r>
                        <a:rPr lang="en-US" sz="800" b="0" i="0" u="none" strike="noStrike">
                          <a:solidFill>
                            <a:srgbClr val="000000"/>
                          </a:solidFill>
                          <a:effectLst/>
                          <a:latin typeface="+mn-lt"/>
                          <a:ea typeface="等线" panose="02010600030101010101" pitchFamily="2" charset="-122"/>
                        </a:rPr>
                        <a:t>P22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5</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16531360"/>
                  </a:ext>
                </a:extLst>
              </a:tr>
              <a:tr h="118879">
                <a:tc vMerge="1">
                  <a:txBody>
                    <a:bodyPr/>
                    <a:lstStyle/>
                    <a:p>
                      <a:pPr algn="ctr" fontAlgn="ctr"/>
                      <a:endParaRPr lang="en-US" sz="105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800" b="0" i="0" u="none" strike="noStrike">
                          <a:solidFill>
                            <a:srgbClr val="000000"/>
                          </a:solidFill>
                          <a:effectLst/>
                          <a:latin typeface="+mn-lt"/>
                          <a:ea typeface="等线" panose="02010600030101010101" pitchFamily="2" charset="-122"/>
                        </a:rPr>
                        <a:t>P23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5</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5</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79164968"/>
                  </a:ext>
                </a:extLst>
              </a:tr>
              <a:tr h="118879">
                <a:tc rowSpan="3">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altLang="zh-CN" sz="800" u="none" strike="noStrike" dirty="0" smtClean="0">
                          <a:solidFill>
                            <a:schemeClr val="tx1"/>
                          </a:solidFill>
                          <a:effectLst/>
                          <a:latin typeface="+mn-lt"/>
                        </a:rPr>
                        <a:t>LOT3</a:t>
                      </a:r>
                      <a:endParaRPr lang="en-US" altLang="zh-CN" sz="800" b="0" i="0" u="none" strike="noStrike" dirty="0" smtClean="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a:solidFill>
                            <a:srgbClr val="000000"/>
                          </a:solidFill>
                          <a:effectLst/>
                          <a:latin typeface="+mn-lt"/>
                          <a:ea typeface="等线" panose="02010600030101010101" pitchFamily="2" charset="-122"/>
                        </a:rPr>
                        <a:t>P31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None</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3</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800" b="0" i="0" u="none" strike="noStrike" dirty="0" smtClean="0">
                          <a:solidFill>
                            <a:schemeClr val="tx1"/>
                          </a:solidFill>
                          <a:effectLst/>
                          <a:latin typeface="+mn-lt"/>
                          <a:ea typeface="等线" panose="02010600030101010101" pitchFamily="2" charset="-122"/>
                        </a:rPr>
                        <a:t>3</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8961435"/>
                  </a:ext>
                </a:extLst>
              </a:tr>
              <a:tr h="118879">
                <a:tc vMerge="1">
                  <a:txBody>
                    <a:bodyPr/>
                    <a:lstStyle/>
                    <a:p>
                      <a:pPr algn="ctr" fontAlgn="ct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800" b="0" i="0" u="none" strike="noStrike">
                          <a:solidFill>
                            <a:srgbClr val="000000"/>
                          </a:solidFill>
                          <a:effectLst/>
                          <a:latin typeface="+mn-lt"/>
                          <a:ea typeface="等线" panose="02010600030101010101" pitchFamily="2" charset="-122"/>
                        </a:rPr>
                        <a:t>P32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5</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47720146"/>
                  </a:ext>
                </a:extLst>
              </a:tr>
              <a:tr h="118879">
                <a:tc vMerge="1">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lang="en-US" altLang="zh-CN" sz="1050" b="0" i="0" u="none" strike="noStrike" dirty="0" smtClean="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800" b="0" i="0" u="none" strike="noStrike">
                          <a:solidFill>
                            <a:srgbClr val="000000"/>
                          </a:solidFill>
                          <a:effectLst/>
                          <a:latin typeface="+mn-lt"/>
                          <a:ea typeface="等线" panose="02010600030101010101" pitchFamily="2" charset="-122"/>
                        </a:rPr>
                        <a:t>P33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4</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03219344"/>
                  </a:ext>
                </a:extLst>
              </a:tr>
              <a:tr h="118879">
                <a:tc rowSpan="3">
                  <a:txBody>
                    <a:bodyPr/>
                    <a:lstStyle/>
                    <a:p>
                      <a:pPr algn="ctr" fontAlgn="ctr"/>
                      <a:r>
                        <a:rPr lang="en-US" altLang="zh-CN" sz="800" u="none" strike="noStrike" dirty="0" smtClean="0">
                          <a:solidFill>
                            <a:schemeClr val="tx1"/>
                          </a:solidFill>
                          <a:effectLst/>
                          <a:latin typeface="+mn-lt"/>
                        </a:rPr>
                        <a:t>LOT4</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a:solidFill>
                            <a:srgbClr val="000000"/>
                          </a:solidFill>
                          <a:effectLst/>
                          <a:latin typeface="+mn-lt"/>
                          <a:ea typeface="等线" panose="02010600030101010101" pitchFamily="2" charset="-122"/>
                        </a:rPr>
                        <a:t>P41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3</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75601711"/>
                  </a:ext>
                </a:extLst>
              </a:tr>
              <a:tr h="118879">
                <a:tc vMerge="1">
                  <a:txBody>
                    <a:bodyPr/>
                    <a:lstStyle/>
                    <a:p>
                      <a:pPr algn="ctr" fontAlgn="ct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800" b="0" i="0" u="none" strike="noStrike">
                          <a:solidFill>
                            <a:srgbClr val="000000"/>
                          </a:solidFill>
                          <a:effectLst/>
                          <a:latin typeface="+mn-lt"/>
                          <a:ea typeface="等线" panose="02010600030101010101" pitchFamily="2" charset="-122"/>
                        </a:rPr>
                        <a:t>P42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5</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5</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83672799"/>
                  </a:ext>
                </a:extLst>
              </a:tr>
              <a:tr h="118879">
                <a:tc vMerge="1">
                  <a:txBody>
                    <a:bodyPr/>
                    <a:lstStyle/>
                    <a:p>
                      <a:pPr algn="ctr" fontAlgn="ctr"/>
                      <a:endParaRPr lang="en-US" sz="105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800" b="0" i="0" u="none" strike="noStrike">
                          <a:solidFill>
                            <a:srgbClr val="000000"/>
                          </a:solidFill>
                          <a:effectLst/>
                          <a:latin typeface="+mn-lt"/>
                          <a:ea typeface="等线" panose="02010600030101010101" pitchFamily="2" charset="-122"/>
                        </a:rPr>
                        <a:t>P43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800" b="0" i="0" u="none" strike="noStrike" dirty="0" smtClean="0">
                          <a:solidFill>
                            <a:schemeClr val="tx1"/>
                          </a:solidFill>
                          <a:effectLst/>
                          <a:latin typeface="+mn-lt"/>
                          <a:ea typeface="等线" panose="02010600030101010101" pitchFamily="2" charset="-122"/>
                        </a:rPr>
                        <a:t>3</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3</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57260107"/>
                  </a:ext>
                </a:extLst>
              </a:tr>
              <a:tr h="118879">
                <a:tc rowSpan="3">
                  <a:txBody>
                    <a:bodyPr/>
                    <a:lstStyle/>
                    <a:p>
                      <a:pPr algn="ctr" fontAlgn="ctr"/>
                      <a:r>
                        <a:rPr lang="en-US" sz="800" u="none" strike="noStrike" dirty="0" smtClean="0">
                          <a:solidFill>
                            <a:schemeClr val="tx1"/>
                          </a:solidFill>
                          <a:effectLst/>
                          <a:latin typeface="+mn-lt"/>
                        </a:rPr>
                        <a:t>LOT5</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a:solidFill>
                            <a:srgbClr val="000000"/>
                          </a:solidFill>
                          <a:effectLst/>
                          <a:latin typeface="+mn-lt"/>
                          <a:ea typeface="等线" panose="02010600030101010101" pitchFamily="2" charset="-122"/>
                        </a:rPr>
                        <a:t>P51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4</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4</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95126849"/>
                  </a:ext>
                </a:extLst>
              </a:tr>
              <a:tr h="118879">
                <a:tc vMerge="1">
                  <a:txBody>
                    <a:bodyPr/>
                    <a:lstStyle/>
                    <a:p>
                      <a:pPr algn="ctr" fontAlgn="ctr"/>
                      <a:endParaRPr lang="en-US"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800" b="0" i="0" u="none" strike="noStrike" dirty="0">
                          <a:solidFill>
                            <a:srgbClr val="000000"/>
                          </a:solidFill>
                          <a:effectLst/>
                          <a:latin typeface="+mn-lt"/>
                          <a:ea typeface="等线" panose="02010600030101010101" pitchFamily="2" charset="-122"/>
                        </a:rPr>
                        <a:t>P52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3</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72012934"/>
                  </a:ext>
                </a:extLst>
              </a:tr>
              <a:tr h="118879">
                <a:tc vMerge="1">
                  <a:txBody>
                    <a:bodyPr/>
                    <a:lstStyle/>
                    <a:p>
                      <a:pPr algn="ctr" fontAlgn="ctr"/>
                      <a:endParaRPr lang="en-US" sz="105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800" b="0" i="0" u="none" strike="noStrike" dirty="0">
                          <a:solidFill>
                            <a:srgbClr val="000000"/>
                          </a:solidFill>
                          <a:effectLst/>
                          <a:latin typeface="+mn-lt"/>
                          <a:ea typeface="等线" panose="02010600030101010101" pitchFamily="2" charset="-122"/>
                        </a:rPr>
                        <a:t>P53</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4</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4</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69625992"/>
                  </a:ext>
                </a:extLst>
              </a:tr>
              <a:tr h="118879">
                <a:tc rowSpan="3">
                  <a:txBody>
                    <a:bodyPr/>
                    <a:lstStyle/>
                    <a:p>
                      <a:pPr algn="ctr" fontAlgn="ctr"/>
                      <a:r>
                        <a:rPr lang="en-US" sz="800" u="none" strike="noStrike" dirty="0" smtClean="0">
                          <a:solidFill>
                            <a:schemeClr val="tx1"/>
                          </a:solidFill>
                          <a:effectLst/>
                          <a:latin typeface="+mn-lt"/>
                        </a:rPr>
                        <a:t>LOT</a:t>
                      </a:r>
                      <a:r>
                        <a:rPr lang="en-US" altLang="zh-CN" sz="800" u="none" strike="noStrike" dirty="0" smtClean="0">
                          <a:solidFill>
                            <a:schemeClr val="tx1"/>
                          </a:solidFill>
                          <a:effectLst/>
                          <a:latin typeface="+mn-lt"/>
                        </a:rPr>
                        <a:t>6</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smtClean="0">
                          <a:solidFill>
                            <a:srgbClr val="000000"/>
                          </a:solidFill>
                          <a:effectLst/>
                          <a:latin typeface="+mn-lt"/>
                          <a:ea typeface="等线" panose="02010600030101010101" pitchFamily="2" charset="-122"/>
                        </a:rPr>
                        <a:t>P</a:t>
                      </a:r>
                      <a:r>
                        <a:rPr lang="en-US" altLang="zh-CN" sz="800" b="0" i="0" u="none" strike="noStrike" dirty="0" smtClean="0">
                          <a:solidFill>
                            <a:srgbClr val="000000"/>
                          </a:solidFill>
                          <a:effectLst/>
                          <a:latin typeface="+mn-lt"/>
                          <a:ea typeface="等线" panose="02010600030101010101" pitchFamily="2" charset="-122"/>
                        </a:rPr>
                        <a:t>6</a:t>
                      </a:r>
                      <a:r>
                        <a:rPr lang="en-US" sz="800" b="0" i="0" u="none" strike="noStrike" dirty="0" smtClean="0">
                          <a:solidFill>
                            <a:srgbClr val="000000"/>
                          </a:solidFill>
                          <a:effectLst/>
                          <a:latin typeface="+mn-lt"/>
                          <a:ea typeface="等线" panose="02010600030101010101" pitchFamily="2" charset="-122"/>
                        </a:rPr>
                        <a:t>1</a:t>
                      </a:r>
                      <a:endParaRPr lang="en-US" sz="8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it-IT" altLang="zh-CN" sz="800" b="0" i="0" u="none" strike="noStrike" kern="1200" cap="none" spc="0" normalizeH="0" baseline="0" noProof="0" dirty="0" smtClean="0">
                          <a:ln>
                            <a:noFill/>
                          </a:ln>
                          <a:solidFill>
                            <a:schemeClr val="tx1"/>
                          </a:solidFill>
                          <a:effectLst/>
                          <a:uLnTx/>
                          <a:uFillTx/>
                          <a:latin typeface="+mn-lt"/>
                          <a:ea typeface="+mn-ea"/>
                          <a:cs typeface="+mn-cs"/>
                        </a:rPr>
                        <a:t>2</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2</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18389271"/>
                  </a:ext>
                </a:extLst>
              </a:tr>
              <a:tr h="118879">
                <a:tc vMerge="1">
                  <a:txBody>
                    <a:bodyPr/>
                    <a:lstStyle/>
                    <a:p>
                      <a:pPr algn="ctr" fontAlgn="ctr"/>
                      <a:endParaRPr lang="en-US" sz="12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smtClean="0">
                          <a:solidFill>
                            <a:srgbClr val="000000"/>
                          </a:solidFill>
                          <a:effectLst/>
                          <a:latin typeface="+mn-lt"/>
                          <a:ea typeface="等线" panose="02010600030101010101" pitchFamily="2" charset="-122"/>
                        </a:rPr>
                        <a:t>P</a:t>
                      </a:r>
                      <a:r>
                        <a:rPr lang="en-US" altLang="zh-CN" sz="800" b="0" i="0" u="none" strike="noStrike" dirty="0" smtClean="0">
                          <a:solidFill>
                            <a:srgbClr val="000000"/>
                          </a:solidFill>
                          <a:effectLst/>
                          <a:latin typeface="+mn-lt"/>
                          <a:ea typeface="等线" panose="02010600030101010101" pitchFamily="2" charset="-122"/>
                        </a:rPr>
                        <a:t>6</a:t>
                      </a:r>
                      <a:r>
                        <a:rPr lang="en-US" sz="800" b="0" i="0" u="none" strike="noStrike" dirty="0" smtClean="0">
                          <a:solidFill>
                            <a:srgbClr val="000000"/>
                          </a:solidFill>
                          <a:effectLst/>
                          <a:latin typeface="+mn-lt"/>
                          <a:ea typeface="等线" panose="02010600030101010101" pitchFamily="2" charset="-122"/>
                        </a:rPr>
                        <a:t>2</a:t>
                      </a:r>
                      <a:endParaRPr lang="en-US" sz="8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3</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481493"/>
                  </a:ext>
                </a:extLst>
              </a:tr>
              <a:tr h="118879">
                <a:tc vMerge="1">
                  <a:txBody>
                    <a:bodyPr/>
                    <a:lstStyle/>
                    <a:p>
                      <a:pPr algn="ctr" fontAlgn="ctr"/>
                      <a:endParaRPr lang="en-US" sz="105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smtClean="0">
                          <a:solidFill>
                            <a:srgbClr val="000000"/>
                          </a:solidFill>
                          <a:effectLst/>
                          <a:latin typeface="+mn-lt"/>
                          <a:ea typeface="等线" panose="02010600030101010101" pitchFamily="2" charset="-122"/>
                        </a:rPr>
                        <a:t>P</a:t>
                      </a:r>
                      <a:r>
                        <a:rPr lang="en-US" altLang="zh-CN" sz="800" b="0" i="0" u="none" strike="noStrike" dirty="0" smtClean="0">
                          <a:solidFill>
                            <a:srgbClr val="000000"/>
                          </a:solidFill>
                          <a:effectLst/>
                          <a:latin typeface="+mn-lt"/>
                          <a:ea typeface="等线" panose="02010600030101010101" pitchFamily="2" charset="-122"/>
                        </a:rPr>
                        <a:t>6</a:t>
                      </a:r>
                      <a:r>
                        <a:rPr lang="en-US" sz="800" b="0" i="0" u="none" strike="noStrike" dirty="0" smtClean="0">
                          <a:solidFill>
                            <a:srgbClr val="000000"/>
                          </a:solidFill>
                          <a:effectLst/>
                          <a:latin typeface="+mn-lt"/>
                          <a:ea typeface="等线" panose="02010600030101010101" pitchFamily="2" charset="-122"/>
                        </a:rPr>
                        <a:t>3</a:t>
                      </a:r>
                      <a:endParaRPr lang="en-US" sz="8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5</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35862473"/>
                  </a:ext>
                </a:extLst>
              </a:tr>
              <a:tr h="118879">
                <a:tc rowSpan="3">
                  <a:txBody>
                    <a:bodyPr/>
                    <a:lstStyle/>
                    <a:p>
                      <a:pPr algn="ctr" fontAlgn="ctr"/>
                      <a:r>
                        <a:rPr lang="en-US" sz="800" u="none" strike="noStrike" dirty="0" smtClean="0">
                          <a:solidFill>
                            <a:schemeClr val="tx1"/>
                          </a:solidFill>
                          <a:effectLst/>
                          <a:latin typeface="+mn-lt"/>
                        </a:rPr>
                        <a:t>LOT</a:t>
                      </a:r>
                      <a:r>
                        <a:rPr lang="en-US" altLang="zh-CN" sz="800" u="none" strike="noStrike" dirty="0" smtClean="0">
                          <a:solidFill>
                            <a:schemeClr val="tx1"/>
                          </a:solidFill>
                          <a:effectLst/>
                          <a:latin typeface="+mn-lt"/>
                        </a:rPr>
                        <a:t>7</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smtClean="0">
                          <a:solidFill>
                            <a:srgbClr val="000000"/>
                          </a:solidFill>
                          <a:effectLst/>
                          <a:latin typeface="+mn-lt"/>
                          <a:ea typeface="等线" panose="02010600030101010101" pitchFamily="2" charset="-122"/>
                        </a:rPr>
                        <a:t>P</a:t>
                      </a:r>
                      <a:r>
                        <a:rPr lang="en-US" altLang="zh-CN" sz="800" b="0" i="0" u="none" strike="noStrike" dirty="0" smtClean="0">
                          <a:solidFill>
                            <a:srgbClr val="000000"/>
                          </a:solidFill>
                          <a:effectLst/>
                          <a:latin typeface="+mn-lt"/>
                          <a:ea typeface="等线" panose="02010600030101010101" pitchFamily="2" charset="-122"/>
                        </a:rPr>
                        <a:t>7</a:t>
                      </a:r>
                      <a:r>
                        <a:rPr lang="en-US" sz="800" b="0" i="0" u="none" strike="noStrike" dirty="0" smtClean="0">
                          <a:solidFill>
                            <a:srgbClr val="000000"/>
                          </a:solidFill>
                          <a:effectLst/>
                          <a:latin typeface="+mn-lt"/>
                          <a:ea typeface="等线" panose="02010600030101010101" pitchFamily="2" charset="-122"/>
                        </a:rPr>
                        <a:t>1</a:t>
                      </a:r>
                      <a:endParaRPr lang="en-US" sz="8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4</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4</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66167631"/>
                  </a:ext>
                </a:extLst>
              </a:tr>
              <a:tr h="118879">
                <a:tc vMerge="1">
                  <a:txBody>
                    <a:bodyPr/>
                    <a:lstStyle/>
                    <a:p>
                      <a:pPr algn="ctr" fontAlgn="ctr"/>
                      <a:endParaRPr lang="en-US" sz="12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smtClean="0">
                          <a:solidFill>
                            <a:srgbClr val="000000"/>
                          </a:solidFill>
                          <a:effectLst/>
                          <a:latin typeface="+mn-lt"/>
                          <a:ea typeface="等线" panose="02010600030101010101" pitchFamily="2" charset="-122"/>
                        </a:rPr>
                        <a:t>P</a:t>
                      </a:r>
                      <a:r>
                        <a:rPr lang="en-US" altLang="zh-CN" sz="800" b="0" i="0" u="none" strike="noStrike" dirty="0" smtClean="0">
                          <a:solidFill>
                            <a:srgbClr val="000000"/>
                          </a:solidFill>
                          <a:effectLst/>
                          <a:latin typeface="+mn-lt"/>
                          <a:ea typeface="等线" panose="02010600030101010101" pitchFamily="2" charset="-122"/>
                        </a:rPr>
                        <a:t>7</a:t>
                      </a:r>
                      <a:r>
                        <a:rPr lang="en-US" sz="800" b="0" i="0" u="none" strike="noStrike" dirty="0" smtClean="0">
                          <a:solidFill>
                            <a:srgbClr val="000000"/>
                          </a:solidFill>
                          <a:effectLst/>
                          <a:latin typeface="+mn-lt"/>
                          <a:ea typeface="等线" panose="02010600030101010101" pitchFamily="2" charset="-122"/>
                        </a:rPr>
                        <a:t>2</a:t>
                      </a:r>
                      <a:endParaRPr lang="en-US" sz="8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2</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50595095"/>
                  </a:ext>
                </a:extLst>
              </a:tr>
              <a:tr h="118879">
                <a:tc vMerge="1">
                  <a:txBody>
                    <a:bodyPr/>
                    <a:lstStyle/>
                    <a:p>
                      <a:pPr algn="ctr" fontAlgn="ctr"/>
                      <a:endParaRPr lang="en-US" sz="105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smtClean="0">
                          <a:solidFill>
                            <a:srgbClr val="000000"/>
                          </a:solidFill>
                          <a:effectLst/>
                          <a:latin typeface="+mn-lt"/>
                          <a:ea typeface="等线" panose="02010600030101010101" pitchFamily="2" charset="-122"/>
                        </a:rPr>
                        <a:t>P</a:t>
                      </a:r>
                      <a:r>
                        <a:rPr lang="en-US" altLang="zh-CN" sz="800" b="0" i="0" u="none" strike="noStrike" dirty="0" smtClean="0">
                          <a:solidFill>
                            <a:srgbClr val="000000"/>
                          </a:solidFill>
                          <a:effectLst/>
                          <a:latin typeface="+mn-lt"/>
                          <a:ea typeface="等线" panose="02010600030101010101" pitchFamily="2" charset="-122"/>
                        </a:rPr>
                        <a:t>7</a:t>
                      </a:r>
                      <a:r>
                        <a:rPr lang="en-US" sz="800" b="0" i="0" u="none" strike="noStrike" dirty="0" smtClean="0">
                          <a:solidFill>
                            <a:srgbClr val="000000"/>
                          </a:solidFill>
                          <a:effectLst/>
                          <a:latin typeface="+mn-lt"/>
                          <a:ea typeface="等线" panose="02010600030101010101" pitchFamily="2" charset="-122"/>
                        </a:rPr>
                        <a:t>3</a:t>
                      </a:r>
                      <a:endParaRPr lang="en-US" sz="8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3</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800" b="0" i="0" u="none" strike="noStrike" dirty="0" smtClean="0">
                          <a:solidFill>
                            <a:schemeClr val="tx1"/>
                          </a:solidFill>
                          <a:effectLst/>
                          <a:latin typeface="+mn-lt"/>
                          <a:ea typeface="等线" panose="02010600030101010101" pitchFamily="2" charset="-122"/>
                        </a:rPr>
                        <a:t>None</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88094196"/>
                  </a:ext>
                </a:extLst>
              </a:tr>
              <a:tr h="118879">
                <a:tc rowSpan="3">
                  <a:txBody>
                    <a:bodyPr/>
                    <a:lstStyle/>
                    <a:p>
                      <a:pPr algn="ctr" fontAlgn="ctr"/>
                      <a:r>
                        <a:rPr lang="en-US" sz="800" u="none" strike="noStrike" dirty="0" smtClean="0">
                          <a:solidFill>
                            <a:schemeClr val="tx1"/>
                          </a:solidFill>
                          <a:effectLst/>
                          <a:latin typeface="+mn-lt"/>
                        </a:rPr>
                        <a:t>LOT</a:t>
                      </a:r>
                      <a:r>
                        <a:rPr lang="en-US" altLang="zh-CN" sz="800" u="none" strike="noStrike" dirty="0" smtClean="0">
                          <a:solidFill>
                            <a:schemeClr val="tx1"/>
                          </a:solidFill>
                          <a:effectLst/>
                          <a:latin typeface="+mn-lt"/>
                        </a:rPr>
                        <a:t>8</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smtClean="0">
                          <a:solidFill>
                            <a:srgbClr val="000000"/>
                          </a:solidFill>
                          <a:effectLst/>
                          <a:latin typeface="+mn-lt"/>
                          <a:ea typeface="等线" panose="02010600030101010101" pitchFamily="2" charset="-122"/>
                        </a:rPr>
                        <a:t>P</a:t>
                      </a:r>
                      <a:r>
                        <a:rPr lang="en-US" altLang="zh-CN" sz="800" b="0" i="0" u="none" strike="noStrike" dirty="0" smtClean="0">
                          <a:solidFill>
                            <a:srgbClr val="000000"/>
                          </a:solidFill>
                          <a:effectLst/>
                          <a:latin typeface="+mn-lt"/>
                          <a:ea typeface="等线" panose="02010600030101010101" pitchFamily="2" charset="-122"/>
                        </a:rPr>
                        <a:t>8</a:t>
                      </a:r>
                      <a:r>
                        <a:rPr lang="en-US" sz="800" b="0" i="0" u="none" strike="noStrike" dirty="0" smtClean="0">
                          <a:solidFill>
                            <a:srgbClr val="000000"/>
                          </a:solidFill>
                          <a:effectLst/>
                          <a:latin typeface="+mn-lt"/>
                          <a:ea typeface="等线" panose="02010600030101010101" pitchFamily="2" charset="-122"/>
                        </a:rPr>
                        <a:t>1</a:t>
                      </a:r>
                      <a:endParaRPr lang="en-US" sz="8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4</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4</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7389177"/>
                  </a:ext>
                </a:extLst>
              </a:tr>
              <a:tr h="118879">
                <a:tc vMerge="1">
                  <a:txBody>
                    <a:bodyPr/>
                    <a:lstStyle/>
                    <a:p>
                      <a:pPr algn="ctr" fontAlgn="ctr"/>
                      <a:endParaRPr lang="en-US" sz="12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smtClean="0">
                          <a:solidFill>
                            <a:srgbClr val="000000"/>
                          </a:solidFill>
                          <a:effectLst/>
                          <a:latin typeface="+mn-lt"/>
                          <a:ea typeface="等线" panose="02010600030101010101" pitchFamily="2" charset="-122"/>
                        </a:rPr>
                        <a:t>P</a:t>
                      </a:r>
                      <a:r>
                        <a:rPr lang="en-US" altLang="zh-CN" sz="800" b="0" i="0" u="none" strike="noStrike" dirty="0" smtClean="0">
                          <a:solidFill>
                            <a:srgbClr val="000000"/>
                          </a:solidFill>
                          <a:effectLst/>
                          <a:latin typeface="+mn-lt"/>
                          <a:ea typeface="等线" panose="02010600030101010101" pitchFamily="2" charset="-122"/>
                        </a:rPr>
                        <a:t>8</a:t>
                      </a:r>
                      <a:r>
                        <a:rPr lang="en-US" sz="800" b="0" i="0" u="none" strike="noStrike" dirty="0" smtClean="0">
                          <a:solidFill>
                            <a:srgbClr val="000000"/>
                          </a:solidFill>
                          <a:effectLst/>
                          <a:latin typeface="+mn-lt"/>
                          <a:ea typeface="等线" panose="02010600030101010101" pitchFamily="2" charset="-122"/>
                        </a:rPr>
                        <a:t>2</a:t>
                      </a:r>
                      <a:endParaRPr lang="en-US" sz="8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等线" panose="02010600030101010101" pitchFamily="2" charset="-122"/>
                          <a:cs typeface="+mn-cs"/>
                        </a:rPr>
                        <a:t>3</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3</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78373708"/>
                  </a:ext>
                </a:extLst>
              </a:tr>
              <a:tr h="118879">
                <a:tc vMerge="1">
                  <a:txBody>
                    <a:bodyPr/>
                    <a:lstStyle/>
                    <a:p>
                      <a:pPr algn="ctr" fontAlgn="ctr"/>
                      <a:endParaRPr lang="en-US" sz="105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800" b="0" i="0" u="none" strike="noStrike" dirty="0" smtClean="0">
                          <a:solidFill>
                            <a:srgbClr val="000000"/>
                          </a:solidFill>
                          <a:effectLst/>
                          <a:latin typeface="+mn-lt"/>
                          <a:ea typeface="等线" panose="02010600030101010101" pitchFamily="2" charset="-122"/>
                        </a:rPr>
                        <a:t>P</a:t>
                      </a:r>
                      <a:r>
                        <a:rPr lang="en-US" altLang="zh-CN" sz="800" b="0" i="0" u="none" strike="noStrike" dirty="0" smtClean="0">
                          <a:solidFill>
                            <a:srgbClr val="000000"/>
                          </a:solidFill>
                          <a:effectLst/>
                          <a:latin typeface="+mn-lt"/>
                          <a:ea typeface="等线" panose="02010600030101010101" pitchFamily="2" charset="-122"/>
                        </a:rPr>
                        <a:t>8</a:t>
                      </a:r>
                      <a:r>
                        <a:rPr lang="en-US" sz="800" b="0" i="0" u="none" strike="noStrike" dirty="0" smtClean="0">
                          <a:solidFill>
                            <a:srgbClr val="000000"/>
                          </a:solidFill>
                          <a:effectLst/>
                          <a:latin typeface="+mn-lt"/>
                          <a:ea typeface="等线" panose="02010600030101010101" pitchFamily="2" charset="-122"/>
                        </a:rPr>
                        <a:t>3</a:t>
                      </a:r>
                      <a:endParaRPr lang="en-US" sz="800" b="0" i="0" u="none" strike="noStrike" dirty="0">
                        <a:solidFill>
                          <a:srgbClr val="000000"/>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altLang="zh-CN" sz="800" b="0" i="0" u="none" strike="noStrike" dirty="0" smtClean="0">
                          <a:solidFill>
                            <a:schemeClr val="tx1"/>
                          </a:solidFill>
                          <a:effectLst/>
                          <a:latin typeface="+mn-lt"/>
                          <a:ea typeface="等线" panose="02010600030101010101" pitchFamily="2" charset="-122"/>
                        </a:rPr>
                        <a:t>5</a:t>
                      </a:r>
                      <a:endParaRPr lang="en-US" sz="800" b="0" i="0" u="none" strike="noStrike" dirty="0">
                        <a:solidFill>
                          <a:schemeClr val="tx1"/>
                        </a:solidFill>
                        <a:effectLst/>
                        <a:latin typeface="+mn-lt"/>
                        <a:ea typeface="等线" panose="02010600030101010101" pitchFamily="2" charset="-122"/>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800" dirty="0" smtClean="0">
                          <a:solidFill>
                            <a:schemeClr val="tx1"/>
                          </a:solidFill>
                          <a:latin typeface="+mn-lt"/>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smtClean="0">
                          <a:ln>
                            <a:noFill/>
                          </a:ln>
                          <a:solidFill>
                            <a:schemeClr val="tx1"/>
                          </a:solidFill>
                          <a:effectLst/>
                          <a:uLnTx/>
                          <a:uFillTx/>
                          <a:latin typeface="+mn-lt"/>
                          <a:ea typeface="+mn-ea"/>
                          <a:cs typeface="+mn-cs"/>
                        </a:rPr>
                        <a:t>None</a:t>
                      </a:r>
                      <a:endParaRPr kumimoji="0" lang="en-US" altLang="zh-CN" sz="8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33572061"/>
                  </a:ext>
                </a:extLst>
              </a:tr>
            </a:tbl>
          </a:graphicData>
        </a:graphic>
      </p:graphicFrame>
      <p:sp>
        <p:nvSpPr>
          <p:cNvPr id="59" name="流程图: 离页连接符 58"/>
          <p:cNvSpPr/>
          <p:nvPr/>
        </p:nvSpPr>
        <p:spPr>
          <a:xfrm>
            <a:off x="31536" y="1570417"/>
            <a:ext cx="846539" cy="1077533"/>
          </a:xfrm>
          <a:prstGeom prst="flowChartOffpageConnector">
            <a:avLst/>
          </a:prstGeom>
          <a:solidFill>
            <a:schemeClr val="accent6">
              <a:lumMod val="40000"/>
              <a:lumOff val="60000"/>
            </a:schemeClr>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没有</a:t>
            </a:r>
            <a:r>
              <a:rPr kumimoji="0" lang="en-US" altLang="zh-CN" sz="1600" b="0" i="0" u="none" strike="noStrike" kern="1200" cap="none" spc="0" normalizeH="0" baseline="0" noProof="0" dirty="0" err="1" smtClean="0">
                <a:ln>
                  <a:noFill/>
                </a:ln>
                <a:solidFill>
                  <a:prstClr val="black"/>
                </a:solidFill>
                <a:effectLst/>
                <a:uLnTx/>
                <a:uFillTx/>
                <a:latin typeface="Calibri"/>
                <a:ea typeface="宋体" panose="02010600030101010101" pitchFamily="2" charset="-122"/>
                <a:cs typeface="+mn-cs"/>
              </a:rPr>
              <a:t>Qtime</a:t>
            </a:r>
            <a:r>
              <a:rPr kumimoji="0" lang="zh-CN" altLang="en-US" sz="16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约束</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60" name="直接箭头连接符 59"/>
          <p:cNvCxnSpPr/>
          <p:nvPr/>
        </p:nvCxnSpPr>
        <p:spPr>
          <a:xfrm flipV="1">
            <a:off x="5377056" y="4400550"/>
            <a:ext cx="0" cy="18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文本框 60"/>
          <p:cNvSpPr txBox="1"/>
          <p:nvPr/>
        </p:nvSpPr>
        <p:spPr>
          <a:xfrm>
            <a:off x="5088934" y="4611508"/>
            <a:ext cx="2531066"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100" dirty="0" smtClean="0"/>
              <a:t>LOT1</a:t>
            </a:r>
            <a:r>
              <a:rPr lang="zh-CN" altLang="en-US" sz="1100" dirty="0" smtClean="0"/>
              <a:t>在站点</a:t>
            </a:r>
            <a:r>
              <a:rPr lang="en-US" altLang="zh-CN" sz="1100" dirty="0" smtClean="0"/>
              <a:t>1</a:t>
            </a:r>
            <a:r>
              <a:rPr lang="zh-CN" altLang="en-US" sz="1100" dirty="0"/>
              <a:t>与</a:t>
            </a:r>
            <a:r>
              <a:rPr lang="en-US" altLang="zh-CN" sz="1100" dirty="0"/>
              <a:t>2</a:t>
            </a:r>
            <a:r>
              <a:rPr lang="zh-CN" altLang="en-US" sz="1100" dirty="0" smtClean="0"/>
              <a:t>之间没有等待</a:t>
            </a:r>
            <a:endParaRPr lang="zh-CN" altLang="en-US" sz="1100" dirty="0"/>
          </a:p>
        </p:txBody>
      </p:sp>
      <p:sp>
        <p:nvSpPr>
          <p:cNvPr id="19" name="矩形 18"/>
          <p:cNvSpPr/>
          <p:nvPr/>
        </p:nvSpPr>
        <p:spPr>
          <a:xfrm>
            <a:off x="7315200" y="3709402"/>
            <a:ext cx="4572000" cy="369332"/>
          </a:xfrm>
          <a:prstGeom prst="rect">
            <a:avLst/>
          </a:prstGeom>
        </p:spPr>
        <p:txBody>
          <a:bodyPr>
            <a:spAutoFit/>
          </a:bodyPr>
          <a:lstStyle/>
          <a:p>
            <a:r>
              <a:rPr lang="en-US" altLang="zh-CN" dirty="0"/>
              <a:t> </a:t>
            </a:r>
          </a:p>
        </p:txBody>
      </p:sp>
      <p:cxnSp>
        <p:nvCxnSpPr>
          <p:cNvPr id="62" name="直接箭头连接符 61"/>
          <p:cNvCxnSpPr/>
          <p:nvPr/>
        </p:nvCxnSpPr>
        <p:spPr>
          <a:xfrm flipH="1">
            <a:off x="5486400" y="4067945"/>
            <a:ext cx="0" cy="18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文本框 62"/>
          <p:cNvSpPr txBox="1"/>
          <p:nvPr/>
        </p:nvSpPr>
        <p:spPr>
          <a:xfrm>
            <a:off x="5321135" y="3790950"/>
            <a:ext cx="2283741"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100" dirty="0" smtClean="0"/>
              <a:t>LOT1</a:t>
            </a:r>
            <a:r>
              <a:rPr lang="zh-CN" altLang="en-US" sz="1100" dirty="0" smtClean="0"/>
              <a:t>在站点</a:t>
            </a:r>
            <a:r>
              <a:rPr lang="en-US" altLang="zh-CN" sz="1100" dirty="0" smtClean="0"/>
              <a:t>2</a:t>
            </a:r>
            <a:r>
              <a:rPr lang="zh-CN" altLang="en-US" sz="1100" dirty="0" smtClean="0"/>
              <a:t>与</a:t>
            </a:r>
            <a:r>
              <a:rPr lang="en-US" altLang="zh-CN" sz="1100" dirty="0" smtClean="0"/>
              <a:t>3</a:t>
            </a:r>
            <a:r>
              <a:rPr lang="zh-CN" altLang="en-US" sz="1100" dirty="0" smtClean="0"/>
              <a:t>之间等待了</a:t>
            </a:r>
            <a:r>
              <a:rPr lang="en-US" altLang="zh-CN" sz="1100" dirty="0"/>
              <a:t>9</a:t>
            </a:r>
            <a:r>
              <a:rPr lang="zh-CN" altLang="en-US" sz="1100" dirty="0" smtClean="0"/>
              <a:t>小时</a:t>
            </a:r>
            <a:endParaRPr lang="zh-CN" altLang="en-US" sz="1100" dirty="0"/>
          </a:p>
        </p:txBody>
      </p:sp>
      <p:pic>
        <p:nvPicPr>
          <p:cNvPr id="5" name="图片 4"/>
          <p:cNvPicPr>
            <a:picLocks noChangeAspect="1"/>
          </p:cNvPicPr>
          <p:nvPr/>
        </p:nvPicPr>
        <p:blipFill>
          <a:blip r:embed="rId2"/>
          <a:stretch>
            <a:fillRect/>
          </a:stretch>
        </p:blipFill>
        <p:spPr>
          <a:xfrm>
            <a:off x="4850811" y="1529609"/>
            <a:ext cx="3016799" cy="2188970"/>
          </a:xfrm>
          <a:prstGeom prst="rect">
            <a:avLst/>
          </a:prstGeom>
          <a:ln>
            <a:solidFill>
              <a:srgbClr val="000000"/>
            </a:solidFill>
          </a:ln>
        </p:spPr>
      </p:pic>
      <p:sp>
        <p:nvSpPr>
          <p:cNvPr id="6" name="矩形 5"/>
          <p:cNvSpPr/>
          <p:nvPr/>
        </p:nvSpPr>
        <p:spPr>
          <a:xfrm>
            <a:off x="5169009" y="4061272"/>
            <a:ext cx="2984391" cy="400110"/>
          </a:xfrm>
          <a:prstGeom prst="rect">
            <a:avLst/>
          </a:prstGeom>
        </p:spPr>
        <p:txBody>
          <a:bodyPr wrap="square">
            <a:spAutoFit/>
          </a:bodyPr>
          <a:lstStyle/>
          <a:p>
            <a:r>
              <a:rPr lang="en-US" altLang="zh-CN" sz="1000" dirty="0" smtClean="0"/>
              <a:t>                </a:t>
            </a:r>
            <a:r>
              <a:rPr lang="en-US" altLang="zh-CN" sz="1000" dirty="0"/>
              <a:t>[</a:t>
            </a:r>
            <a:r>
              <a:rPr lang="en-US" altLang="zh-CN" sz="1000" dirty="0" err="1"/>
              <a:t>Qtime</a:t>
            </a:r>
            <a:r>
              <a:rPr lang="en-US" altLang="zh-CN" sz="1000" dirty="0"/>
              <a:t>]</a:t>
            </a:r>
          </a:p>
          <a:p>
            <a:r>
              <a:rPr lang="en-US" altLang="zh-CN" sz="1000" dirty="0"/>
              <a:t>[[0, 9], [6, 0], [2, 0], [0, 0], [2, 0], [0, 0], [4, 6], [4, 7</a:t>
            </a:r>
            <a:r>
              <a:rPr lang="en-US" altLang="zh-CN" sz="1000" dirty="0" smtClean="0"/>
              <a:t>]]</a:t>
            </a:r>
            <a:endParaRPr lang="en-US" altLang="zh-CN" sz="1000" dirty="0"/>
          </a:p>
        </p:txBody>
      </p:sp>
      <p:sp>
        <p:nvSpPr>
          <p:cNvPr id="7" name="矩形 6"/>
          <p:cNvSpPr/>
          <p:nvPr/>
        </p:nvSpPr>
        <p:spPr>
          <a:xfrm>
            <a:off x="7930951" y="1529609"/>
            <a:ext cx="1238451" cy="2192908"/>
          </a:xfrm>
          <a:prstGeom prst="rect">
            <a:avLst/>
          </a:prstGeom>
        </p:spPr>
        <p:txBody>
          <a:bodyPr wrap="square">
            <a:spAutoFit/>
          </a:bodyPr>
          <a:lstStyle/>
          <a:p>
            <a:r>
              <a:rPr lang="en-US" altLang="zh-CN" sz="1050" dirty="0"/>
              <a:t>[</a:t>
            </a:r>
            <a:r>
              <a:rPr lang="zh-CN" altLang="en-US" sz="1050" dirty="0"/>
              <a:t>机台加工时间</a:t>
            </a:r>
            <a:r>
              <a:rPr lang="en-US" altLang="zh-CN" sz="1050" dirty="0"/>
              <a:t>]</a:t>
            </a:r>
          </a:p>
          <a:p>
            <a:r>
              <a:rPr lang="en-US" altLang="zh-CN" sz="1050" dirty="0"/>
              <a:t>M1      6       </a:t>
            </a:r>
          </a:p>
          <a:p>
            <a:r>
              <a:rPr lang="en-US" altLang="zh-CN" sz="1050" dirty="0"/>
              <a:t>M2      9       </a:t>
            </a:r>
          </a:p>
          <a:p>
            <a:r>
              <a:rPr lang="en-US" altLang="zh-CN" sz="1050" dirty="0"/>
              <a:t>M3      10      </a:t>
            </a:r>
          </a:p>
          <a:p>
            <a:r>
              <a:rPr lang="en-US" altLang="zh-CN" sz="1050" dirty="0"/>
              <a:t>M4      18     </a:t>
            </a:r>
          </a:p>
          <a:p>
            <a:r>
              <a:rPr lang="en-US" altLang="zh-CN" sz="1050" dirty="0"/>
              <a:t>M5      2      </a:t>
            </a:r>
          </a:p>
          <a:p>
            <a:r>
              <a:rPr lang="en-US" altLang="zh-CN" sz="1050" dirty="0"/>
              <a:t>M6      8      </a:t>
            </a:r>
          </a:p>
          <a:p>
            <a:r>
              <a:rPr lang="en-US" altLang="zh-CN" sz="1050" dirty="0"/>
              <a:t>M7      21     </a:t>
            </a:r>
          </a:p>
          <a:p>
            <a:r>
              <a:rPr lang="en-US" altLang="zh-CN" sz="1050" dirty="0"/>
              <a:t>M8      9      </a:t>
            </a:r>
          </a:p>
          <a:p>
            <a:r>
              <a:rPr lang="en-US" altLang="zh-CN" sz="1050" dirty="0"/>
              <a:t>M9      </a:t>
            </a:r>
            <a:r>
              <a:rPr lang="en-US" altLang="zh-CN" sz="1050" dirty="0" smtClean="0"/>
              <a:t>3</a:t>
            </a:r>
          </a:p>
          <a:p>
            <a:endParaRPr lang="en-US" altLang="zh-CN" sz="1050" dirty="0" smtClean="0"/>
          </a:p>
          <a:p>
            <a:r>
              <a:rPr lang="en-US" altLang="zh-CN" sz="1050" dirty="0" smtClean="0"/>
              <a:t>[</a:t>
            </a:r>
            <a:r>
              <a:rPr lang="zh-CN" altLang="en-US" sz="1050" dirty="0"/>
              <a:t>收敛时间</a:t>
            </a:r>
            <a:r>
              <a:rPr lang="en-US" altLang="zh-CN" sz="1050" dirty="0"/>
              <a:t>]</a:t>
            </a:r>
          </a:p>
          <a:p>
            <a:r>
              <a:rPr lang="en-US" altLang="zh-CN" sz="1050" dirty="0"/>
              <a:t>26</a:t>
            </a:r>
            <a:r>
              <a:rPr lang="en-US" altLang="zh-CN" sz="1050" dirty="0" smtClean="0"/>
              <a:t>       </a:t>
            </a:r>
            <a:endParaRPr lang="en-US" altLang="zh-CN" sz="1050" dirty="0"/>
          </a:p>
        </p:txBody>
      </p:sp>
    </p:spTree>
    <p:extLst>
      <p:ext uri="{BB962C8B-B14F-4D97-AF65-F5344CB8AC3E}">
        <p14:creationId xmlns:p14="http://schemas.microsoft.com/office/powerpoint/2010/main" val="184305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arn(inVertical)">
                                      <p:cBhvr>
                                        <p:cTn id="7" dur="25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up)">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randombar(horizontal)">
                                      <p:cBhvr>
                                        <p:cTn id="28" dur="500"/>
                                        <p:tgtEl>
                                          <p:spTgt spid="6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randombar(horizontal)">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randombar(horizontal)">
                                      <p:cBhvr>
                                        <p:cTn id="36" dur="500"/>
                                        <p:tgtEl>
                                          <p:spTgt spid="63"/>
                                        </p:tgtEl>
                                      </p:cBhvr>
                                    </p:animEffect>
                                  </p:childTnLst>
                                </p:cTn>
                              </p:par>
                              <p:par>
                                <p:cTn id="37" presetID="14" presetClass="entr" presetSubtype="1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randombar(horizontal)">
                                      <p:cBhvr>
                                        <p:cTn id="3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animBg="1"/>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048000" cy="496888"/>
          </a:xfrm>
        </p:spPr>
        <p:txBody>
          <a:bodyPr/>
          <a:lstStyle/>
          <a:p>
            <a:pPr algn="l"/>
            <a:r>
              <a:rPr lang="en-US" altLang="zh-CN" b="1" dirty="0" smtClean="0"/>
              <a:t>Example </a:t>
            </a:r>
            <a:r>
              <a:rPr lang="en-US" altLang="zh-CN" b="1" dirty="0"/>
              <a:t>2—</a:t>
            </a:r>
            <a:r>
              <a:rPr lang="en-US" altLang="zh-CN" b="1" dirty="0" err="1"/>
              <a:t>Qime</a:t>
            </a:r>
            <a:endParaRPr lang="zh-CN" altLang="en-US" b="1" dirty="0"/>
          </a:p>
        </p:txBody>
      </p:sp>
      <p:sp>
        <p:nvSpPr>
          <p:cNvPr id="24" name="矩形 23"/>
          <p:cNvSpPr/>
          <p:nvPr/>
        </p:nvSpPr>
        <p:spPr>
          <a:xfrm>
            <a:off x="2285970" y="556436"/>
            <a:ext cx="838200" cy="411586"/>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Calibri"/>
                <a:ea typeface="宋体" panose="02010600030101010101" pitchFamily="2" charset="-122"/>
              </a:rPr>
              <a:t>1</a:t>
            </a:r>
            <a:endPar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5" name="矩形 24"/>
          <p:cNvSpPr/>
          <p:nvPr/>
        </p:nvSpPr>
        <p:spPr>
          <a:xfrm>
            <a:off x="4556159" y="556436"/>
            <a:ext cx="838200" cy="411586"/>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white"/>
                </a:solidFill>
                <a:effectLst/>
                <a:uLnTx/>
                <a:uFillTx/>
                <a:latin typeface="Calibri"/>
                <a:ea typeface="宋体" panose="02010600030101010101" pitchFamily="2" charset="-122"/>
                <a:cs typeface="+mn-cs"/>
              </a:rPr>
              <a:t>2</a:t>
            </a:r>
            <a:endPar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6" name="矩形 25"/>
          <p:cNvSpPr/>
          <p:nvPr/>
        </p:nvSpPr>
        <p:spPr>
          <a:xfrm>
            <a:off x="1650094" y="993221"/>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M1</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右箭头 26"/>
          <p:cNvSpPr/>
          <p:nvPr/>
        </p:nvSpPr>
        <p:spPr>
          <a:xfrm>
            <a:off x="1002626" y="692940"/>
            <a:ext cx="507867" cy="321101"/>
          </a:xfrm>
          <a:prstGeom prst="rightArrow">
            <a:avLst/>
          </a:prstGeom>
          <a:solidFill>
            <a:schemeClr val="bg1"/>
          </a:solidFill>
          <a:ln w="19050">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1" name="矩形 30"/>
          <p:cNvSpPr/>
          <p:nvPr/>
        </p:nvSpPr>
        <p:spPr>
          <a:xfrm>
            <a:off x="7014001" y="557621"/>
            <a:ext cx="838200" cy="410400"/>
          </a:xfrm>
          <a:prstGeom prst="rect">
            <a:avLst/>
          </a:prstGeom>
          <a:ln/>
        </p:spPr>
        <p:style>
          <a:lnRef idx="0">
            <a:schemeClr val="accent4"/>
          </a:lnRef>
          <a:fillRef idx="3">
            <a:schemeClr val="accent4"/>
          </a:fillRef>
          <a:effectRef idx="3">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white"/>
                </a:solidFill>
                <a:effectLst/>
                <a:uLnTx/>
                <a:uFillTx/>
                <a:latin typeface="Calibri"/>
                <a:ea typeface="宋体" panose="02010600030101010101" pitchFamily="2" charset="-122"/>
                <a:cs typeface="+mn-cs"/>
              </a:rPr>
              <a:t>3</a:t>
            </a:r>
            <a:endPar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2" name="流程图: 磁盘 31"/>
          <p:cNvSpPr/>
          <p:nvPr/>
        </p:nvSpPr>
        <p:spPr>
          <a:xfrm>
            <a:off x="250067" y="1029360"/>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 name="流程图: 磁盘 32"/>
          <p:cNvSpPr/>
          <p:nvPr/>
        </p:nvSpPr>
        <p:spPr>
          <a:xfrm>
            <a:off x="250067" y="907950"/>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 name="流程图: 磁盘 33"/>
          <p:cNvSpPr/>
          <p:nvPr/>
        </p:nvSpPr>
        <p:spPr>
          <a:xfrm>
            <a:off x="250067" y="786540"/>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5" name="流程图: 磁盘 34"/>
          <p:cNvSpPr/>
          <p:nvPr/>
        </p:nvSpPr>
        <p:spPr>
          <a:xfrm>
            <a:off x="250067" y="660371"/>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6" name="流程图: 磁盘 35"/>
          <p:cNvSpPr/>
          <p:nvPr/>
        </p:nvSpPr>
        <p:spPr>
          <a:xfrm>
            <a:off x="250067" y="537094"/>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 name="矩形 36"/>
          <p:cNvSpPr/>
          <p:nvPr/>
        </p:nvSpPr>
        <p:spPr>
          <a:xfrm>
            <a:off x="2375699"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M2</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8" name="矩形 37"/>
          <p:cNvSpPr/>
          <p:nvPr/>
        </p:nvSpPr>
        <p:spPr>
          <a:xfrm>
            <a:off x="3101304"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M3</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3943149" y="993221"/>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M4</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0" name="矩形 39"/>
          <p:cNvSpPr/>
          <p:nvPr/>
        </p:nvSpPr>
        <p:spPr>
          <a:xfrm>
            <a:off x="4668754"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M5</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1" name="矩形 40"/>
          <p:cNvSpPr/>
          <p:nvPr/>
        </p:nvSpPr>
        <p:spPr>
          <a:xfrm>
            <a:off x="5394359"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M6</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2" name="矩形 41"/>
          <p:cNvSpPr/>
          <p:nvPr/>
        </p:nvSpPr>
        <p:spPr>
          <a:xfrm>
            <a:off x="6339343" y="999189"/>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M7</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3" name="矩形 42"/>
          <p:cNvSpPr/>
          <p:nvPr/>
        </p:nvSpPr>
        <p:spPr>
          <a:xfrm>
            <a:off x="7064948" y="1003008"/>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M8</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4" name="矩形 43"/>
          <p:cNvSpPr/>
          <p:nvPr/>
        </p:nvSpPr>
        <p:spPr>
          <a:xfrm>
            <a:off x="7790553" y="1003008"/>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M9</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5" name="流程图: 离页连接符 44"/>
          <p:cNvSpPr/>
          <p:nvPr/>
        </p:nvSpPr>
        <p:spPr>
          <a:xfrm>
            <a:off x="31536" y="1570417"/>
            <a:ext cx="846539" cy="1077533"/>
          </a:xfrm>
          <a:prstGeom prst="flowChartOffpageConnector">
            <a:avLst/>
          </a:prstGeom>
          <a:solidFill>
            <a:schemeClr val="accent4">
              <a:lumMod val="40000"/>
              <a:lumOff val="60000"/>
            </a:schemeClr>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有</a:t>
            </a:r>
            <a:r>
              <a:rPr kumimoji="0" lang="en-US" altLang="zh-CN" sz="1600" b="0" i="0" u="none" strike="noStrike" kern="1200" cap="none" spc="0" normalizeH="0" baseline="0" noProof="0" dirty="0" err="1" smtClean="0">
                <a:ln>
                  <a:noFill/>
                </a:ln>
                <a:solidFill>
                  <a:prstClr val="black"/>
                </a:solidFill>
                <a:effectLst/>
                <a:uLnTx/>
                <a:uFillTx/>
                <a:latin typeface="Calibri"/>
                <a:ea typeface="宋体" panose="02010600030101010101" pitchFamily="2" charset="-122"/>
                <a:cs typeface="+mn-cs"/>
              </a:rPr>
              <a:t>Qtime</a:t>
            </a:r>
            <a:r>
              <a:rPr kumimoji="0" lang="zh-CN" altLang="en-US" sz="16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约束</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9" name="矩形 48"/>
          <p:cNvSpPr/>
          <p:nvPr/>
        </p:nvSpPr>
        <p:spPr>
          <a:xfrm>
            <a:off x="1044000" y="1620000"/>
            <a:ext cx="4419600" cy="338554"/>
          </a:xfrm>
          <a:prstGeom prst="rect">
            <a:avLst/>
          </a:prstGeom>
        </p:spPr>
        <p:txBody>
          <a:bodyPr wrap="square">
            <a:spAutoFit/>
          </a:bodyPr>
          <a:lstStyle/>
          <a:p>
            <a:r>
              <a:rPr lang="en-US" altLang="zh-CN" sz="1600" dirty="0"/>
              <a:t>[[5,4],[3,5],[5,5],[5,5],[6,1],[5,5],[1,5],[2,5]]</a:t>
            </a:r>
          </a:p>
        </p:txBody>
      </p:sp>
      <p:sp>
        <p:nvSpPr>
          <p:cNvPr id="50" name="矩形 49"/>
          <p:cNvSpPr/>
          <p:nvPr/>
        </p:nvSpPr>
        <p:spPr>
          <a:xfrm>
            <a:off x="1600200" y="510909"/>
            <a:ext cx="6994559" cy="944474"/>
          </a:xfrm>
          <a:prstGeom prst="rect">
            <a:avLst/>
          </a:prstGeom>
          <a:noFill/>
          <a:ln w="635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1" name="直接连接符 50"/>
          <p:cNvCxnSpPr/>
          <p:nvPr/>
        </p:nvCxnSpPr>
        <p:spPr>
          <a:xfrm>
            <a:off x="3870359" y="510909"/>
            <a:ext cx="0" cy="944474"/>
          </a:xfrm>
          <a:prstGeom prst="line">
            <a:avLst/>
          </a:prstGeom>
          <a:ln w="635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2" name="直接连接符 51"/>
          <p:cNvCxnSpPr/>
          <p:nvPr/>
        </p:nvCxnSpPr>
        <p:spPr>
          <a:xfrm>
            <a:off x="6275574" y="510909"/>
            <a:ext cx="0" cy="944474"/>
          </a:xfrm>
          <a:prstGeom prst="line">
            <a:avLst/>
          </a:prstGeom>
          <a:ln w="635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pic>
        <p:nvPicPr>
          <p:cNvPr id="3" name="图片 2"/>
          <p:cNvPicPr>
            <a:picLocks noChangeAspect="1"/>
          </p:cNvPicPr>
          <p:nvPr/>
        </p:nvPicPr>
        <p:blipFill>
          <a:blip r:embed="rId2"/>
          <a:stretch>
            <a:fillRect/>
          </a:stretch>
        </p:blipFill>
        <p:spPr>
          <a:xfrm>
            <a:off x="1118815" y="2139950"/>
            <a:ext cx="3549939" cy="2575813"/>
          </a:xfrm>
          <a:prstGeom prst="rect">
            <a:avLst/>
          </a:prstGeom>
          <a:ln>
            <a:solidFill>
              <a:srgbClr val="000000"/>
            </a:solidFill>
          </a:ln>
        </p:spPr>
      </p:pic>
      <p:sp>
        <p:nvSpPr>
          <p:cNvPr id="4" name="矩形 3"/>
          <p:cNvSpPr/>
          <p:nvPr/>
        </p:nvSpPr>
        <p:spPr>
          <a:xfrm>
            <a:off x="4884401" y="2114550"/>
            <a:ext cx="2974134" cy="2677656"/>
          </a:xfrm>
          <a:prstGeom prst="rect">
            <a:avLst/>
          </a:prstGeom>
        </p:spPr>
        <p:txBody>
          <a:bodyPr wrap="square">
            <a:spAutoFit/>
          </a:bodyPr>
          <a:lstStyle/>
          <a:p>
            <a:r>
              <a:rPr lang="en-US" altLang="zh-CN" sz="1050" dirty="0"/>
              <a:t>[</a:t>
            </a:r>
            <a:r>
              <a:rPr lang="zh-CN" altLang="en-US" sz="1050" dirty="0"/>
              <a:t>机台加工时间</a:t>
            </a:r>
            <a:r>
              <a:rPr lang="en-US" altLang="zh-CN" sz="1050" dirty="0"/>
              <a:t>]</a:t>
            </a:r>
          </a:p>
          <a:p>
            <a:r>
              <a:rPr lang="en-US" altLang="zh-CN" sz="1050" dirty="0"/>
              <a:t>M1      6      </a:t>
            </a:r>
          </a:p>
          <a:p>
            <a:r>
              <a:rPr lang="en-US" altLang="zh-CN" sz="1050" dirty="0"/>
              <a:t>M2      2       </a:t>
            </a:r>
          </a:p>
          <a:p>
            <a:r>
              <a:rPr lang="en-US" altLang="zh-CN" sz="1050" dirty="0"/>
              <a:t>M3      17      </a:t>
            </a:r>
          </a:p>
          <a:p>
            <a:r>
              <a:rPr lang="en-US" altLang="zh-CN" sz="1050" dirty="0"/>
              <a:t>M4      18      </a:t>
            </a:r>
          </a:p>
          <a:p>
            <a:r>
              <a:rPr lang="en-US" altLang="zh-CN" sz="1050" dirty="0"/>
              <a:t>M5      10      </a:t>
            </a:r>
          </a:p>
          <a:p>
            <a:r>
              <a:rPr lang="en-US" altLang="zh-CN" sz="1050" dirty="0"/>
              <a:t>M6      0       </a:t>
            </a:r>
          </a:p>
          <a:p>
            <a:r>
              <a:rPr lang="en-US" altLang="zh-CN" sz="1050" dirty="0"/>
              <a:t>M7      21      </a:t>
            </a:r>
          </a:p>
          <a:p>
            <a:r>
              <a:rPr lang="en-US" altLang="zh-CN" sz="1050" dirty="0"/>
              <a:t>M8      9       </a:t>
            </a:r>
          </a:p>
          <a:p>
            <a:r>
              <a:rPr lang="en-US" altLang="zh-CN" sz="1050" dirty="0"/>
              <a:t>M9      3       </a:t>
            </a:r>
          </a:p>
          <a:p>
            <a:endParaRPr lang="en-US" altLang="zh-CN" sz="1050" dirty="0"/>
          </a:p>
          <a:p>
            <a:r>
              <a:rPr lang="en-US" altLang="zh-CN" sz="1050" dirty="0" smtClean="0"/>
              <a:t>[</a:t>
            </a:r>
            <a:r>
              <a:rPr lang="zh-CN" altLang="en-US" sz="1050" dirty="0"/>
              <a:t>收敛时间</a:t>
            </a:r>
            <a:r>
              <a:rPr lang="en-US" altLang="zh-CN" sz="1050" dirty="0"/>
              <a:t>]</a:t>
            </a:r>
          </a:p>
          <a:p>
            <a:r>
              <a:rPr lang="en-US" altLang="zh-CN" sz="1050" dirty="0"/>
              <a:t>26</a:t>
            </a:r>
          </a:p>
          <a:p>
            <a:endParaRPr lang="en-US" altLang="zh-CN" sz="1050" dirty="0"/>
          </a:p>
          <a:p>
            <a:r>
              <a:rPr lang="en-US" altLang="zh-CN" sz="1050" dirty="0" smtClean="0"/>
              <a:t>[</a:t>
            </a:r>
            <a:r>
              <a:rPr lang="en-US" altLang="zh-CN" sz="1050" dirty="0" err="1"/>
              <a:t>Qtime</a:t>
            </a:r>
            <a:r>
              <a:rPr lang="en-US" altLang="zh-CN" sz="1050" dirty="0"/>
              <a:t>]</a:t>
            </a:r>
          </a:p>
          <a:p>
            <a:r>
              <a:rPr lang="en-US" altLang="zh-CN" sz="1050" dirty="0"/>
              <a:t>[[2, 0], [3, 0], [0, 0], [0, 0], [6, 0], [0, 0], [0, 2], [0, 0</a:t>
            </a:r>
            <a:r>
              <a:rPr lang="en-US" altLang="zh-CN" sz="1050" dirty="0" smtClean="0"/>
              <a:t>]]</a:t>
            </a:r>
            <a:endParaRPr lang="en-US" altLang="zh-CN" sz="1050" dirty="0"/>
          </a:p>
        </p:txBody>
      </p:sp>
      <p:sp>
        <p:nvSpPr>
          <p:cNvPr id="5" name="矩形 4"/>
          <p:cNvSpPr/>
          <p:nvPr/>
        </p:nvSpPr>
        <p:spPr>
          <a:xfrm>
            <a:off x="6694098" y="2114550"/>
            <a:ext cx="2438400" cy="1061829"/>
          </a:xfrm>
          <a:prstGeom prst="rect">
            <a:avLst/>
          </a:prstGeom>
        </p:spPr>
        <p:txBody>
          <a:bodyPr wrap="square">
            <a:spAutoFit/>
          </a:bodyPr>
          <a:lstStyle/>
          <a:p>
            <a:r>
              <a:rPr lang="en-US" altLang="zh-CN" sz="1050" dirty="0"/>
              <a:t>[</a:t>
            </a:r>
            <a:r>
              <a:rPr lang="zh-CN" altLang="en-US" sz="1050" dirty="0"/>
              <a:t>在</a:t>
            </a:r>
            <a:r>
              <a:rPr lang="en-US" altLang="zh-CN" sz="1050" dirty="0" err="1"/>
              <a:t>Qtime</a:t>
            </a:r>
            <a:r>
              <a:rPr lang="zh-CN" altLang="en-US" sz="1050" dirty="0"/>
              <a:t>约束范围内的</a:t>
            </a:r>
            <a:r>
              <a:rPr lang="en-US" altLang="zh-CN" sz="1050" dirty="0"/>
              <a:t>LOT</a:t>
            </a:r>
            <a:r>
              <a:rPr lang="zh-CN" altLang="en-US" sz="1050" dirty="0"/>
              <a:t>数量</a:t>
            </a:r>
            <a:r>
              <a:rPr lang="en-US" altLang="zh-CN" sz="1050" dirty="0"/>
              <a:t>]</a:t>
            </a:r>
          </a:p>
          <a:p>
            <a:r>
              <a:rPr lang="en-US" altLang="zh-CN" sz="1050" dirty="0"/>
              <a:t>8</a:t>
            </a:r>
          </a:p>
          <a:p>
            <a:endParaRPr lang="en-US" altLang="zh-CN" sz="1050" dirty="0"/>
          </a:p>
          <a:p>
            <a:r>
              <a:rPr lang="en-US" altLang="zh-CN" sz="1050" dirty="0"/>
              <a:t>[</a:t>
            </a:r>
            <a:r>
              <a:rPr lang="zh-CN" altLang="en-US" sz="1050" dirty="0"/>
              <a:t>超过</a:t>
            </a:r>
            <a:r>
              <a:rPr lang="en-US" altLang="zh-CN" sz="1050" dirty="0" err="1"/>
              <a:t>Qtime</a:t>
            </a:r>
            <a:r>
              <a:rPr lang="zh-CN" altLang="en-US" sz="1050" dirty="0"/>
              <a:t>约束的</a:t>
            </a:r>
            <a:r>
              <a:rPr lang="en-US" altLang="zh-CN" sz="1050" dirty="0" err="1"/>
              <a:t>LOT,Qtime</a:t>
            </a:r>
            <a:r>
              <a:rPr lang="zh-CN" altLang="en-US" sz="1050" dirty="0"/>
              <a:t>与</a:t>
            </a:r>
            <a:r>
              <a:rPr lang="en-US" altLang="zh-CN" sz="1050" dirty="0" err="1"/>
              <a:t>Qtime</a:t>
            </a:r>
            <a:r>
              <a:rPr lang="zh-CN" altLang="en-US" sz="1050" dirty="0"/>
              <a:t>约束的差值总和</a:t>
            </a:r>
            <a:r>
              <a:rPr lang="en-US" altLang="zh-CN" sz="1050" dirty="0"/>
              <a:t>]</a:t>
            </a:r>
          </a:p>
          <a:p>
            <a:r>
              <a:rPr lang="en-US" altLang="zh-CN" sz="1050" dirty="0"/>
              <a:t>0</a:t>
            </a:r>
          </a:p>
        </p:txBody>
      </p:sp>
    </p:spTree>
    <p:extLst>
      <p:ext uri="{BB962C8B-B14F-4D97-AF65-F5344CB8AC3E}">
        <p14:creationId xmlns:p14="http://schemas.microsoft.com/office/powerpoint/2010/main" val="261309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inVertical)">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barn(inVertic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9"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048000" cy="496888"/>
          </a:xfrm>
        </p:spPr>
        <p:txBody>
          <a:bodyPr/>
          <a:lstStyle/>
          <a:p>
            <a:pPr algn="l"/>
            <a:r>
              <a:rPr lang="en-US" altLang="zh-CN" b="1" dirty="0" smtClean="0"/>
              <a:t>Example </a:t>
            </a:r>
            <a:r>
              <a:rPr lang="en-US" altLang="zh-CN" b="1" dirty="0"/>
              <a:t>2—</a:t>
            </a:r>
            <a:r>
              <a:rPr lang="en-US" altLang="zh-CN" b="1" dirty="0" err="1"/>
              <a:t>Qime</a:t>
            </a:r>
            <a:endParaRPr lang="zh-CN" altLang="en-US" b="1" dirty="0"/>
          </a:p>
        </p:txBody>
      </p:sp>
      <p:sp>
        <p:nvSpPr>
          <p:cNvPr id="24" name="矩形 23"/>
          <p:cNvSpPr/>
          <p:nvPr/>
        </p:nvSpPr>
        <p:spPr>
          <a:xfrm>
            <a:off x="2285970" y="556436"/>
            <a:ext cx="838200" cy="411586"/>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prstClr val="white"/>
                </a:solidFill>
                <a:latin typeface="Calibri"/>
                <a:ea typeface="宋体" panose="02010600030101010101" pitchFamily="2" charset="-122"/>
              </a:rPr>
              <a:t>1</a:t>
            </a:r>
            <a:endPar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5" name="矩形 24"/>
          <p:cNvSpPr/>
          <p:nvPr/>
        </p:nvSpPr>
        <p:spPr>
          <a:xfrm>
            <a:off x="4556159" y="556436"/>
            <a:ext cx="838200" cy="411586"/>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white"/>
                </a:solidFill>
                <a:effectLst/>
                <a:uLnTx/>
                <a:uFillTx/>
                <a:latin typeface="Calibri"/>
                <a:ea typeface="宋体" panose="02010600030101010101" pitchFamily="2" charset="-122"/>
                <a:cs typeface="+mn-cs"/>
              </a:rPr>
              <a:t>2</a:t>
            </a:r>
            <a:endPar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26" name="矩形 25"/>
          <p:cNvSpPr/>
          <p:nvPr/>
        </p:nvSpPr>
        <p:spPr>
          <a:xfrm>
            <a:off x="1650094" y="993221"/>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M1</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7" name="右箭头 26"/>
          <p:cNvSpPr/>
          <p:nvPr/>
        </p:nvSpPr>
        <p:spPr>
          <a:xfrm>
            <a:off x="1002626" y="692940"/>
            <a:ext cx="507867" cy="321101"/>
          </a:xfrm>
          <a:prstGeom prst="rightArrow">
            <a:avLst/>
          </a:prstGeom>
          <a:solidFill>
            <a:schemeClr val="bg1"/>
          </a:solidFill>
          <a:ln w="19050">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1" name="矩形 30"/>
          <p:cNvSpPr/>
          <p:nvPr/>
        </p:nvSpPr>
        <p:spPr>
          <a:xfrm>
            <a:off x="7014001" y="557621"/>
            <a:ext cx="838200" cy="410400"/>
          </a:xfrm>
          <a:prstGeom prst="rect">
            <a:avLst/>
          </a:prstGeom>
          <a:ln/>
        </p:spPr>
        <p:style>
          <a:lnRef idx="0">
            <a:schemeClr val="accent4"/>
          </a:lnRef>
          <a:fillRef idx="3">
            <a:schemeClr val="accent4"/>
          </a:fillRef>
          <a:effectRef idx="3">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prstClr val="white"/>
                </a:solidFill>
                <a:effectLst/>
                <a:uLnTx/>
                <a:uFillTx/>
                <a:latin typeface="Calibri"/>
                <a:ea typeface="宋体" panose="02010600030101010101" pitchFamily="2" charset="-122"/>
                <a:cs typeface="+mn-cs"/>
              </a:rPr>
              <a:t>3</a:t>
            </a:r>
            <a:endParaRPr kumimoji="0" lang="zh-CN" altLang="en-US" sz="24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2" name="流程图: 磁盘 31"/>
          <p:cNvSpPr/>
          <p:nvPr/>
        </p:nvSpPr>
        <p:spPr>
          <a:xfrm>
            <a:off x="250067" y="1029360"/>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3" name="流程图: 磁盘 32"/>
          <p:cNvSpPr/>
          <p:nvPr/>
        </p:nvSpPr>
        <p:spPr>
          <a:xfrm>
            <a:off x="250067" y="907950"/>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 name="流程图: 磁盘 33"/>
          <p:cNvSpPr/>
          <p:nvPr/>
        </p:nvSpPr>
        <p:spPr>
          <a:xfrm>
            <a:off x="250067" y="786540"/>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5" name="流程图: 磁盘 34"/>
          <p:cNvSpPr/>
          <p:nvPr/>
        </p:nvSpPr>
        <p:spPr>
          <a:xfrm>
            <a:off x="250067" y="660371"/>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6" name="流程图: 磁盘 35"/>
          <p:cNvSpPr/>
          <p:nvPr/>
        </p:nvSpPr>
        <p:spPr>
          <a:xfrm>
            <a:off x="250067" y="537094"/>
            <a:ext cx="672673" cy="167072"/>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 name="矩形 36"/>
          <p:cNvSpPr/>
          <p:nvPr/>
        </p:nvSpPr>
        <p:spPr>
          <a:xfrm>
            <a:off x="2375699"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M2</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8" name="矩形 37"/>
          <p:cNvSpPr/>
          <p:nvPr/>
        </p:nvSpPr>
        <p:spPr>
          <a:xfrm>
            <a:off x="3101304"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M3</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9" name="矩形 38"/>
          <p:cNvSpPr/>
          <p:nvPr/>
        </p:nvSpPr>
        <p:spPr>
          <a:xfrm>
            <a:off x="3943149" y="993221"/>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M4</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0" name="矩形 39"/>
          <p:cNvSpPr/>
          <p:nvPr/>
        </p:nvSpPr>
        <p:spPr>
          <a:xfrm>
            <a:off x="4668754"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M5</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1" name="矩形 40"/>
          <p:cNvSpPr/>
          <p:nvPr/>
        </p:nvSpPr>
        <p:spPr>
          <a:xfrm>
            <a:off x="5394359" y="997040"/>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M6</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2" name="矩形 41"/>
          <p:cNvSpPr/>
          <p:nvPr/>
        </p:nvSpPr>
        <p:spPr>
          <a:xfrm>
            <a:off x="6339343" y="999189"/>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M7</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3" name="矩形 42"/>
          <p:cNvSpPr/>
          <p:nvPr/>
        </p:nvSpPr>
        <p:spPr>
          <a:xfrm>
            <a:off x="7064948" y="1003008"/>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M8</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4" name="矩形 43"/>
          <p:cNvSpPr/>
          <p:nvPr/>
        </p:nvSpPr>
        <p:spPr>
          <a:xfrm>
            <a:off x="7790553" y="1003008"/>
            <a:ext cx="717021"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M9</a:t>
            </a:r>
            <a:endParaRPr kumimoji="0" lang="zh-CN" altLang="en-US" sz="2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5" name="流程图: 离页连接符 44"/>
          <p:cNvSpPr/>
          <p:nvPr/>
        </p:nvSpPr>
        <p:spPr>
          <a:xfrm>
            <a:off x="31536" y="1570417"/>
            <a:ext cx="846539" cy="1077533"/>
          </a:xfrm>
          <a:prstGeom prst="flowChartOffpageConnector">
            <a:avLst/>
          </a:prstGeom>
          <a:solidFill>
            <a:schemeClr val="accent4">
              <a:lumMod val="40000"/>
              <a:lumOff val="60000"/>
            </a:schemeClr>
          </a:solidFill>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有</a:t>
            </a:r>
            <a:r>
              <a:rPr kumimoji="0" lang="en-US" altLang="zh-CN" sz="1600" b="0" i="0" u="none" strike="noStrike" kern="1200" cap="none" spc="0" normalizeH="0" baseline="0" noProof="0" dirty="0" err="1" smtClean="0">
                <a:ln>
                  <a:noFill/>
                </a:ln>
                <a:solidFill>
                  <a:prstClr val="black"/>
                </a:solidFill>
                <a:effectLst/>
                <a:uLnTx/>
                <a:uFillTx/>
                <a:latin typeface="Calibri"/>
                <a:ea typeface="宋体" panose="02010600030101010101" pitchFamily="2" charset="-122"/>
                <a:cs typeface="+mn-cs"/>
              </a:rPr>
              <a:t>Qtime</a:t>
            </a:r>
            <a:r>
              <a:rPr kumimoji="0" lang="zh-CN" altLang="en-US" sz="1600" b="0" i="0" u="none" strike="noStrike" kern="1200" cap="none" spc="0" normalizeH="0" baseline="0" noProof="0" dirty="0" smtClean="0">
                <a:ln>
                  <a:noFill/>
                </a:ln>
                <a:solidFill>
                  <a:prstClr val="black"/>
                </a:solidFill>
                <a:effectLst/>
                <a:uLnTx/>
                <a:uFillTx/>
                <a:latin typeface="Calibri"/>
                <a:ea typeface="宋体" panose="02010600030101010101" pitchFamily="2" charset="-122"/>
                <a:cs typeface="+mn-cs"/>
              </a:rPr>
              <a:t>约束</a:t>
            </a:r>
            <a:endPar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9" name="矩形 48"/>
          <p:cNvSpPr/>
          <p:nvPr/>
        </p:nvSpPr>
        <p:spPr>
          <a:xfrm>
            <a:off x="1044000" y="1620000"/>
            <a:ext cx="4419600" cy="338554"/>
          </a:xfrm>
          <a:prstGeom prst="rect">
            <a:avLst/>
          </a:prstGeom>
        </p:spPr>
        <p:txBody>
          <a:bodyPr wrap="square">
            <a:spAutoFit/>
          </a:bodyPr>
          <a:lstStyle/>
          <a:p>
            <a:r>
              <a:rPr lang="en-US" altLang="zh-CN" sz="1600" dirty="0" smtClean="0"/>
              <a:t>[[</a:t>
            </a:r>
            <a:r>
              <a:rPr lang="en-US" altLang="zh-CN" sz="1600" dirty="0"/>
              <a:t>0,0],[0,0],[0,0],[0,0],[0,0],[0,0],[0,0],[0,0]]</a:t>
            </a:r>
          </a:p>
        </p:txBody>
      </p:sp>
      <p:sp>
        <p:nvSpPr>
          <p:cNvPr id="46" name="矩形 45"/>
          <p:cNvSpPr/>
          <p:nvPr/>
        </p:nvSpPr>
        <p:spPr>
          <a:xfrm>
            <a:off x="1600200" y="510909"/>
            <a:ext cx="6994559" cy="944474"/>
          </a:xfrm>
          <a:prstGeom prst="rect">
            <a:avLst/>
          </a:prstGeom>
          <a:noFill/>
          <a:ln w="635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47" name="直接连接符 46"/>
          <p:cNvCxnSpPr/>
          <p:nvPr/>
        </p:nvCxnSpPr>
        <p:spPr>
          <a:xfrm>
            <a:off x="3870359" y="510909"/>
            <a:ext cx="0" cy="944474"/>
          </a:xfrm>
          <a:prstGeom prst="line">
            <a:avLst/>
          </a:prstGeom>
          <a:ln w="635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直接连接符 47"/>
          <p:cNvCxnSpPr/>
          <p:nvPr/>
        </p:nvCxnSpPr>
        <p:spPr>
          <a:xfrm>
            <a:off x="6275574" y="510909"/>
            <a:ext cx="0" cy="944474"/>
          </a:xfrm>
          <a:prstGeom prst="line">
            <a:avLst/>
          </a:prstGeom>
          <a:ln w="635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pic>
        <p:nvPicPr>
          <p:cNvPr id="6" name="图片 5"/>
          <p:cNvPicPr>
            <a:picLocks noChangeAspect="1"/>
          </p:cNvPicPr>
          <p:nvPr/>
        </p:nvPicPr>
        <p:blipFill>
          <a:blip r:embed="rId2"/>
          <a:stretch>
            <a:fillRect/>
          </a:stretch>
        </p:blipFill>
        <p:spPr>
          <a:xfrm>
            <a:off x="1021676" y="2134498"/>
            <a:ext cx="3605940" cy="2616447"/>
          </a:xfrm>
          <a:prstGeom prst="rect">
            <a:avLst/>
          </a:prstGeom>
          <a:ln w="9525">
            <a:solidFill>
              <a:schemeClr val="tx1"/>
            </a:solidFill>
          </a:ln>
        </p:spPr>
      </p:pic>
      <p:sp>
        <p:nvSpPr>
          <p:cNvPr id="7" name="矩形 6"/>
          <p:cNvSpPr/>
          <p:nvPr/>
        </p:nvSpPr>
        <p:spPr>
          <a:xfrm>
            <a:off x="4592564" y="2081243"/>
            <a:ext cx="3103636" cy="2677656"/>
          </a:xfrm>
          <a:prstGeom prst="rect">
            <a:avLst/>
          </a:prstGeom>
        </p:spPr>
        <p:txBody>
          <a:bodyPr wrap="square">
            <a:spAutoFit/>
          </a:bodyPr>
          <a:lstStyle/>
          <a:p>
            <a:r>
              <a:rPr lang="en-US" altLang="zh-CN" sz="1050" dirty="0"/>
              <a:t>[</a:t>
            </a:r>
            <a:r>
              <a:rPr lang="zh-CN" altLang="en-US" sz="1050" dirty="0"/>
              <a:t>机台加工时间</a:t>
            </a:r>
            <a:r>
              <a:rPr lang="en-US" altLang="zh-CN" sz="1050" dirty="0"/>
              <a:t>]</a:t>
            </a:r>
          </a:p>
          <a:p>
            <a:r>
              <a:rPr lang="en-US" altLang="zh-CN" sz="1050" dirty="0"/>
              <a:t>M1      14      </a:t>
            </a:r>
          </a:p>
          <a:p>
            <a:r>
              <a:rPr lang="en-US" altLang="zh-CN" sz="1050" dirty="0"/>
              <a:t>M2      2       </a:t>
            </a:r>
          </a:p>
          <a:p>
            <a:r>
              <a:rPr lang="en-US" altLang="zh-CN" sz="1050" dirty="0"/>
              <a:t>M3      9       </a:t>
            </a:r>
          </a:p>
          <a:p>
            <a:r>
              <a:rPr lang="en-US" altLang="zh-CN" sz="1050" dirty="0"/>
              <a:t>M4      18      </a:t>
            </a:r>
          </a:p>
          <a:p>
            <a:r>
              <a:rPr lang="en-US" altLang="zh-CN" sz="1050" dirty="0"/>
              <a:t>M5      10      </a:t>
            </a:r>
          </a:p>
          <a:p>
            <a:r>
              <a:rPr lang="en-US" altLang="zh-CN" sz="1050" dirty="0"/>
              <a:t>M6      0       </a:t>
            </a:r>
          </a:p>
          <a:p>
            <a:r>
              <a:rPr lang="en-US" altLang="zh-CN" sz="1050" dirty="0" smtClean="0"/>
              <a:t>M7      21      </a:t>
            </a:r>
          </a:p>
          <a:p>
            <a:r>
              <a:rPr lang="en-US" altLang="zh-CN" sz="1050" dirty="0" smtClean="0"/>
              <a:t>M8      </a:t>
            </a:r>
            <a:r>
              <a:rPr lang="en-US" altLang="zh-CN" sz="1050" dirty="0"/>
              <a:t>9       </a:t>
            </a:r>
          </a:p>
          <a:p>
            <a:r>
              <a:rPr lang="en-US" altLang="zh-CN" sz="1050" dirty="0"/>
              <a:t>M9      3       </a:t>
            </a:r>
          </a:p>
          <a:p>
            <a:endParaRPr lang="en-US" altLang="zh-CN" sz="1050" dirty="0"/>
          </a:p>
          <a:p>
            <a:r>
              <a:rPr lang="en-US" altLang="zh-CN" sz="1050" dirty="0" smtClean="0"/>
              <a:t>[</a:t>
            </a:r>
            <a:r>
              <a:rPr lang="zh-CN" altLang="en-US" sz="1050" dirty="0"/>
              <a:t>收敛时间</a:t>
            </a:r>
            <a:r>
              <a:rPr lang="en-US" altLang="zh-CN" sz="1050" dirty="0"/>
              <a:t>]</a:t>
            </a:r>
          </a:p>
          <a:p>
            <a:r>
              <a:rPr lang="en-US" altLang="zh-CN" sz="1050" dirty="0"/>
              <a:t>28</a:t>
            </a:r>
          </a:p>
          <a:p>
            <a:endParaRPr lang="en-US" altLang="zh-CN" sz="1050" dirty="0"/>
          </a:p>
          <a:p>
            <a:r>
              <a:rPr lang="en-US" altLang="zh-CN" sz="1050" dirty="0"/>
              <a:t> </a:t>
            </a:r>
            <a:r>
              <a:rPr lang="en-US" altLang="zh-CN" sz="1050" dirty="0" smtClean="0"/>
              <a:t>[</a:t>
            </a:r>
            <a:r>
              <a:rPr lang="en-US" altLang="zh-CN" sz="1050" dirty="0" err="1"/>
              <a:t>Qtime</a:t>
            </a:r>
            <a:r>
              <a:rPr lang="en-US" altLang="zh-CN" sz="1050" dirty="0"/>
              <a:t>]</a:t>
            </a:r>
          </a:p>
          <a:p>
            <a:r>
              <a:rPr lang="en-US" altLang="zh-CN" sz="1050" dirty="0"/>
              <a:t>[[0, 0], [0, 0], [5, 0], [0, 0], [0, 0], [13, 1], [0, 0], [1, 4</a:t>
            </a:r>
            <a:r>
              <a:rPr lang="en-US" altLang="zh-CN" sz="1050" dirty="0" smtClean="0"/>
              <a:t>]]</a:t>
            </a:r>
            <a:endParaRPr lang="en-US" altLang="zh-CN" sz="1050" dirty="0"/>
          </a:p>
        </p:txBody>
      </p:sp>
      <p:sp>
        <p:nvSpPr>
          <p:cNvPr id="8" name="矩形 7"/>
          <p:cNvSpPr/>
          <p:nvPr/>
        </p:nvSpPr>
        <p:spPr>
          <a:xfrm>
            <a:off x="6339343" y="2081243"/>
            <a:ext cx="2823737" cy="1061829"/>
          </a:xfrm>
          <a:prstGeom prst="rect">
            <a:avLst/>
          </a:prstGeom>
        </p:spPr>
        <p:txBody>
          <a:bodyPr wrap="square">
            <a:spAutoFit/>
          </a:bodyPr>
          <a:lstStyle/>
          <a:p>
            <a:r>
              <a:rPr lang="en-US" altLang="zh-CN" sz="1050" dirty="0"/>
              <a:t> [</a:t>
            </a:r>
            <a:r>
              <a:rPr lang="zh-CN" altLang="en-US" sz="1050" dirty="0"/>
              <a:t>在</a:t>
            </a:r>
            <a:r>
              <a:rPr lang="en-US" altLang="zh-CN" sz="1050" dirty="0" err="1"/>
              <a:t>Qtime</a:t>
            </a:r>
            <a:r>
              <a:rPr lang="zh-CN" altLang="en-US" sz="1050" dirty="0"/>
              <a:t>约束范围内的</a:t>
            </a:r>
            <a:r>
              <a:rPr lang="en-US" altLang="zh-CN" sz="1050" dirty="0"/>
              <a:t>LOT</a:t>
            </a:r>
            <a:r>
              <a:rPr lang="zh-CN" altLang="en-US" sz="1050" dirty="0"/>
              <a:t>数量</a:t>
            </a:r>
            <a:r>
              <a:rPr lang="en-US" altLang="zh-CN" sz="1050" dirty="0"/>
              <a:t>]</a:t>
            </a:r>
          </a:p>
          <a:p>
            <a:r>
              <a:rPr lang="en-US" altLang="zh-CN" sz="1050" dirty="0"/>
              <a:t>5</a:t>
            </a:r>
          </a:p>
          <a:p>
            <a:endParaRPr lang="en-US" altLang="zh-CN" sz="1050" dirty="0"/>
          </a:p>
          <a:p>
            <a:r>
              <a:rPr lang="en-US" altLang="zh-CN" sz="1050" dirty="0" smtClean="0"/>
              <a:t>[</a:t>
            </a:r>
            <a:r>
              <a:rPr lang="zh-CN" altLang="en-US" sz="1050" dirty="0"/>
              <a:t>超过</a:t>
            </a:r>
            <a:r>
              <a:rPr lang="en-US" altLang="zh-CN" sz="1050" dirty="0" err="1"/>
              <a:t>Qtime</a:t>
            </a:r>
            <a:r>
              <a:rPr lang="zh-CN" altLang="en-US" sz="1050" dirty="0"/>
              <a:t>约束的</a:t>
            </a:r>
            <a:r>
              <a:rPr lang="en-US" altLang="zh-CN" sz="1050" dirty="0" err="1"/>
              <a:t>LOT,Qtime</a:t>
            </a:r>
            <a:r>
              <a:rPr lang="zh-CN" altLang="en-US" sz="1050" dirty="0"/>
              <a:t>与</a:t>
            </a:r>
            <a:r>
              <a:rPr lang="en-US" altLang="zh-CN" sz="1050" dirty="0" err="1"/>
              <a:t>Qtime</a:t>
            </a:r>
            <a:r>
              <a:rPr lang="zh-CN" altLang="en-US" sz="1050" dirty="0"/>
              <a:t>约束的差值总和</a:t>
            </a:r>
            <a:r>
              <a:rPr lang="en-US" altLang="zh-CN" sz="1050" dirty="0"/>
              <a:t>]</a:t>
            </a:r>
          </a:p>
          <a:p>
            <a:r>
              <a:rPr lang="en-US" altLang="zh-CN" sz="1050" dirty="0"/>
              <a:t>24</a:t>
            </a:r>
            <a:endParaRPr lang="zh-CN" altLang="en-US" sz="1050" dirty="0"/>
          </a:p>
        </p:txBody>
      </p:sp>
    </p:spTree>
    <p:extLst>
      <p:ext uri="{BB962C8B-B14F-4D97-AF65-F5344CB8AC3E}">
        <p14:creationId xmlns:p14="http://schemas.microsoft.com/office/powerpoint/2010/main" val="2174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inVertical)">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barn(inVertical)">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9"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11277" y="605622"/>
            <a:ext cx="6680323" cy="4022763"/>
          </a:xfrm>
          <a:prstGeom prst="rec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64" name="矩形 63"/>
          <p:cNvSpPr/>
          <p:nvPr/>
        </p:nvSpPr>
        <p:spPr>
          <a:xfrm>
            <a:off x="145757" y="605622"/>
            <a:ext cx="2038124" cy="741363"/>
          </a:xfrm>
          <a:prstGeom prst="rect">
            <a:avLst/>
          </a:prstGeom>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endParaRPr lang="zh-CN" altLang="en-US"/>
          </a:p>
        </p:txBody>
      </p:sp>
      <p:sp>
        <p:nvSpPr>
          <p:cNvPr id="2" name="标题 1"/>
          <p:cNvSpPr>
            <a:spLocks noGrp="1"/>
          </p:cNvSpPr>
          <p:nvPr>
            <p:ph type="title"/>
          </p:nvPr>
        </p:nvSpPr>
        <p:spPr>
          <a:xfrm>
            <a:off x="0" y="0"/>
            <a:ext cx="3886200" cy="496888"/>
          </a:xfrm>
        </p:spPr>
        <p:txBody>
          <a:bodyPr/>
          <a:lstStyle/>
          <a:p>
            <a:pPr algn="l"/>
            <a:r>
              <a:rPr lang="zh-CN" altLang="en-US" b="1" dirty="0" smtClean="0"/>
              <a:t>初始解决思路</a:t>
            </a:r>
            <a:r>
              <a:rPr lang="en-US" altLang="zh-CN" b="1" dirty="0" smtClean="0"/>
              <a:t>-lot priority</a:t>
            </a:r>
            <a:endParaRPr lang="zh-CN" altLang="en-US" b="1" dirty="0"/>
          </a:p>
        </p:txBody>
      </p:sp>
      <p:sp>
        <p:nvSpPr>
          <p:cNvPr id="49" name="任意多边形 48"/>
          <p:cNvSpPr/>
          <p:nvPr/>
        </p:nvSpPr>
        <p:spPr>
          <a:xfrm>
            <a:off x="273153" y="6611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单一站点</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无</a:t>
            </a:r>
            <a:r>
              <a:rPr lang="en-US" altLang="zh-CN" sz="1600" kern="1200" dirty="0" err="1" smtClean="0">
                <a:solidFill>
                  <a:schemeClr val="tx1"/>
                </a:solidFill>
              </a:rPr>
              <a:t>Qtime</a:t>
            </a:r>
            <a:endParaRPr lang="zh-CN" altLang="en-US" sz="1600" kern="1200" dirty="0">
              <a:solidFill>
                <a:schemeClr val="tx1"/>
              </a:solidFill>
            </a:endParaRPr>
          </a:p>
        </p:txBody>
      </p:sp>
      <p:sp>
        <p:nvSpPr>
          <p:cNvPr id="50" name="任意多边形 49"/>
          <p:cNvSpPr/>
          <p:nvPr/>
        </p:nvSpPr>
        <p:spPr>
          <a:xfrm rot="5400000">
            <a:off x="1043102" y="1239427"/>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52" name="任意多边形 51"/>
          <p:cNvSpPr/>
          <p:nvPr/>
        </p:nvSpPr>
        <p:spPr>
          <a:xfrm>
            <a:off x="273153" y="14993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rPr>
              <a:t>2</a:t>
            </a:r>
            <a:r>
              <a:rPr lang="zh-CN" altLang="en-US" sz="1600" kern="1200" dirty="0" smtClean="0">
                <a:solidFill>
                  <a:schemeClr val="tx1"/>
                </a:solidFill>
              </a:rPr>
              <a:t>个站点</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无</a:t>
            </a:r>
            <a:r>
              <a:rPr lang="en-US" altLang="zh-CN" sz="1600" kern="1200" dirty="0" err="1" smtClean="0">
                <a:solidFill>
                  <a:schemeClr val="tx1"/>
                </a:solidFill>
              </a:rPr>
              <a:t>Qtime</a:t>
            </a:r>
            <a:endParaRPr lang="zh-CN" altLang="en-US" sz="1600" kern="1200" dirty="0">
              <a:solidFill>
                <a:schemeClr val="tx1"/>
              </a:solidFill>
            </a:endParaRPr>
          </a:p>
        </p:txBody>
      </p:sp>
      <p:sp>
        <p:nvSpPr>
          <p:cNvPr id="55" name="任意多边形 54"/>
          <p:cNvSpPr/>
          <p:nvPr/>
        </p:nvSpPr>
        <p:spPr>
          <a:xfrm>
            <a:off x="273153" y="23375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rPr>
              <a:t>2</a:t>
            </a:r>
            <a:r>
              <a:rPr lang="zh-CN" altLang="en-US" sz="1600" kern="1200" dirty="0" smtClean="0">
                <a:solidFill>
                  <a:schemeClr val="tx1"/>
                </a:solidFill>
              </a:rPr>
              <a:t>个站点</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有</a:t>
            </a:r>
            <a:r>
              <a:rPr lang="en-US" altLang="zh-CN" sz="1600" kern="1200" dirty="0" err="1" smtClean="0">
                <a:solidFill>
                  <a:schemeClr val="tx1"/>
                </a:solidFill>
              </a:rPr>
              <a:t>Qtime</a:t>
            </a:r>
            <a:endParaRPr lang="zh-CN" altLang="en-US" sz="1600" kern="1200" dirty="0">
              <a:solidFill>
                <a:schemeClr val="tx1"/>
              </a:solidFill>
            </a:endParaRPr>
          </a:p>
        </p:txBody>
      </p:sp>
      <p:sp>
        <p:nvSpPr>
          <p:cNvPr id="57" name="任意多边形 56"/>
          <p:cNvSpPr/>
          <p:nvPr/>
        </p:nvSpPr>
        <p:spPr>
          <a:xfrm>
            <a:off x="273153" y="31757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多个站点（大于</a:t>
            </a:r>
            <a:r>
              <a:rPr lang="en-US" altLang="zh-CN" sz="1600" kern="1200" dirty="0" smtClean="0">
                <a:solidFill>
                  <a:schemeClr val="tx1"/>
                </a:solidFill>
              </a:rPr>
              <a:t>2</a:t>
            </a:r>
            <a:r>
              <a:rPr lang="zh-CN" altLang="en-US" sz="1600" kern="1200" dirty="0" smtClean="0">
                <a:solidFill>
                  <a:schemeClr val="tx1"/>
                </a:solidFill>
              </a:rPr>
              <a:t>）</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无</a:t>
            </a:r>
            <a:r>
              <a:rPr lang="en-US" altLang="zh-CN" sz="1600" kern="1200" dirty="0" err="1" smtClean="0">
                <a:solidFill>
                  <a:schemeClr val="tx1"/>
                </a:solidFill>
              </a:rPr>
              <a:t>Qtime</a:t>
            </a:r>
            <a:endParaRPr lang="zh-CN" altLang="en-US" sz="1600" kern="1200" dirty="0">
              <a:solidFill>
                <a:schemeClr val="tx1"/>
              </a:solidFill>
            </a:endParaRPr>
          </a:p>
        </p:txBody>
      </p:sp>
      <p:sp>
        <p:nvSpPr>
          <p:cNvPr id="59" name="任意多边形 58"/>
          <p:cNvSpPr/>
          <p:nvPr/>
        </p:nvSpPr>
        <p:spPr>
          <a:xfrm>
            <a:off x="273153" y="40163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zh-CN" altLang="en-US" sz="1600" dirty="0">
                <a:solidFill>
                  <a:schemeClr val="tx1"/>
                </a:solidFill>
              </a:rPr>
              <a:t>多个站点（大于</a:t>
            </a:r>
            <a:r>
              <a:rPr lang="en-US" altLang="zh-CN" sz="1600" dirty="0">
                <a:solidFill>
                  <a:schemeClr val="tx1"/>
                </a:solidFill>
              </a:rPr>
              <a:t>2</a:t>
            </a:r>
            <a:r>
              <a:rPr lang="zh-CN" altLang="en-US" sz="1600" dirty="0">
                <a:solidFill>
                  <a:schemeClr val="tx1"/>
                </a:solidFill>
              </a:rPr>
              <a:t>）</a:t>
            </a:r>
            <a:endParaRPr lang="en-US" altLang="zh-CN" sz="1600" dirty="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有</a:t>
            </a:r>
            <a:r>
              <a:rPr lang="en-US" altLang="zh-CN" sz="1600" kern="1200" dirty="0" err="1" smtClean="0">
                <a:solidFill>
                  <a:schemeClr val="tx1"/>
                </a:solidFill>
              </a:rPr>
              <a:t>Qtime</a:t>
            </a:r>
            <a:endParaRPr lang="zh-CN" altLang="en-US" sz="1600" kern="1200" dirty="0">
              <a:solidFill>
                <a:schemeClr val="tx1"/>
              </a:solidFill>
            </a:endParaRPr>
          </a:p>
        </p:txBody>
      </p:sp>
      <p:sp>
        <p:nvSpPr>
          <p:cNvPr id="60" name="任意多边形 59"/>
          <p:cNvSpPr/>
          <p:nvPr/>
        </p:nvSpPr>
        <p:spPr>
          <a:xfrm rot="5400000">
            <a:off x="1043102" y="2077627"/>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61" name="任意多边形 60"/>
          <p:cNvSpPr/>
          <p:nvPr/>
        </p:nvSpPr>
        <p:spPr>
          <a:xfrm rot="5400000">
            <a:off x="1043102" y="2915827"/>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62" name="任意多边形 61"/>
          <p:cNvSpPr/>
          <p:nvPr/>
        </p:nvSpPr>
        <p:spPr>
          <a:xfrm rot="5400000">
            <a:off x="1043101" y="3754027"/>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65" name="矩形 64"/>
          <p:cNvSpPr/>
          <p:nvPr/>
        </p:nvSpPr>
        <p:spPr>
          <a:xfrm>
            <a:off x="5975200" y="1814944"/>
            <a:ext cx="2836732" cy="264180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grpSp>
        <p:nvGrpSpPr>
          <p:cNvPr id="66" name="组合 65"/>
          <p:cNvGrpSpPr/>
          <p:nvPr/>
        </p:nvGrpSpPr>
        <p:grpSpPr>
          <a:xfrm rot="16200000">
            <a:off x="5517411" y="-2048607"/>
            <a:ext cx="588079" cy="6055503"/>
            <a:chOff x="1354916" y="2158033"/>
            <a:chExt cx="2633668" cy="1676856"/>
          </a:xfrm>
        </p:grpSpPr>
        <p:sp>
          <p:nvSpPr>
            <p:cNvPr id="67" name="矩形 66"/>
            <p:cNvSpPr/>
            <p:nvPr/>
          </p:nvSpPr>
          <p:spPr>
            <a:xfrm>
              <a:off x="1354916" y="2158033"/>
              <a:ext cx="2633662" cy="658415"/>
            </a:xfrm>
            <a:prstGeom prst="rect">
              <a:avLst/>
            </a:prstGeom>
          </p:spPr>
          <p:style>
            <a:lnRef idx="1">
              <a:schemeClr val="accent6"/>
            </a:lnRef>
            <a:fillRef idx="3">
              <a:schemeClr val="accent6"/>
            </a:fillRef>
            <a:effectRef idx="2">
              <a:schemeClr val="accent6"/>
            </a:effectRef>
            <a:fontRef idx="minor">
              <a:schemeClr val="lt1"/>
            </a:fontRef>
          </p:style>
          <p:txBody>
            <a:bodyPr spcFirstLastPara="0" vert="eaVert" wrap="square" lIns="70084" tIns="70084" rIns="70084" bIns="70084" numCol="1" spcCol="1270" anchor="t" anchorCtr="0">
              <a:noAutofit/>
            </a:bodyPr>
            <a:lstStyle/>
            <a:p>
              <a:pPr lvl="0" defTabSz="1778000">
                <a:lnSpc>
                  <a:spcPct val="90000"/>
                </a:lnSpc>
                <a:spcBef>
                  <a:spcPct val="0"/>
                </a:spcBef>
                <a:spcAft>
                  <a:spcPct val="35000"/>
                </a:spcAft>
              </a:pPr>
              <a:r>
                <a:rPr lang="zh-CN" altLang="en-US" sz="1400" dirty="0" smtClean="0">
                  <a:solidFill>
                    <a:schemeClr val="tx1"/>
                  </a:solidFill>
                </a:rPr>
                <a:t>根据</a:t>
              </a:r>
              <a:r>
                <a:rPr lang="en-US" altLang="zh-CN" sz="1400" dirty="0" smtClean="0">
                  <a:solidFill>
                    <a:schemeClr val="tx1"/>
                  </a:solidFill>
                </a:rPr>
                <a:t>lot priority</a:t>
              </a:r>
              <a:r>
                <a:rPr lang="zh-CN" altLang="en-US" sz="1400" dirty="0" smtClean="0">
                  <a:solidFill>
                    <a:schemeClr val="tx1"/>
                  </a:solidFill>
                </a:rPr>
                <a:t>设置</a:t>
              </a:r>
              <a:r>
                <a:rPr lang="en-US" altLang="zh-CN" sz="1400" dirty="0" smtClean="0">
                  <a:solidFill>
                    <a:schemeClr val="tx1"/>
                  </a:solidFill>
                </a:rPr>
                <a:t>lot</a:t>
              </a:r>
              <a:r>
                <a:rPr lang="zh-CN" altLang="en-US" sz="1400" dirty="0" smtClean="0">
                  <a:solidFill>
                    <a:schemeClr val="tx1"/>
                  </a:solidFill>
                </a:rPr>
                <a:t>的权重</a:t>
              </a:r>
              <a:endParaRPr lang="zh-CN" altLang="en-US" sz="1400" kern="1200" dirty="0">
                <a:solidFill>
                  <a:schemeClr val="tx1"/>
                </a:solidFill>
              </a:endParaRPr>
            </a:p>
          </p:txBody>
        </p:sp>
        <p:sp>
          <p:nvSpPr>
            <p:cNvPr id="68" name="右箭头 67"/>
            <p:cNvSpPr/>
            <p:nvPr/>
          </p:nvSpPr>
          <p:spPr>
            <a:xfrm rot="5400000" flipV="1">
              <a:off x="2614140" y="2556636"/>
              <a:ext cx="115222" cy="758267"/>
            </a:xfrm>
            <a:prstGeom prst="rightArrow">
              <a:avLst>
                <a:gd name="adj1" fmla="val 667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矩形 68"/>
            <p:cNvSpPr/>
            <p:nvPr/>
          </p:nvSpPr>
          <p:spPr>
            <a:xfrm>
              <a:off x="1354920" y="3046894"/>
              <a:ext cx="2633664" cy="787995"/>
            </a:xfrm>
            <a:prstGeom prst="rect">
              <a:avLst/>
            </a:prstGeom>
          </p:spPr>
          <p:style>
            <a:lnRef idx="1">
              <a:schemeClr val="accent6"/>
            </a:lnRef>
            <a:fillRef idx="3">
              <a:schemeClr val="accent6"/>
            </a:fillRef>
            <a:effectRef idx="2">
              <a:schemeClr val="accent6"/>
            </a:effectRef>
            <a:fontRef idx="minor">
              <a:schemeClr val="lt1"/>
            </a:fontRef>
          </p:style>
          <p:txBody>
            <a:bodyPr spcFirstLastPara="0" vert="eaVert" wrap="square" lIns="70084" tIns="70084" rIns="70084" bIns="70084" numCol="1" spcCol="1270" anchor="t" anchorCtr="0">
              <a:noAutofit/>
            </a:bodyPr>
            <a:lstStyle/>
            <a:p>
              <a:pPr lvl="0" defTabSz="1778000">
                <a:lnSpc>
                  <a:spcPct val="90000"/>
                </a:lnSpc>
                <a:spcBef>
                  <a:spcPct val="0"/>
                </a:spcBef>
                <a:spcAft>
                  <a:spcPct val="35000"/>
                </a:spcAft>
              </a:pPr>
              <a:r>
                <a:rPr lang="zh-CN" altLang="en-US" sz="1400" kern="1200" dirty="0" smtClean="0">
                  <a:solidFill>
                    <a:schemeClr val="tx1"/>
                  </a:solidFill>
                </a:rPr>
                <a:t>根据</a:t>
              </a:r>
              <a:r>
                <a:rPr lang="en-US" altLang="zh-CN" sz="1400" kern="1200" dirty="0" smtClean="0">
                  <a:solidFill>
                    <a:schemeClr val="tx1"/>
                  </a:solidFill>
                </a:rPr>
                <a:t>lot</a:t>
              </a:r>
              <a:r>
                <a:rPr lang="zh-CN" altLang="en-US" sz="1400" kern="1200" dirty="0" smtClean="0">
                  <a:solidFill>
                    <a:schemeClr val="tx1"/>
                  </a:solidFill>
                </a:rPr>
                <a:t>权重和</a:t>
              </a:r>
              <a:r>
                <a:rPr lang="zh-CN" altLang="en-US" sz="1400" dirty="0">
                  <a:solidFill>
                    <a:schemeClr val="tx1"/>
                  </a:solidFill>
                </a:rPr>
                <a:t>蚁</a:t>
              </a:r>
              <a:r>
                <a:rPr lang="zh-CN" altLang="en-US" sz="1400" dirty="0" smtClean="0">
                  <a:solidFill>
                    <a:schemeClr val="tx1"/>
                  </a:solidFill>
                </a:rPr>
                <a:t>群算法（信息素浓度）对</a:t>
              </a:r>
              <a:r>
                <a:rPr lang="en-US" altLang="zh-CN" sz="1400" dirty="0" smtClean="0">
                  <a:solidFill>
                    <a:schemeClr val="tx1"/>
                  </a:solidFill>
                </a:rPr>
                <a:t>lot run</a:t>
              </a:r>
              <a:r>
                <a:rPr lang="zh-CN" altLang="en-US" sz="1400" dirty="0" smtClean="0">
                  <a:solidFill>
                    <a:schemeClr val="tx1"/>
                  </a:solidFill>
                </a:rPr>
                <a:t>货顺序进行排序。</a:t>
              </a:r>
              <a:endParaRPr lang="zh-CN" altLang="en-US" sz="1400" kern="1200" dirty="0">
                <a:solidFill>
                  <a:schemeClr val="tx1"/>
                </a:solidFill>
              </a:endParaRPr>
            </a:p>
          </p:txBody>
        </p:sp>
      </p:grpSp>
      <p:sp>
        <p:nvSpPr>
          <p:cNvPr id="70" name="下箭头 69"/>
          <p:cNvSpPr/>
          <p:nvPr/>
        </p:nvSpPr>
        <p:spPr>
          <a:xfrm flipH="1">
            <a:off x="3729907" y="1381919"/>
            <a:ext cx="384893" cy="418055"/>
          </a:xfrm>
          <a:prstGeom prst="downArrow">
            <a:avLst/>
          </a:prstGeom>
          <a:solidFill>
            <a:schemeClr val="bg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71" name="矩形 70"/>
          <p:cNvSpPr/>
          <p:nvPr/>
        </p:nvSpPr>
        <p:spPr>
          <a:xfrm>
            <a:off x="2771320" y="1807420"/>
            <a:ext cx="2762315" cy="18158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400" dirty="0" smtClean="0"/>
              <a:t>权重数值</a:t>
            </a:r>
            <a:r>
              <a:rPr lang="zh-CN" altLang="en-US" sz="1400" dirty="0"/>
              <a:t>越大，表示优先级越高；</a:t>
            </a:r>
            <a:endParaRPr lang="en-US" altLang="zh-CN" sz="1400" dirty="0" smtClean="0"/>
          </a:p>
          <a:p>
            <a:r>
              <a:rPr lang="zh-CN" altLang="en-US" sz="1400" dirty="0" smtClean="0"/>
              <a:t>例如，</a:t>
            </a:r>
            <a:endParaRPr lang="en-US" altLang="zh-CN" sz="1400" dirty="0" smtClean="0"/>
          </a:p>
          <a:p>
            <a:r>
              <a:rPr lang="en-US" altLang="zh-CN" sz="1400" dirty="0" smtClean="0"/>
              <a:t>5</a:t>
            </a:r>
            <a:r>
              <a:rPr lang="zh-CN" altLang="en-US" sz="1400" dirty="0" smtClean="0"/>
              <a:t>批</a:t>
            </a:r>
            <a:r>
              <a:rPr lang="en-US" altLang="zh-CN" sz="1400" dirty="0" smtClean="0"/>
              <a:t>lot</a:t>
            </a:r>
            <a:r>
              <a:rPr lang="zh-CN" altLang="en-US" sz="1400" dirty="0" smtClean="0"/>
              <a:t>，</a:t>
            </a:r>
            <a:endParaRPr lang="en-US" altLang="zh-CN" sz="1400" dirty="0" smtClean="0"/>
          </a:p>
          <a:p>
            <a:r>
              <a:rPr lang="zh-CN" altLang="en-US" sz="1400" dirty="0" smtClean="0"/>
              <a:t>第</a:t>
            </a:r>
            <a:r>
              <a:rPr lang="en-US" altLang="zh-CN" sz="1400" dirty="0" smtClean="0"/>
              <a:t>1</a:t>
            </a:r>
            <a:r>
              <a:rPr lang="zh-CN" altLang="en-US" sz="1400" dirty="0" smtClean="0"/>
              <a:t>批与第</a:t>
            </a:r>
            <a:r>
              <a:rPr lang="en-US" altLang="zh-CN" sz="1400" dirty="0" smtClean="0"/>
              <a:t>2</a:t>
            </a:r>
            <a:r>
              <a:rPr lang="zh-CN" altLang="en-US" sz="1400" dirty="0" smtClean="0"/>
              <a:t>批</a:t>
            </a:r>
            <a:r>
              <a:rPr lang="en-US" altLang="zh-CN" sz="1400" dirty="0"/>
              <a:t>lot</a:t>
            </a:r>
            <a:r>
              <a:rPr lang="zh-CN" altLang="en-US" sz="1400" dirty="0"/>
              <a:t>为空击点火</a:t>
            </a:r>
            <a:r>
              <a:rPr lang="en-US" altLang="zh-CN" sz="1400" dirty="0"/>
              <a:t>lot</a:t>
            </a:r>
            <a:r>
              <a:rPr lang="zh-CN" altLang="en-US" sz="1400" dirty="0" smtClean="0"/>
              <a:t>，</a:t>
            </a:r>
            <a:endParaRPr lang="en-US" altLang="zh-CN" sz="1400" dirty="0" smtClean="0"/>
          </a:p>
          <a:p>
            <a:r>
              <a:rPr lang="zh-CN" altLang="en-US" sz="1400" dirty="0" smtClean="0"/>
              <a:t>第</a:t>
            </a:r>
            <a:r>
              <a:rPr lang="en-US" altLang="zh-CN" sz="1400" dirty="0" smtClean="0"/>
              <a:t>3</a:t>
            </a:r>
            <a:r>
              <a:rPr lang="zh-CN" altLang="en-US" sz="1400" dirty="0" smtClean="0"/>
              <a:t>批</a:t>
            </a:r>
            <a:r>
              <a:rPr lang="en-US" altLang="zh-CN" sz="1400" dirty="0"/>
              <a:t>lot</a:t>
            </a:r>
            <a:r>
              <a:rPr lang="zh-CN" altLang="en-US" sz="1400" dirty="0"/>
              <a:t>为</a:t>
            </a:r>
            <a:r>
              <a:rPr lang="en-US" altLang="zh-CN" sz="1400" dirty="0"/>
              <a:t>SHL</a:t>
            </a:r>
            <a:r>
              <a:rPr lang="zh-CN" altLang="en-US" sz="1400" dirty="0" smtClean="0"/>
              <a:t>，</a:t>
            </a:r>
            <a:endParaRPr lang="en-US" altLang="zh-CN" sz="1400" dirty="0" smtClean="0"/>
          </a:p>
          <a:p>
            <a:r>
              <a:rPr lang="zh-CN" altLang="en-US" sz="1400" dirty="0" smtClean="0"/>
              <a:t>第</a:t>
            </a:r>
            <a:r>
              <a:rPr lang="en-US" altLang="zh-CN" sz="1400" dirty="0" smtClean="0"/>
              <a:t>4</a:t>
            </a:r>
            <a:r>
              <a:rPr lang="zh-CN" altLang="en-US" sz="1400" dirty="0" smtClean="0"/>
              <a:t>批与第</a:t>
            </a:r>
            <a:r>
              <a:rPr lang="en-US" altLang="zh-CN" sz="1400" dirty="0" smtClean="0"/>
              <a:t>5</a:t>
            </a:r>
            <a:r>
              <a:rPr lang="zh-CN" altLang="en-US" sz="1400" dirty="0" smtClean="0"/>
              <a:t>批</a:t>
            </a:r>
            <a:r>
              <a:rPr lang="en-US" altLang="zh-CN" sz="1400" dirty="0"/>
              <a:t>lot</a:t>
            </a:r>
            <a:r>
              <a:rPr lang="zh-CN" altLang="en-US" sz="1400" dirty="0"/>
              <a:t>为普通</a:t>
            </a:r>
            <a:r>
              <a:rPr lang="en-US" altLang="zh-CN" sz="1400" dirty="0" smtClean="0"/>
              <a:t>lot</a:t>
            </a:r>
            <a:r>
              <a:rPr lang="zh-CN" altLang="en-US" sz="1400" dirty="0" smtClean="0"/>
              <a:t>，</a:t>
            </a:r>
            <a:endParaRPr lang="en-US" altLang="zh-CN" sz="1400" dirty="0" smtClean="0"/>
          </a:p>
          <a:p>
            <a:r>
              <a:rPr lang="zh-CN" altLang="en-US" sz="1400" dirty="0" smtClean="0"/>
              <a:t>则可以设置</a:t>
            </a:r>
            <a:endParaRPr lang="en-US" altLang="zh-CN" sz="1400" dirty="0" smtClean="0"/>
          </a:p>
          <a:p>
            <a:r>
              <a:rPr lang="en-US" altLang="zh-CN" sz="1400" dirty="0" err="1" smtClean="0"/>
              <a:t>lot_priority</a:t>
            </a:r>
            <a:r>
              <a:rPr lang="en-US" altLang="zh-CN" sz="1400" dirty="0" smtClean="0"/>
              <a:t> </a:t>
            </a:r>
            <a:r>
              <a:rPr lang="en-US" altLang="zh-CN" sz="1400" dirty="0"/>
              <a:t>= </a:t>
            </a:r>
            <a:r>
              <a:rPr lang="en-US" altLang="zh-CN" sz="1400" dirty="0" smtClean="0"/>
              <a:t>[3,3,2,1,1]</a:t>
            </a:r>
            <a:endParaRPr lang="zh-CN" altLang="en-US" sz="1400" dirty="0"/>
          </a:p>
        </p:txBody>
      </p:sp>
      <p:sp>
        <p:nvSpPr>
          <p:cNvPr id="72" name="矩形 71"/>
          <p:cNvSpPr/>
          <p:nvPr/>
        </p:nvSpPr>
        <p:spPr>
          <a:xfrm>
            <a:off x="7086600" y="2747790"/>
            <a:ext cx="521297" cy="307777"/>
          </a:xfrm>
          <a:prstGeom prst="rect">
            <a:avLst/>
          </a:prstGeom>
        </p:spPr>
        <p:txBody>
          <a:bodyPr wrap="none">
            <a:spAutoFit/>
          </a:bodyPr>
          <a:lstStyle/>
          <a:p>
            <a:r>
              <a:rPr lang="en-US" altLang="zh-CN" sz="1400" dirty="0" smtClean="0"/>
              <a:t>[3,3]</a:t>
            </a:r>
            <a:endParaRPr lang="zh-CN" altLang="en-US" sz="1400" dirty="0"/>
          </a:p>
        </p:txBody>
      </p:sp>
      <p:sp>
        <p:nvSpPr>
          <p:cNvPr id="73" name="矩形 72"/>
          <p:cNvSpPr/>
          <p:nvPr/>
        </p:nvSpPr>
        <p:spPr>
          <a:xfrm>
            <a:off x="7095254" y="2998207"/>
            <a:ext cx="385042" cy="307777"/>
          </a:xfrm>
          <a:prstGeom prst="rect">
            <a:avLst/>
          </a:prstGeom>
        </p:spPr>
        <p:txBody>
          <a:bodyPr wrap="none">
            <a:spAutoFit/>
          </a:bodyPr>
          <a:lstStyle/>
          <a:p>
            <a:r>
              <a:rPr lang="en-US" altLang="zh-CN" sz="1400" dirty="0" smtClean="0"/>
              <a:t>[2]</a:t>
            </a:r>
            <a:endParaRPr lang="zh-CN" altLang="en-US" sz="1400" dirty="0"/>
          </a:p>
        </p:txBody>
      </p:sp>
      <p:sp>
        <p:nvSpPr>
          <p:cNvPr id="74" name="矩形 73"/>
          <p:cNvSpPr/>
          <p:nvPr/>
        </p:nvSpPr>
        <p:spPr>
          <a:xfrm>
            <a:off x="7095254" y="3234569"/>
            <a:ext cx="521297" cy="307777"/>
          </a:xfrm>
          <a:prstGeom prst="rect">
            <a:avLst/>
          </a:prstGeom>
        </p:spPr>
        <p:txBody>
          <a:bodyPr wrap="none">
            <a:spAutoFit/>
          </a:bodyPr>
          <a:lstStyle/>
          <a:p>
            <a:r>
              <a:rPr lang="en-US" altLang="zh-CN" sz="1400" dirty="0" smtClean="0"/>
              <a:t>[1,1]</a:t>
            </a:r>
            <a:endParaRPr lang="zh-CN" altLang="en-US" sz="1400" dirty="0"/>
          </a:p>
        </p:txBody>
      </p:sp>
      <p:sp>
        <p:nvSpPr>
          <p:cNvPr id="75" name="矩形 74"/>
          <p:cNvSpPr/>
          <p:nvPr/>
        </p:nvSpPr>
        <p:spPr>
          <a:xfrm>
            <a:off x="5975200" y="1809750"/>
            <a:ext cx="2836732" cy="1169551"/>
          </a:xfrm>
          <a:prstGeom prst="rect">
            <a:avLst/>
          </a:prstGeom>
        </p:spPr>
        <p:txBody>
          <a:bodyPr wrap="square">
            <a:spAutoFit/>
          </a:bodyPr>
          <a:lstStyle/>
          <a:p>
            <a:r>
              <a:rPr lang="zh-CN" altLang="en-US" sz="1400" dirty="0" smtClean="0"/>
              <a:t>根据设置的数值大小，分成不同的</a:t>
            </a:r>
            <a:r>
              <a:rPr lang="en-US" altLang="zh-CN" sz="1400" dirty="0" smtClean="0"/>
              <a:t>priority</a:t>
            </a:r>
            <a:r>
              <a:rPr lang="zh-CN" altLang="en-US" sz="1400" dirty="0" smtClean="0"/>
              <a:t>组别并降序排列，依次根据蚁群算法对</a:t>
            </a:r>
            <a:r>
              <a:rPr lang="en-US" altLang="zh-CN" sz="1400" dirty="0" smtClean="0"/>
              <a:t>lot </a:t>
            </a:r>
            <a:r>
              <a:rPr lang="zh-CN" altLang="en-US" sz="1400" dirty="0" smtClean="0"/>
              <a:t>的</a:t>
            </a:r>
            <a:r>
              <a:rPr lang="en-US" altLang="zh-CN" sz="1400" dirty="0" smtClean="0"/>
              <a:t>run</a:t>
            </a:r>
            <a:r>
              <a:rPr lang="zh-CN" altLang="en-US" sz="1400" dirty="0" smtClean="0"/>
              <a:t>货顺序进行排序。</a:t>
            </a:r>
            <a:endParaRPr lang="en-US" altLang="zh-CN" sz="1400" dirty="0" smtClean="0"/>
          </a:p>
          <a:p>
            <a:r>
              <a:rPr lang="zh-CN" altLang="en-US" sz="1400" dirty="0" smtClean="0"/>
              <a:t>例如</a:t>
            </a:r>
            <a:r>
              <a:rPr lang="zh-CN" altLang="en-US" sz="1400" dirty="0"/>
              <a:t>，</a:t>
            </a:r>
          </a:p>
        </p:txBody>
      </p:sp>
      <p:sp>
        <p:nvSpPr>
          <p:cNvPr id="76" name="下箭头 75"/>
          <p:cNvSpPr/>
          <p:nvPr/>
        </p:nvSpPr>
        <p:spPr>
          <a:xfrm>
            <a:off x="6789487" y="2806603"/>
            <a:ext cx="267914" cy="735744"/>
          </a:xfrm>
          <a:prstGeom prst="down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endParaRPr lang="zh-CN" altLang="en-US" sz="1400"/>
          </a:p>
        </p:txBody>
      </p:sp>
      <p:sp>
        <p:nvSpPr>
          <p:cNvPr id="77" name="文本框 76"/>
          <p:cNvSpPr txBox="1"/>
          <p:nvPr/>
        </p:nvSpPr>
        <p:spPr>
          <a:xfrm>
            <a:off x="5961824" y="3600443"/>
            <a:ext cx="2850107" cy="738664"/>
          </a:xfrm>
          <a:prstGeom prst="rect">
            <a:avLst/>
          </a:prstGeom>
          <a:noFill/>
        </p:spPr>
        <p:txBody>
          <a:bodyPr wrap="square" rtlCol="0">
            <a:spAutoFit/>
          </a:bodyPr>
          <a:lstStyle/>
          <a:p>
            <a:r>
              <a:rPr lang="zh-CN" altLang="en-US" sz="1400" dirty="0" smtClean="0"/>
              <a:t>依次</a:t>
            </a:r>
            <a:r>
              <a:rPr lang="zh-CN" altLang="en-US" sz="1400" dirty="0"/>
              <a:t>在</a:t>
            </a:r>
            <a:r>
              <a:rPr lang="en-US" altLang="zh-CN" sz="1400" dirty="0" smtClean="0"/>
              <a:t>3</a:t>
            </a:r>
            <a:r>
              <a:rPr lang="zh-CN" altLang="en-US" sz="1400" dirty="0" smtClean="0"/>
              <a:t>个</a:t>
            </a:r>
            <a:r>
              <a:rPr lang="en-US" altLang="zh-CN" sz="1400" dirty="0" smtClean="0"/>
              <a:t>priority</a:t>
            </a:r>
            <a:r>
              <a:rPr lang="zh-CN" altLang="en-US" sz="1400" dirty="0" smtClean="0"/>
              <a:t>组别中对</a:t>
            </a:r>
            <a:r>
              <a:rPr lang="en-US" altLang="zh-CN" sz="1400" dirty="0" smtClean="0"/>
              <a:t>lot</a:t>
            </a:r>
            <a:r>
              <a:rPr lang="zh-CN" altLang="en-US" sz="1400" dirty="0" smtClean="0"/>
              <a:t>的</a:t>
            </a:r>
            <a:r>
              <a:rPr lang="en-US" altLang="zh-CN" sz="1400" dirty="0" smtClean="0"/>
              <a:t>run</a:t>
            </a:r>
            <a:r>
              <a:rPr lang="zh-CN" altLang="en-US" sz="1400" dirty="0" smtClean="0"/>
              <a:t>货顺序进行排序，最后综合</a:t>
            </a:r>
            <a:r>
              <a:rPr lang="en-US" altLang="zh-CN" sz="1400" dirty="0" smtClean="0"/>
              <a:t>run</a:t>
            </a:r>
            <a:r>
              <a:rPr lang="zh-CN" altLang="en-US" sz="1400" dirty="0" smtClean="0"/>
              <a:t>货顺序。</a:t>
            </a:r>
            <a:endParaRPr lang="zh-CN" altLang="en-US" sz="1400" dirty="0"/>
          </a:p>
        </p:txBody>
      </p:sp>
      <p:sp>
        <p:nvSpPr>
          <p:cNvPr id="79" name="下箭头 78"/>
          <p:cNvSpPr/>
          <p:nvPr/>
        </p:nvSpPr>
        <p:spPr>
          <a:xfrm flipH="1">
            <a:off x="7008673" y="1381919"/>
            <a:ext cx="384893" cy="418055"/>
          </a:xfrm>
          <a:prstGeom prst="downArrow">
            <a:avLst/>
          </a:prstGeom>
          <a:solidFill>
            <a:schemeClr val="bg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378593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272265" y="1335232"/>
            <a:ext cx="6795535" cy="35987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fontAlgn="auto">
              <a:spcBef>
                <a:spcPts val="0"/>
              </a:spcBef>
              <a:spcAft>
                <a:spcPts val="0"/>
              </a:spcAft>
            </a:pPr>
            <a:endParaRPr lang="zh-CN" altLang="en-US"/>
          </a:p>
        </p:txBody>
      </p:sp>
      <p:sp>
        <p:nvSpPr>
          <p:cNvPr id="79" name="流程图: 磁盘 78"/>
          <p:cNvSpPr/>
          <p:nvPr/>
        </p:nvSpPr>
        <p:spPr>
          <a:xfrm>
            <a:off x="1273862" y="1132431"/>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75" name="流程图: 磁盘 74"/>
          <p:cNvSpPr/>
          <p:nvPr/>
        </p:nvSpPr>
        <p:spPr>
          <a:xfrm>
            <a:off x="1273862" y="1064712"/>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76" name="流程图: 磁盘 75"/>
          <p:cNvSpPr/>
          <p:nvPr/>
        </p:nvSpPr>
        <p:spPr>
          <a:xfrm>
            <a:off x="1273862" y="987538"/>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73" name="流程图: 磁盘 72"/>
          <p:cNvSpPr/>
          <p:nvPr/>
        </p:nvSpPr>
        <p:spPr>
          <a:xfrm>
            <a:off x="1273862" y="903831"/>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74" name="流程图: 磁盘 73"/>
          <p:cNvSpPr/>
          <p:nvPr/>
        </p:nvSpPr>
        <p:spPr>
          <a:xfrm>
            <a:off x="1273862" y="826657"/>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72" name="流程图: 磁盘 71"/>
          <p:cNvSpPr/>
          <p:nvPr/>
        </p:nvSpPr>
        <p:spPr>
          <a:xfrm>
            <a:off x="1273862" y="742950"/>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 y="0"/>
            <a:ext cx="4295857" cy="496888"/>
          </a:xfrm>
        </p:spPr>
        <p:txBody>
          <a:bodyPr/>
          <a:lstStyle/>
          <a:p>
            <a:pPr algn="l"/>
            <a:r>
              <a:rPr lang="en-US" altLang="zh-CN" b="1" dirty="0" smtClean="0"/>
              <a:t>Example </a:t>
            </a:r>
            <a:r>
              <a:rPr lang="en-US" altLang="zh-CN" b="1" dirty="0"/>
              <a:t>– lot priority  </a:t>
            </a:r>
            <a:endParaRPr lang="zh-CN" altLang="en-US" b="1" dirty="0"/>
          </a:p>
        </p:txBody>
      </p:sp>
      <p:sp>
        <p:nvSpPr>
          <p:cNvPr id="50" name="矩形 49"/>
          <p:cNvSpPr/>
          <p:nvPr/>
        </p:nvSpPr>
        <p:spPr>
          <a:xfrm>
            <a:off x="4475175" y="521267"/>
            <a:ext cx="838200" cy="365602"/>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altLang="zh-CN" sz="3600" b="1" dirty="0" smtClean="0">
                <a:solidFill>
                  <a:schemeClr val="bg1"/>
                </a:solidFill>
              </a:rPr>
              <a:t>1</a:t>
            </a:r>
            <a:endParaRPr lang="zh-CN" altLang="en-US" sz="3600" b="1" dirty="0">
              <a:solidFill>
                <a:schemeClr val="bg1"/>
              </a:solidFill>
            </a:endParaRPr>
          </a:p>
        </p:txBody>
      </p:sp>
      <p:sp>
        <p:nvSpPr>
          <p:cNvPr id="52" name="矩形 51"/>
          <p:cNvSpPr/>
          <p:nvPr/>
        </p:nvSpPr>
        <p:spPr>
          <a:xfrm>
            <a:off x="2971615" y="909922"/>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M1</a:t>
            </a:r>
            <a:endParaRPr lang="zh-CN" altLang="en-US" sz="2400" b="1" dirty="0">
              <a:solidFill>
                <a:schemeClr val="tx1"/>
              </a:solidFill>
            </a:endParaRPr>
          </a:p>
        </p:txBody>
      </p:sp>
      <p:sp>
        <p:nvSpPr>
          <p:cNvPr id="53" name="矩形 52"/>
          <p:cNvSpPr/>
          <p:nvPr/>
        </p:nvSpPr>
        <p:spPr>
          <a:xfrm>
            <a:off x="4038725" y="909922"/>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M2</a:t>
            </a:r>
            <a:endParaRPr lang="zh-CN" altLang="en-US" sz="2400" b="1" dirty="0">
              <a:solidFill>
                <a:schemeClr val="tx1"/>
              </a:solidFill>
            </a:endParaRPr>
          </a:p>
        </p:txBody>
      </p:sp>
      <p:sp>
        <p:nvSpPr>
          <p:cNvPr id="54" name="矩形 53"/>
          <p:cNvSpPr/>
          <p:nvPr/>
        </p:nvSpPr>
        <p:spPr>
          <a:xfrm>
            <a:off x="5238036" y="909922"/>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M3</a:t>
            </a:r>
            <a:endParaRPr lang="zh-CN" altLang="en-US" sz="2400" b="1" dirty="0">
              <a:solidFill>
                <a:schemeClr val="tx1"/>
              </a:solidFill>
            </a:endParaRPr>
          </a:p>
        </p:txBody>
      </p:sp>
      <p:sp>
        <p:nvSpPr>
          <p:cNvPr id="55" name="矩形 54"/>
          <p:cNvSpPr/>
          <p:nvPr/>
        </p:nvSpPr>
        <p:spPr>
          <a:xfrm>
            <a:off x="6307250" y="909922"/>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M4</a:t>
            </a:r>
            <a:endParaRPr lang="zh-CN" altLang="en-US" sz="2400" b="1" dirty="0">
              <a:solidFill>
                <a:schemeClr val="tx1"/>
              </a:solidFill>
            </a:endParaRPr>
          </a:p>
        </p:txBody>
      </p:sp>
      <p:sp>
        <p:nvSpPr>
          <p:cNvPr id="56" name="流程图: 磁盘 55"/>
          <p:cNvSpPr/>
          <p:nvPr/>
        </p:nvSpPr>
        <p:spPr>
          <a:xfrm>
            <a:off x="1273862" y="690986"/>
            <a:ext cx="672673" cy="9067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右箭头 56"/>
          <p:cNvSpPr/>
          <p:nvPr/>
        </p:nvSpPr>
        <p:spPr>
          <a:xfrm>
            <a:off x="2175334" y="827844"/>
            <a:ext cx="507867" cy="321101"/>
          </a:xfrm>
          <a:prstGeom prst="rightArrow">
            <a:avLst/>
          </a:prstGeom>
          <a:solidFill>
            <a:schemeClr val="bg1"/>
          </a:solidFill>
          <a:ln w="19050">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8" name="矩形 57"/>
          <p:cNvSpPr/>
          <p:nvPr/>
        </p:nvSpPr>
        <p:spPr>
          <a:xfrm>
            <a:off x="2819400" y="521268"/>
            <a:ext cx="4572000" cy="755082"/>
          </a:xfrm>
          <a:prstGeom prst="rect">
            <a:avLst/>
          </a:prstGeom>
          <a:noFill/>
          <a:ln w="635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78" name="矩形 77"/>
          <p:cNvSpPr/>
          <p:nvPr/>
        </p:nvSpPr>
        <p:spPr>
          <a:xfrm>
            <a:off x="1211691" y="448467"/>
            <a:ext cx="800219" cy="307777"/>
          </a:xfrm>
          <a:prstGeom prst="rect">
            <a:avLst/>
          </a:prstGeom>
        </p:spPr>
        <p:txBody>
          <a:bodyPr wrap="none">
            <a:spAutoFit/>
          </a:bodyPr>
          <a:lstStyle/>
          <a:p>
            <a:r>
              <a:rPr lang="en-US" altLang="zh-CN" sz="1400" b="1" dirty="0" smtClean="0">
                <a:latin typeface="Arial" panose="020B0604020202020204" pitchFamily="34" charset="0"/>
                <a:cs typeface="Arial" panose="020B0604020202020204" pitchFamily="34" charset="0"/>
              </a:rPr>
              <a:t>20</a:t>
            </a:r>
            <a:r>
              <a:rPr lang="en-US" altLang="zh-CN" sz="1400" dirty="0" smtClean="0"/>
              <a:t> </a:t>
            </a:r>
            <a:r>
              <a:rPr lang="zh-CN" altLang="en-US" sz="1400" dirty="0" smtClean="0"/>
              <a:t>批</a:t>
            </a:r>
            <a:r>
              <a:rPr lang="en-US" altLang="zh-CN" sz="1400" dirty="0" smtClean="0"/>
              <a:t>lot</a:t>
            </a:r>
            <a:endParaRPr lang="zh-CN" altLang="en-US" sz="1400" dirty="0"/>
          </a:p>
        </p:txBody>
      </p:sp>
      <p:graphicFrame>
        <p:nvGraphicFramePr>
          <p:cNvPr id="3" name="表格 2"/>
          <p:cNvGraphicFramePr>
            <a:graphicFrameLocks noGrp="1"/>
          </p:cNvGraphicFramePr>
          <p:nvPr>
            <p:extLst/>
          </p:nvPr>
        </p:nvGraphicFramePr>
        <p:xfrm>
          <a:off x="76789" y="1335234"/>
          <a:ext cx="2162964" cy="3588921"/>
        </p:xfrm>
        <a:graphic>
          <a:graphicData uri="http://schemas.openxmlformats.org/drawingml/2006/table">
            <a:tbl>
              <a:tblPr>
                <a:tableStyleId>{616DA210-FB5B-4158-B5E0-FEB733F419BA}</a:tableStyleId>
              </a:tblPr>
              <a:tblGrid>
                <a:gridCol w="360494">
                  <a:extLst>
                    <a:ext uri="{9D8B030D-6E8A-4147-A177-3AD203B41FA5}">
                      <a16:colId xmlns:a16="http://schemas.microsoft.com/office/drawing/2014/main" val="2294967511"/>
                    </a:ext>
                  </a:extLst>
                </a:gridCol>
                <a:gridCol w="360494">
                  <a:extLst>
                    <a:ext uri="{9D8B030D-6E8A-4147-A177-3AD203B41FA5}">
                      <a16:colId xmlns:a16="http://schemas.microsoft.com/office/drawing/2014/main" val="562268641"/>
                    </a:ext>
                  </a:extLst>
                </a:gridCol>
                <a:gridCol w="360494">
                  <a:extLst>
                    <a:ext uri="{9D8B030D-6E8A-4147-A177-3AD203B41FA5}">
                      <a16:colId xmlns:a16="http://schemas.microsoft.com/office/drawing/2014/main" val="3592537151"/>
                    </a:ext>
                  </a:extLst>
                </a:gridCol>
                <a:gridCol w="360494">
                  <a:extLst>
                    <a:ext uri="{9D8B030D-6E8A-4147-A177-3AD203B41FA5}">
                      <a16:colId xmlns:a16="http://schemas.microsoft.com/office/drawing/2014/main" val="3595799553"/>
                    </a:ext>
                  </a:extLst>
                </a:gridCol>
                <a:gridCol w="360494">
                  <a:extLst>
                    <a:ext uri="{9D8B030D-6E8A-4147-A177-3AD203B41FA5}">
                      <a16:colId xmlns:a16="http://schemas.microsoft.com/office/drawing/2014/main" val="2484824745"/>
                    </a:ext>
                  </a:extLst>
                </a:gridCol>
                <a:gridCol w="360494">
                  <a:extLst>
                    <a:ext uri="{9D8B030D-6E8A-4147-A177-3AD203B41FA5}">
                      <a16:colId xmlns:a16="http://schemas.microsoft.com/office/drawing/2014/main" val="336768479"/>
                    </a:ext>
                  </a:extLst>
                </a:gridCol>
              </a:tblGrid>
              <a:tr h="170901">
                <a:tc>
                  <a:txBody>
                    <a:bodyPr/>
                    <a:lstStyle/>
                    <a:p>
                      <a:pPr algn="ctr" fontAlgn="b"/>
                      <a:r>
                        <a:rPr lang="en-US" altLang="zh-CN" sz="900" b="1" i="0" u="none" strike="noStrike" dirty="0" smtClean="0">
                          <a:solidFill>
                            <a:srgbClr val="000000"/>
                          </a:solidFill>
                          <a:effectLst/>
                          <a:latin typeface="+mn-lt"/>
                          <a:ea typeface="等线" panose="02010600030101010101" pitchFamily="2" charset="-122"/>
                        </a:rPr>
                        <a:t>LOT</a:t>
                      </a:r>
                      <a:endParaRPr lang="zh-CN" altLang="en-US"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900" b="1" u="none" strike="noStrike" dirty="0">
                          <a:effectLst/>
                          <a:latin typeface="+mn-lt"/>
                        </a:rPr>
                        <a:t>Step　</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900" b="1" u="none" strike="noStrike" dirty="0">
                          <a:effectLst/>
                          <a:latin typeface="+mn-lt"/>
                        </a:rPr>
                        <a:t>M1</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sz="900" b="1" u="none" strike="noStrike" dirty="0">
                          <a:effectLst/>
                          <a:latin typeface="+mn-lt"/>
                        </a:rPr>
                        <a:t>M2</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sz="900" b="1" u="none" strike="noStrike" dirty="0">
                          <a:effectLst/>
                          <a:latin typeface="+mn-lt"/>
                        </a:rPr>
                        <a:t>M3</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sz="900" b="1" u="none" strike="noStrike" dirty="0">
                          <a:effectLst/>
                          <a:latin typeface="+mn-lt"/>
                        </a:rPr>
                        <a:t>M4</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36647061"/>
                  </a:ext>
                </a:extLst>
              </a:tr>
              <a:tr h="170901">
                <a:tc>
                  <a:txBody>
                    <a:bodyPr/>
                    <a:lstStyle/>
                    <a:p>
                      <a:pPr algn="ctr" fontAlgn="b"/>
                      <a:r>
                        <a:rPr lang="en-US" sz="900" b="0" i="0" u="none" strike="noStrike" dirty="0">
                          <a:solidFill>
                            <a:srgbClr val="000000"/>
                          </a:solidFill>
                          <a:effectLst/>
                          <a:latin typeface="+mn-lt"/>
                          <a:ea typeface="等线" panose="02010600030101010101" pitchFamily="2" charset="-122"/>
                        </a:rPr>
                        <a:t>LOT1</a:t>
                      </a:r>
                    </a:p>
                  </a:txBody>
                  <a:tcPr marL="9525" marR="9525" marT="9525" marB="0" anchor="ctr"/>
                </a:tc>
                <a:tc>
                  <a:txBody>
                    <a:bodyPr/>
                    <a:lstStyle/>
                    <a:p>
                      <a:pPr algn="ctr" fontAlgn="b"/>
                      <a:r>
                        <a:rPr lang="en-US" sz="900" b="0" i="0" u="none" strike="noStrike" dirty="0">
                          <a:solidFill>
                            <a:srgbClr val="000000"/>
                          </a:solidFill>
                          <a:effectLst/>
                          <a:latin typeface="+mn-lt"/>
                          <a:ea typeface="等线" panose="02010600030101010101" pitchFamily="2" charset="-122"/>
                        </a:rPr>
                        <a:t>P11</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3488344060"/>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LOT2</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P21</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1</a:t>
                      </a:r>
                    </a:p>
                  </a:txBody>
                  <a:tcPr marL="9525" marR="9525" marT="9525" marB="0" anchor="ctr">
                    <a:solidFill>
                      <a:schemeClr val="accent2">
                        <a:lumMod val="20000"/>
                        <a:lumOff val="80000"/>
                      </a:schemeClr>
                    </a:solidFill>
                  </a:tcPr>
                </a:tc>
                <a:tc>
                  <a:txBody>
                    <a:bodyPr/>
                    <a:lstStyle/>
                    <a:p>
                      <a:pPr algn="ctr" fontAlgn="ctr"/>
                      <a:r>
                        <a:rPr lang="en-US" sz="900" b="0" i="0" u="none" strike="noStrike" dirty="0">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1</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490588871"/>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LOT3</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P31</a:t>
                      </a:r>
                    </a:p>
                  </a:txBody>
                  <a:tcPr marL="9525" marR="9525" marT="9525" marB="0" anchor="ct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3629563953"/>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LOT4</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P41</a:t>
                      </a:r>
                    </a:p>
                  </a:txBody>
                  <a:tcPr marL="9525" marR="9525" marT="9525" marB="0" anchor="ct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tc>
                  <a:txBody>
                    <a:bodyPr/>
                    <a:lstStyle/>
                    <a:p>
                      <a:pPr algn="ctr" fontAlgn="ctr"/>
                      <a:r>
                        <a:rPr lang="en-US" sz="900" b="0" i="0" u="none" strike="noStrike" dirty="0">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sz="900" b="0" i="0" u="none" strike="noStrike" dirty="0">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extLst>
                  <a:ext uri="{0D108BD9-81ED-4DB2-BD59-A6C34878D82A}">
                    <a16:rowId xmlns:a16="http://schemas.microsoft.com/office/drawing/2014/main" val="490816661"/>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LOT5</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P51</a:t>
                      </a:r>
                    </a:p>
                  </a:txBody>
                  <a:tcPr marL="9525" marR="9525" marT="9525" marB="0" anchor="ct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795394231"/>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LOT6</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P61</a:t>
                      </a:r>
                    </a:p>
                  </a:txBody>
                  <a:tcPr marL="9525" marR="9525" marT="9525" marB="0" anchor="ct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164670764"/>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LOT7</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P71</a:t>
                      </a:r>
                    </a:p>
                  </a:txBody>
                  <a:tcPr marL="9525" marR="9525" marT="9525" marB="0" anchor="ct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extLst>
                  <a:ext uri="{0D108BD9-81ED-4DB2-BD59-A6C34878D82A}">
                    <a16:rowId xmlns:a16="http://schemas.microsoft.com/office/drawing/2014/main" val="850646138"/>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LOT8</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P81</a:t>
                      </a:r>
                    </a:p>
                  </a:txBody>
                  <a:tcPr marL="9525" marR="9525" marT="9525" marB="0" anchor="ct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extLst>
                  <a:ext uri="{0D108BD9-81ED-4DB2-BD59-A6C34878D82A}">
                    <a16:rowId xmlns:a16="http://schemas.microsoft.com/office/drawing/2014/main" val="1460623354"/>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LOT9</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P91</a:t>
                      </a:r>
                    </a:p>
                  </a:txBody>
                  <a:tcPr marL="9525" marR="9525" marT="9525" marB="0" anchor="ct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460520099"/>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LOT10</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P101</a:t>
                      </a:r>
                    </a:p>
                  </a:txBody>
                  <a:tcPr marL="9525" marR="9525" marT="9525" marB="0" anchor="ctr"/>
                </a:tc>
                <a:tc>
                  <a:txBody>
                    <a:bodyPr/>
                    <a:lstStyle/>
                    <a:p>
                      <a:pPr algn="ctr" fontAlgn="ctr"/>
                      <a:r>
                        <a:rPr lang="en-US" altLang="zh-CN" sz="900" b="0" i="0" u="none" strike="noStrike">
                          <a:solidFill>
                            <a:srgbClr val="000000"/>
                          </a:solidFill>
                          <a:effectLst/>
                          <a:latin typeface="+mn-lt"/>
                          <a:ea typeface="等线" panose="02010600030101010101" pitchFamily="2" charset="-122"/>
                        </a:rPr>
                        <a:t>1</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1</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056673370"/>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P111</a:t>
                      </a:r>
                    </a:p>
                  </a:txBody>
                  <a:tcPr marL="9525" marR="9525" marT="9525" marB="0" anchor="ct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316334650"/>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LOT12</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P121</a:t>
                      </a:r>
                    </a:p>
                  </a:txBody>
                  <a:tcPr marL="9525" marR="9525" marT="9525" marB="0" anchor="ct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extLst>
                  <a:ext uri="{0D108BD9-81ED-4DB2-BD59-A6C34878D82A}">
                    <a16:rowId xmlns:a16="http://schemas.microsoft.com/office/drawing/2014/main" val="1306364861"/>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LOT13</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P131</a:t>
                      </a:r>
                    </a:p>
                  </a:txBody>
                  <a:tcPr marL="9525" marR="9525" marT="9525" marB="0" anchor="ct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extLst>
                  <a:ext uri="{0D108BD9-81ED-4DB2-BD59-A6C34878D82A}">
                    <a16:rowId xmlns:a16="http://schemas.microsoft.com/office/drawing/2014/main" val="797220253"/>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LOT14</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P141</a:t>
                      </a:r>
                    </a:p>
                  </a:txBody>
                  <a:tcPr marL="9525" marR="9525" marT="9525" marB="0" anchor="ct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734436208"/>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LOT15</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P151</a:t>
                      </a:r>
                    </a:p>
                  </a:txBody>
                  <a:tcPr marL="9525" marR="9525" marT="9525" marB="0" anchor="ct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extLst>
                  <a:ext uri="{0D108BD9-81ED-4DB2-BD59-A6C34878D82A}">
                    <a16:rowId xmlns:a16="http://schemas.microsoft.com/office/drawing/2014/main" val="4055815794"/>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LOT16</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P161</a:t>
                      </a:r>
                    </a:p>
                  </a:txBody>
                  <a:tcPr marL="9525" marR="9525" marT="9525" marB="0" anchor="ct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829313106"/>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LOT17</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P171</a:t>
                      </a:r>
                    </a:p>
                  </a:txBody>
                  <a:tcPr marL="9525" marR="9525" marT="9525" marB="0" anchor="ct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1776436718"/>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LOT18</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P181</a:t>
                      </a:r>
                    </a:p>
                  </a:txBody>
                  <a:tcPr marL="9525" marR="9525" marT="9525" marB="0" anchor="ctr"/>
                </a:tc>
                <a:tc>
                  <a:txBody>
                    <a:bodyPr/>
                    <a:lstStyle/>
                    <a:p>
                      <a:pPr algn="ctr" fontAlgn="ctr"/>
                      <a:r>
                        <a:rPr lang="en-US" altLang="zh-CN" sz="900" b="0" i="0" u="none" strike="noStrike">
                          <a:solidFill>
                            <a:srgbClr val="000000"/>
                          </a:solidFill>
                          <a:effectLst/>
                          <a:latin typeface="+mn-lt"/>
                          <a:ea typeface="等线" panose="02010600030101010101" pitchFamily="2" charset="-122"/>
                        </a:rPr>
                        <a:t>1</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1</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46716972"/>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LOT19</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P191</a:t>
                      </a:r>
                    </a:p>
                  </a:txBody>
                  <a:tcPr marL="9525" marR="9525" marT="9525" marB="0" anchor="ct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1689443690"/>
                  </a:ext>
                </a:extLst>
              </a:tr>
              <a:tr h="170901">
                <a:tc>
                  <a:txBody>
                    <a:bodyPr/>
                    <a:lstStyle/>
                    <a:p>
                      <a:pPr algn="ctr" fontAlgn="b"/>
                      <a:r>
                        <a:rPr lang="en-US" sz="900" b="0" i="0" u="none" strike="noStrike">
                          <a:solidFill>
                            <a:srgbClr val="000000"/>
                          </a:solidFill>
                          <a:effectLst/>
                          <a:latin typeface="+mn-lt"/>
                          <a:ea typeface="等线" panose="02010600030101010101" pitchFamily="2" charset="-122"/>
                        </a:rPr>
                        <a:t>LOT20</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P201</a:t>
                      </a:r>
                    </a:p>
                  </a:txBody>
                  <a:tcPr marL="9525" marR="9525" marT="9525" marB="0" anchor="ctr"/>
                </a:tc>
                <a:tc>
                  <a:txBody>
                    <a:bodyPr/>
                    <a:lstStyle/>
                    <a:p>
                      <a:pPr algn="ctr" fontAlgn="ctr"/>
                      <a:r>
                        <a:rPr lang="en-US" altLang="zh-CN" sz="900" b="0" i="0" u="none" strike="noStrike">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ctr"/>
                      <a:r>
                        <a:rPr lang="en-US" altLang="zh-CN" sz="900" b="0" i="0" u="none" strike="noStrike" dirty="0">
                          <a:solidFill>
                            <a:srgbClr val="000000"/>
                          </a:solidFill>
                          <a:effectLst/>
                          <a:latin typeface="+mn-lt"/>
                          <a:ea typeface="等线" panose="02010600030101010101" pitchFamily="2" charset="-122"/>
                        </a:rPr>
                        <a:t>3</a:t>
                      </a:r>
                    </a:p>
                  </a:txBody>
                  <a:tcPr marL="9525" marR="9525" marT="9525" marB="0" anchor="ctr">
                    <a:solidFill>
                      <a:schemeClr val="accent2">
                        <a:lumMod val="20000"/>
                        <a:lumOff val="80000"/>
                      </a:schemeClr>
                    </a:solidFill>
                  </a:tcPr>
                </a:tc>
                <a:extLst>
                  <a:ext uri="{0D108BD9-81ED-4DB2-BD59-A6C34878D82A}">
                    <a16:rowId xmlns:a16="http://schemas.microsoft.com/office/drawing/2014/main" val="757278744"/>
                  </a:ext>
                </a:extLst>
              </a:tr>
            </a:tbl>
          </a:graphicData>
        </a:graphic>
      </p:graphicFrame>
      <p:sp>
        <p:nvSpPr>
          <p:cNvPr id="80" name="文本框 79"/>
          <p:cNvSpPr txBox="1"/>
          <p:nvPr/>
        </p:nvSpPr>
        <p:spPr>
          <a:xfrm>
            <a:off x="2239753" y="2046078"/>
            <a:ext cx="1754522" cy="307777"/>
          </a:xfrm>
          <a:prstGeom prst="rect">
            <a:avLst/>
          </a:prstGeom>
          <a:noFill/>
        </p:spPr>
        <p:txBody>
          <a:bodyPr wrap="square" rtlCol="0">
            <a:spAutoFit/>
          </a:bodyPr>
          <a:lstStyle/>
          <a:p>
            <a:r>
              <a:rPr lang="zh-CN" altLang="en-US" sz="1400" b="1" dirty="0" smtClean="0">
                <a:solidFill>
                  <a:srgbClr val="00B0F0"/>
                </a:solidFill>
              </a:rPr>
              <a:t>没有</a:t>
            </a:r>
            <a:r>
              <a:rPr lang="en-US" altLang="zh-CN" sz="1400" b="1" dirty="0" smtClean="0">
                <a:solidFill>
                  <a:srgbClr val="00B0F0"/>
                </a:solidFill>
              </a:rPr>
              <a:t>lot priority</a:t>
            </a:r>
            <a:r>
              <a:rPr lang="zh-CN" altLang="en-US" sz="1400" b="1" dirty="0" smtClean="0">
                <a:solidFill>
                  <a:srgbClr val="00B0F0"/>
                </a:solidFill>
              </a:rPr>
              <a:t>约束</a:t>
            </a:r>
            <a:r>
              <a:rPr lang="zh-CN" altLang="en-US" sz="1400" dirty="0" smtClean="0">
                <a:solidFill>
                  <a:srgbClr val="00B0F0"/>
                </a:solidFill>
              </a:rPr>
              <a:t>：</a:t>
            </a:r>
            <a:endParaRPr lang="zh-CN" altLang="en-US" sz="1400" dirty="0">
              <a:solidFill>
                <a:srgbClr val="00B0F0"/>
              </a:solidFill>
            </a:endParaRPr>
          </a:p>
        </p:txBody>
      </p:sp>
      <p:sp>
        <p:nvSpPr>
          <p:cNvPr id="81" name="文本框 80"/>
          <p:cNvSpPr txBox="1"/>
          <p:nvPr/>
        </p:nvSpPr>
        <p:spPr>
          <a:xfrm>
            <a:off x="2234708" y="3125604"/>
            <a:ext cx="1738200" cy="307777"/>
          </a:xfrm>
          <a:prstGeom prst="rect">
            <a:avLst/>
          </a:prstGeom>
          <a:noFill/>
        </p:spPr>
        <p:txBody>
          <a:bodyPr wrap="square" rtlCol="0">
            <a:spAutoFit/>
          </a:bodyPr>
          <a:lstStyle/>
          <a:p>
            <a:r>
              <a:rPr lang="zh-CN" altLang="en-US" sz="1400" b="1" dirty="0" smtClean="0">
                <a:solidFill>
                  <a:srgbClr val="00B0F0"/>
                </a:solidFill>
              </a:rPr>
              <a:t>有</a:t>
            </a:r>
            <a:r>
              <a:rPr lang="en-US" altLang="zh-CN" sz="1400" b="1" dirty="0" smtClean="0">
                <a:solidFill>
                  <a:srgbClr val="00B0F0"/>
                </a:solidFill>
              </a:rPr>
              <a:t>lot priority</a:t>
            </a:r>
            <a:r>
              <a:rPr lang="zh-CN" altLang="en-US" sz="1400" b="1" dirty="0" smtClean="0">
                <a:solidFill>
                  <a:srgbClr val="00B0F0"/>
                </a:solidFill>
              </a:rPr>
              <a:t>约束</a:t>
            </a:r>
            <a:r>
              <a:rPr lang="zh-CN" altLang="en-US" sz="1400" dirty="0" smtClean="0">
                <a:solidFill>
                  <a:srgbClr val="00B0F0"/>
                </a:solidFill>
              </a:rPr>
              <a:t>：</a:t>
            </a:r>
            <a:endParaRPr lang="zh-CN" altLang="en-US" sz="1400" dirty="0">
              <a:solidFill>
                <a:srgbClr val="00B0F0"/>
              </a:solidFill>
            </a:endParaRPr>
          </a:p>
        </p:txBody>
      </p:sp>
      <p:sp>
        <p:nvSpPr>
          <p:cNvPr id="9" name="矩形 8"/>
          <p:cNvSpPr/>
          <p:nvPr/>
        </p:nvSpPr>
        <p:spPr>
          <a:xfrm>
            <a:off x="2199423" y="4035145"/>
            <a:ext cx="2020495" cy="646331"/>
          </a:xfrm>
          <a:prstGeom prst="rect">
            <a:avLst/>
          </a:prstGeom>
        </p:spPr>
        <p:txBody>
          <a:bodyPr wrap="square">
            <a:spAutoFit/>
          </a:bodyPr>
          <a:lstStyle/>
          <a:p>
            <a:r>
              <a:rPr lang="en-US" altLang="zh-CN" sz="1200" b="1" dirty="0" err="1" smtClean="0"/>
              <a:t>lot_prior</a:t>
            </a:r>
            <a:r>
              <a:rPr lang="en-US" altLang="zh-CN" sz="1200" b="1" dirty="0" smtClean="0"/>
              <a:t> </a:t>
            </a:r>
            <a:r>
              <a:rPr lang="en-US" altLang="zh-CN" sz="1200" b="1" dirty="0" err="1" smtClean="0"/>
              <a:t>ity</a:t>
            </a:r>
            <a:r>
              <a:rPr lang="en-US" altLang="zh-CN" sz="1200" b="1" dirty="0" smtClean="0"/>
              <a:t> </a:t>
            </a:r>
            <a:r>
              <a:rPr lang="en-US" altLang="zh-CN" sz="1200" b="1" dirty="0"/>
              <a:t>= </a:t>
            </a:r>
            <a:r>
              <a:rPr lang="en-US" altLang="zh-CN" sz="1200" b="1" dirty="0" smtClean="0"/>
              <a:t>[3,1,3,1,2,2,1,3,3,1,1,1,3,2,1,1,2,1,1,1]</a:t>
            </a:r>
            <a:endParaRPr lang="zh-CN" altLang="en-US" sz="1200" b="1" dirty="0"/>
          </a:p>
        </p:txBody>
      </p:sp>
      <p:cxnSp>
        <p:nvCxnSpPr>
          <p:cNvPr id="17" name="直接连接符 16"/>
          <p:cNvCxnSpPr/>
          <p:nvPr/>
        </p:nvCxnSpPr>
        <p:spPr>
          <a:xfrm>
            <a:off x="2272265" y="3094780"/>
            <a:ext cx="6795535" cy="38102"/>
          </a:xfrm>
          <a:prstGeom prst="line">
            <a:avLst/>
          </a:prstGeom>
        </p:spPr>
        <p:style>
          <a:lnRef idx="1">
            <a:schemeClr val="dk1"/>
          </a:lnRef>
          <a:fillRef idx="0">
            <a:schemeClr val="dk1"/>
          </a:fillRef>
          <a:effectRef idx="0">
            <a:schemeClr val="dk1"/>
          </a:effectRef>
          <a:fontRef idx="minor">
            <a:schemeClr val="tx1"/>
          </a:fontRef>
        </p:style>
      </p:cxnSp>
      <p:pic>
        <p:nvPicPr>
          <p:cNvPr id="18" name="图片 17"/>
          <p:cNvPicPr>
            <a:picLocks noChangeAspect="1"/>
          </p:cNvPicPr>
          <p:nvPr/>
        </p:nvPicPr>
        <p:blipFill>
          <a:blip r:embed="rId2"/>
          <a:stretch>
            <a:fillRect/>
          </a:stretch>
        </p:blipFill>
        <p:spPr>
          <a:xfrm>
            <a:off x="4227735" y="1368537"/>
            <a:ext cx="2350587" cy="1705571"/>
          </a:xfrm>
          <a:prstGeom prst="rect">
            <a:avLst/>
          </a:prstGeom>
          <a:ln>
            <a:solidFill>
              <a:schemeClr val="tx1"/>
            </a:solidFill>
          </a:ln>
        </p:spPr>
      </p:pic>
      <p:sp>
        <p:nvSpPr>
          <p:cNvPr id="20" name="矩形 19"/>
          <p:cNvSpPr/>
          <p:nvPr/>
        </p:nvSpPr>
        <p:spPr>
          <a:xfrm>
            <a:off x="6535048" y="1349487"/>
            <a:ext cx="2455283" cy="1785104"/>
          </a:xfrm>
          <a:prstGeom prst="rect">
            <a:avLst/>
          </a:prstGeom>
        </p:spPr>
        <p:txBody>
          <a:bodyPr wrap="square">
            <a:spAutoFit/>
          </a:bodyPr>
          <a:lstStyle/>
          <a:p>
            <a:r>
              <a:rPr lang="en-US" altLang="zh-CN" sz="1000" dirty="0"/>
              <a:t>[LOT</a:t>
            </a:r>
            <a:r>
              <a:rPr lang="zh-CN" altLang="en-US" sz="1000" dirty="0"/>
              <a:t>分配给机台的顺序</a:t>
            </a:r>
            <a:r>
              <a:rPr lang="en-US" altLang="zh-CN" sz="1000" dirty="0"/>
              <a:t>]</a:t>
            </a:r>
          </a:p>
          <a:p>
            <a:r>
              <a:rPr lang="en-US" altLang="zh-CN" sz="1000" dirty="0"/>
              <a:t>P81 P151 P191 P181 P61 P171 P91 P51 P71 P101 P111 P141 P21 P131 P201 P11 P161 P121 P31 P41 </a:t>
            </a:r>
          </a:p>
          <a:p>
            <a:r>
              <a:rPr lang="en-US" altLang="zh-CN" sz="1000" dirty="0" smtClean="0"/>
              <a:t>[</a:t>
            </a:r>
            <a:r>
              <a:rPr lang="zh-CN" altLang="en-US" sz="1000" dirty="0"/>
              <a:t>机台加工时间</a:t>
            </a:r>
            <a:r>
              <a:rPr lang="en-US" altLang="zh-CN" sz="1000" dirty="0"/>
              <a:t>]</a:t>
            </a:r>
          </a:p>
          <a:p>
            <a:r>
              <a:rPr lang="en-US" altLang="zh-CN" sz="1000" dirty="0"/>
              <a:t>M1      12      </a:t>
            </a:r>
            <a:endParaRPr lang="en-US" altLang="zh-CN" sz="1000" dirty="0" smtClean="0"/>
          </a:p>
          <a:p>
            <a:r>
              <a:rPr lang="en-US" altLang="zh-CN" sz="1000" dirty="0" smtClean="0"/>
              <a:t>M2      12      </a:t>
            </a:r>
          </a:p>
          <a:p>
            <a:r>
              <a:rPr lang="en-US" altLang="zh-CN" sz="1000" dirty="0" smtClean="0"/>
              <a:t>M3      </a:t>
            </a:r>
            <a:r>
              <a:rPr lang="en-US" altLang="zh-CN" sz="1000" dirty="0"/>
              <a:t>10      </a:t>
            </a:r>
          </a:p>
          <a:p>
            <a:r>
              <a:rPr lang="en-US" altLang="zh-CN" sz="1000" dirty="0"/>
              <a:t>M4      12      </a:t>
            </a:r>
          </a:p>
          <a:p>
            <a:r>
              <a:rPr lang="en-US" altLang="zh-CN" sz="1000" dirty="0" smtClean="0"/>
              <a:t>[</a:t>
            </a:r>
            <a:r>
              <a:rPr lang="zh-CN" altLang="en-US" sz="1000" dirty="0"/>
              <a:t>收敛时间</a:t>
            </a:r>
            <a:r>
              <a:rPr lang="en-US" altLang="zh-CN" sz="1000" dirty="0"/>
              <a:t>]</a:t>
            </a:r>
          </a:p>
          <a:p>
            <a:r>
              <a:rPr lang="en-US" altLang="zh-CN" sz="1000" dirty="0"/>
              <a:t>12</a:t>
            </a:r>
            <a:endParaRPr lang="zh-CN" altLang="en-US" sz="1000" dirty="0"/>
          </a:p>
        </p:txBody>
      </p:sp>
      <p:pic>
        <p:nvPicPr>
          <p:cNvPr id="21" name="图片 20"/>
          <p:cNvPicPr>
            <a:picLocks noChangeAspect="1"/>
          </p:cNvPicPr>
          <p:nvPr/>
        </p:nvPicPr>
        <p:blipFill>
          <a:blip r:embed="rId3"/>
          <a:stretch>
            <a:fillRect/>
          </a:stretch>
        </p:blipFill>
        <p:spPr>
          <a:xfrm>
            <a:off x="4227735" y="3193365"/>
            <a:ext cx="2337487" cy="1696066"/>
          </a:xfrm>
          <a:prstGeom prst="rect">
            <a:avLst/>
          </a:prstGeom>
          <a:ln>
            <a:solidFill>
              <a:schemeClr val="tx1"/>
            </a:solidFill>
          </a:ln>
        </p:spPr>
      </p:pic>
      <p:sp>
        <p:nvSpPr>
          <p:cNvPr id="22" name="矩形 21"/>
          <p:cNvSpPr/>
          <p:nvPr/>
        </p:nvSpPr>
        <p:spPr>
          <a:xfrm>
            <a:off x="6535048" y="3148846"/>
            <a:ext cx="2532752" cy="1785104"/>
          </a:xfrm>
          <a:prstGeom prst="rect">
            <a:avLst/>
          </a:prstGeom>
        </p:spPr>
        <p:txBody>
          <a:bodyPr wrap="square">
            <a:spAutoFit/>
          </a:bodyPr>
          <a:lstStyle/>
          <a:p>
            <a:r>
              <a:rPr lang="en-US" altLang="zh-CN" sz="1000" dirty="0"/>
              <a:t>[LOT</a:t>
            </a:r>
            <a:r>
              <a:rPr lang="zh-CN" altLang="en-US" sz="1000" dirty="0"/>
              <a:t>分配给机台的顺序</a:t>
            </a:r>
            <a:r>
              <a:rPr lang="en-US" altLang="zh-CN" sz="1000" dirty="0"/>
              <a:t>]</a:t>
            </a:r>
          </a:p>
          <a:p>
            <a:r>
              <a:rPr lang="en-US" altLang="zh-CN" sz="1000" dirty="0"/>
              <a:t>P131 P11 P31 P81 P91 P51 P171 P61 P141 P71 P111 P41 P121 P201 P161 P191 P181 P21 P151 P101 </a:t>
            </a:r>
          </a:p>
          <a:p>
            <a:r>
              <a:rPr lang="en-US" altLang="zh-CN" sz="1000" dirty="0" smtClean="0"/>
              <a:t>[</a:t>
            </a:r>
            <a:r>
              <a:rPr lang="zh-CN" altLang="en-US" sz="1000" dirty="0"/>
              <a:t>机台加工时间</a:t>
            </a:r>
            <a:r>
              <a:rPr lang="en-US" altLang="zh-CN" sz="1000" dirty="0"/>
              <a:t>]</a:t>
            </a:r>
          </a:p>
          <a:p>
            <a:r>
              <a:rPr lang="en-US" altLang="zh-CN" sz="1000" dirty="0"/>
              <a:t>M1      11      </a:t>
            </a:r>
          </a:p>
          <a:p>
            <a:r>
              <a:rPr lang="en-US" altLang="zh-CN" sz="1000" dirty="0"/>
              <a:t>M2      11      </a:t>
            </a:r>
          </a:p>
          <a:p>
            <a:r>
              <a:rPr lang="en-US" altLang="zh-CN" sz="1000" dirty="0"/>
              <a:t>M3      12      </a:t>
            </a:r>
          </a:p>
          <a:p>
            <a:r>
              <a:rPr lang="en-US" altLang="zh-CN" sz="1000" dirty="0"/>
              <a:t>M4      12      </a:t>
            </a:r>
          </a:p>
          <a:p>
            <a:r>
              <a:rPr lang="en-US" altLang="zh-CN" sz="1000" dirty="0" smtClean="0"/>
              <a:t>[</a:t>
            </a:r>
            <a:r>
              <a:rPr lang="zh-CN" altLang="en-US" sz="1000" dirty="0"/>
              <a:t>收敛时间</a:t>
            </a:r>
            <a:r>
              <a:rPr lang="en-US" altLang="zh-CN" sz="1000" dirty="0"/>
              <a:t>]</a:t>
            </a:r>
          </a:p>
          <a:p>
            <a:r>
              <a:rPr lang="en-US" altLang="zh-CN" sz="1000" dirty="0"/>
              <a:t>12</a:t>
            </a:r>
            <a:endParaRPr lang="zh-CN" altLang="en-US" sz="1000" dirty="0"/>
          </a:p>
        </p:txBody>
      </p:sp>
      <p:sp>
        <p:nvSpPr>
          <p:cNvPr id="28" name="椭圆 27"/>
          <p:cNvSpPr/>
          <p:nvPr/>
        </p:nvSpPr>
        <p:spPr>
          <a:xfrm>
            <a:off x="2301103" y="471038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3" name="椭圆 102"/>
          <p:cNvSpPr/>
          <p:nvPr/>
        </p:nvSpPr>
        <p:spPr>
          <a:xfrm>
            <a:off x="3617089" y="470516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4" name="椭圆 103"/>
          <p:cNvSpPr/>
          <p:nvPr/>
        </p:nvSpPr>
        <p:spPr>
          <a:xfrm>
            <a:off x="3200400" y="4710383"/>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5" name="矩形 104"/>
          <p:cNvSpPr/>
          <p:nvPr/>
        </p:nvSpPr>
        <p:spPr>
          <a:xfrm>
            <a:off x="2175334" y="3356739"/>
            <a:ext cx="2019889" cy="769441"/>
          </a:xfrm>
          <a:prstGeom prst="rect">
            <a:avLst/>
          </a:prstGeom>
        </p:spPr>
        <p:txBody>
          <a:bodyPr wrap="square">
            <a:spAutoFit/>
          </a:bodyPr>
          <a:lstStyle/>
          <a:p>
            <a:r>
              <a:rPr lang="zh-CN" altLang="en-US" sz="1100" dirty="0" smtClean="0"/>
              <a:t>第</a:t>
            </a:r>
            <a:r>
              <a:rPr lang="en-US" altLang="zh-CN" sz="1100" dirty="0" smtClean="0"/>
              <a:t>1</a:t>
            </a:r>
            <a:r>
              <a:rPr lang="zh-CN" altLang="en-US" sz="1100" dirty="0" smtClean="0"/>
              <a:t>，</a:t>
            </a:r>
            <a:r>
              <a:rPr lang="en-US" altLang="zh-CN" sz="1100" dirty="0" smtClean="0"/>
              <a:t>3</a:t>
            </a:r>
            <a:r>
              <a:rPr lang="zh-CN" altLang="en-US" sz="1100" dirty="0" smtClean="0"/>
              <a:t>，</a:t>
            </a:r>
            <a:r>
              <a:rPr lang="en-US" altLang="zh-CN" sz="1100" dirty="0" smtClean="0"/>
              <a:t>8</a:t>
            </a:r>
            <a:r>
              <a:rPr lang="zh-CN" altLang="en-US" sz="1100" dirty="0" smtClean="0"/>
              <a:t>，</a:t>
            </a:r>
            <a:r>
              <a:rPr lang="en-US" altLang="zh-CN" sz="1100" dirty="0" smtClean="0"/>
              <a:t>9</a:t>
            </a:r>
            <a:r>
              <a:rPr lang="zh-CN" altLang="en-US" sz="1100" dirty="0" smtClean="0"/>
              <a:t>，</a:t>
            </a:r>
            <a:r>
              <a:rPr lang="en-US" altLang="zh-CN" sz="1100" dirty="0" smtClean="0"/>
              <a:t>13</a:t>
            </a:r>
            <a:r>
              <a:rPr lang="zh-CN" altLang="en-US" sz="1100" dirty="0" smtClean="0"/>
              <a:t>批</a:t>
            </a:r>
            <a:r>
              <a:rPr lang="en-US" altLang="zh-CN" sz="1100" dirty="0"/>
              <a:t>lot</a:t>
            </a:r>
            <a:r>
              <a:rPr lang="zh-CN" altLang="en-US" sz="1100" dirty="0"/>
              <a:t>为空击点火</a:t>
            </a:r>
            <a:r>
              <a:rPr lang="en-US" altLang="zh-CN" sz="1100" dirty="0"/>
              <a:t>lot</a:t>
            </a:r>
            <a:r>
              <a:rPr lang="zh-CN" altLang="en-US" sz="1100" dirty="0"/>
              <a:t>，</a:t>
            </a:r>
            <a:endParaRPr lang="en-US" altLang="zh-CN" sz="1100" dirty="0"/>
          </a:p>
          <a:p>
            <a:r>
              <a:rPr lang="zh-CN" altLang="en-US" sz="1100" dirty="0" smtClean="0"/>
              <a:t>第</a:t>
            </a:r>
            <a:r>
              <a:rPr lang="en-US" altLang="zh-CN" sz="1100" dirty="0" smtClean="0"/>
              <a:t>5</a:t>
            </a:r>
            <a:r>
              <a:rPr lang="zh-CN" altLang="en-US" sz="1100" dirty="0" smtClean="0"/>
              <a:t>，</a:t>
            </a:r>
            <a:r>
              <a:rPr lang="en-US" altLang="zh-CN" sz="1100" dirty="0" smtClean="0"/>
              <a:t>6</a:t>
            </a:r>
            <a:r>
              <a:rPr lang="zh-CN" altLang="en-US" sz="1100" dirty="0" smtClean="0"/>
              <a:t>，</a:t>
            </a:r>
            <a:r>
              <a:rPr lang="en-US" altLang="zh-CN" sz="1100" dirty="0" smtClean="0"/>
              <a:t>14</a:t>
            </a:r>
            <a:r>
              <a:rPr lang="zh-CN" altLang="en-US" sz="1100" dirty="0" smtClean="0"/>
              <a:t>，</a:t>
            </a:r>
            <a:r>
              <a:rPr lang="en-US" altLang="zh-CN" sz="1100" dirty="0" smtClean="0"/>
              <a:t>17</a:t>
            </a:r>
            <a:r>
              <a:rPr lang="zh-CN" altLang="en-US" sz="1100" dirty="0" smtClean="0"/>
              <a:t>批</a:t>
            </a:r>
            <a:r>
              <a:rPr lang="en-US" altLang="zh-CN" sz="1100" dirty="0"/>
              <a:t>lot</a:t>
            </a:r>
            <a:r>
              <a:rPr lang="zh-CN" altLang="en-US" sz="1100" dirty="0" smtClean="0"/>
              <a:t>为</a:t>
            </a:r>
            <a:r>
              <a:rPr lang="en-US" altLang="zh-CN" sz="1100" dirty="0"/>
              <a:t>SHL</a:t>
            </a:r>
            <a:r>
              <a:rPr lang="en-US" altLang="zh-CN" sz="1100" dirty="0" smtClean="0"/>
              <a:t> </a:t>
            </a:r>
            <a:r>
              <a:rPr lang="zh-CN" altLang="en-US" sz="1100" dirty="0" smtClean="0"/>
              <a:t>，</a:t>
            </a:r>
            <a:endParaRPr lang="en-US" altLang="zh-CN" sz="1100" dirty="0"/>
          </a:p>
          <a:p>
            <a:r>
              <a:rPr lang="zh-CN" altLang="en-US" sz="1100" dirty="0" smtClean="0"/>
              <a:t>其余</a:t>
            </a:r>
            <a:r>
              <a:rPr lang="en-US" altLang="zh-CN" sz="1100" dirty="0" smtClean="0"/>
              <a:t>lot</a:t>
            </a:r>
            <a:r>
              <a:rPr lang="zh-CN" altLang="en-US" sz="1100" dirty="0"/>
              <a:t>为普通</a:t>
            </a:r>
            <a:r>
              <a:rPr lang="en-US" altLang="zh-CN" sz="1100" dirty="0"/>
              <a:t>lot </a:t>
            </a:r>
            <a:r>
              <a:rPr lang="zh-CN" altLang="en-US" sz="1100" dirty="0" smtClean="0"/>
              <a:t>，</a:t>
            </a:r>
            <a:endParaRPr lang="en-US" altLang="zh-CN" sz="1100" dirty="0"/>
          </a:p>
        </p:txBody>
      </p:sp>
      <p:sp>
        <p:nvSpPr>
          <p:cNvPr id="106" name="矩形 105"/>
          <p:cNvSpPr/>
          <p:nvPr/>
        </p:nvSpPr>
        <p:spPr>
          <a:xfrm>
            <a:off x="2336441" y="4638383"/>
            <a:ext cx="901209" cy="261610"/>
          </a:xfrm>
          <a:prstGeom prst="rect">
            <a:avLst/>
          </a:prstGeom>
        </p:spPr>
        <p:txBody>
          <a:bodyPr wrap="none">
            <a:spAutoFit/>
          </a:bodyPr>
          <a:lstStyle/>
          <a:p>
            <a:r>
              <a:rPr lang="zh-CN" altLang="en-US" sz="1100" dirty="0"/>
              <a:t>空击点火</a:t>
            </a:r>
            <a:r>
              <a:rPr lang="en-US" altLang="zh-CN" sz="1100" dirty="0"/>
              <a:t>lot</a:t>
            </a:r>
            <a:endParaRPr lang="zh-CN" altLang="en-US" sz="1100" dirty="0"/>
          </a:p>
        </p:txBody>
      </p:sp>
      <p:sp>
        <p:nvSpPr>
          <p:cNvPr id="107" name="矩形 106"/>
          <p:cNvSpPr/>
          <p:nvPr/>
        </p:nvSpPr>
        <p:spPr>
          <a:xfrm>
            <a:off x="3254400" y="4638383"/>
            <a:ext cx="396262" cy="261610"/>
          </a:xfrm>
          <a:prstGeom prst="rect">
            <a:avLst/>
          </a:prstGeom>
        </p:spPr>
        <p:txBody>
          <a:bodyPr wrap="none">
            <a:spAutoFit/>
          </a:bodyPr>
          <a:lstStyle/>
          <a:p>
            <a:r>
              <a:rPr lang="en-US" altLang="zh-CN" sz="1100" dirty="0"/>
              <a:t>SHL</a:t>
            </a:r>
            <a:endParaRPr lang="zh-CN" altLang="en-US" sz="1100" dirty="0"/>
          </a:p>
        </p:txBody>
      </p:sp>
      <p:sp>
        <p:nvSpPr>
          <p:cNvPr id="4" name="矩形 3"/>
          <p:cNvSpPr/>
          <p:nvPr/>
        </p:nvSpPr>
        <p:spPr>
          <a:xfrm>
            <a:off x="3644717" y="4638383"/>
            <a:ext cx="651140" cy="261610"/>
          </a:xfrm>
          <a:prstGeom prst="rect">
            <a:avLst/>
          </a:prstGeom>
        </p:spPr>
        <p:txBody>
          <a:bodyPr wrap="none">
            <a:spAutoFit/>
          </a:bodyPr>
          <a:lstStyle/>
          <a:p>
            <a:r>
              <a:rPr lang="zh-CN" altLang="en-US" sz="1100" dirty="0"/>
              <a:t>普通</a:t>
            </a:r>
            <a:r>
              <a:rPr lang="en-US" altLang="zh-CN" sz="1100" dirty="0"/>
              <a:t>lot </a:t>
            </a:r>
            <a:endParaRPr lang="zh-CN" altLang="en-US" sz="1100" dirty="0"/>
          </a:p>
        </p:txBody>
      </p:sp>
      <p:sp>
        <p:nvSpPr>
          <p:cNvPr id="35" name="椭圆 34"/>
          <p:cNvSpPr/>
          <p:nvPr/>
        </p:nvSpPr>
        <p:spPr>
          <a:xfrm>
            <a:off x="5083138" y="4171950"/>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6" name="椭圆 35"/>
          <p:cNvSpPr/>
          <p:nvPr/>
        </p:nvSpPr>
        <p:spPr>
          <a:xfrm>
            <a:off x="4634484" y="3848380"/>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7" name="椭圆 36"/>
          <p:cNvSpPr/>
          <p:nvPr/>
        </p:nvSpPr>
        <p:spPr>
          <a:xfrm>
            <a:off x="4694152" y="3527006"/>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8" name="椭圆 37"/>
          <p:cNvSpPr/>
          <p:nvPr/>
        </p:nvSpPr>
        <p:spPr>
          <a:xfrm>
            <a:off x="4528767" y="4503395"/>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9" name="椭圆 38"/>
          <p:cNvSpPr/>
          <p:nvPr/>
        </p:nvSpPr>
        <p:spPr>
          <a:xfrm>
            <a:off x="4708889" y="4166747"/>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0" name="椭圆 39"/>
          <p:cNvSpPr/>
          <p:nvPr/>
        </p:nvSpPr>
        <p:spPr>
          <a:xfrm>
            <a:off x="5463450" y="416674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1" name="椭圆 40"/>
          <p:cNvSpPr/>
          <p:nvPr/>
        </p:nvSpPr>
        <p:spPr>
          <a:xfrm>
            <a:off x="4975138" y="3863226"/>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2" name="椭圆 41"/>
          <p:cNvSpPr/>
          <p:nvPr/>
        </p:nvSpPr>
        <p:spPr>
          <a:xfrm>
            <a:off x="5322881" y="3854280"/>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3" name="椭圆 42"/>
          <p:cNvSpPr/>
          <p:nvPr/>
        </p:nvSpPr>
        <p:spPr>
          <a:xfrm>
            <a:off x="4973620" y="4503395"/>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4" name="椭圆 43"/>
          <p:cNvSpPr/>
          <p:nvPr/>
        </p:nvSpPr>
        <p:spPr>
          <a:xfrm>
            <a:off x="5646334" y="449933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5" name="椭圆 44"/>
          <p:cNvSpPr/>
          <p:nvPr/>
        </p:nvSpPr>
        <p:spPr>
          <a:xfrm>
            <a:off x="5685246" y="3522945"/>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6" name="椭圆 45"/>
          <p:cNvSpPr/>
          <p:nvPr/>
        </p:nvSpPr>
        <p:spPr>
          <a:xfrm>
            <a:off x="5199978" y="3531555"/>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7" name="椭圆 46"/>
          <p:cNvSpPr/>
          <p:nvPr/>
        </p:nvSpPr>
        <p:spPr>
          <a:xfrm>
            <a:off x="6299635" y="3848380"/>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8" name="椭圆 47"/>
          <p:cNvSpPr/>
          <p:nvPr/>
        </p:nvSpPr>
        <p:spPr>
          <a:xfrm>
            <a:off x="5595643" y="384431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9" name="椭圆 48"/>
          <p:cNvSpPr/>
          <p:nvPr/>
        </p:nvSpPr>
        <p:spPr>
          <a:xfrm>
            <a:off x="6146062" y="3536593"/>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51" name="椭圆 50"/>
          <p:cNvSpPr/>
          <p:nvPr/>
        </p:nvSpPr>
        <p:spPr>
          <a:xfrm>
            <a:off x="6013614" y="449933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59" name="椭圆 58"/>
          <p:cNvSpPr/>
          <p:nvPr/>
        </p:nvSpPr>
        <p:spPr>
          <a:xfrm>
            <a:off x="5971852" y="4171950"/>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60" name="椭圆 59"/>
          <p:cNvSpPr/>
          <p:nvPr/>
        </p:nvSpPr>
        <p:spPr>
          <a:xfrm>
            <a:off x="6149409" y="3854280"/>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61" name="椭圆 60"/>
          <p:cNvSpPr/>
          <p:nvPr/>
        </p:nvSpPr>
        <p:spPr>
          <a:xfrm>
            <a:off x="5903278" y="384943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62" name="椭圆 61"/>
          <p:cNvSpPr/>
          <p:nvPr/>
        </p:nvSpPr>
        <p:spPr>
          <a:xfrm>
            <a:off x="5277893" y="4499823"/>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171712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fltVal val="0"/>
                                          </p:val>
                                        </p:tav>
                                        <p:tav tm="100000">
                                          <p:val>
                                            <p:strVal val="#ppt_w"/>
                                          </p:val>
                                        </p:tav>
                                      </p:tavLst>
                                    </p:anim>
                                    <p:anim calcmode="lin" valueType="num">
                                      <p:cBhvr>
                                        <p:cTn id="48" dur="500" fill="hold"/>
                                        <p:tgtEl>
                                          <p:spTgt spid="43"/>
                                        </p:tgtEl>
                                        <p:attrNameLst>
                                          <p:attrName>ppt_h</p:attrName>
                                        </p:attrNameLst>
                                      </p:cBhvr>
                                      <p:tavLst>
                                        <p:tav tm="0">
                                          <p:val>
                                            <p:fltVal val="0"/>
                                          </p:val>
                                        </p:tav>
                                        <p:tav tm="100000">
                                          <p:val>
                                            <p:strVal val="#ppt_h"/>
                                          </p:val>
                                        </p:tav>
                                      </p:tavLst>
                                    </p:anim>
                                    <p:animEffect transition="in" filter="fade">
                                      <p:cBhvr>
                                        <p:cTn id="49" dur="500"/>
                                        <p:tgtEl>
                                          <p:spTgt spid="4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500" fill="hold"/>
                                        <p:tgtEl>
                                          <p:spTgt spid="45"/>
                                        </p:tgtEl>
                                        <p:attrNameLst>
                                          <p:attrName>ppt_w</p:attrName>
                                        </p:attrNameLst>
                                      </p:cBhvr>
                                      <p:tavLst>
                                        <p:tav tm="0">
                                          <p:val>
                                            <p:fltVal val="0"/>
                                          </p:val>
                                        </p:tav>
                                        <p:tav tm="100000">
                                          <p:val>
                                            <p:strVal val="#ppt_w"/>
                                          </p:val>
                                        </p:tav>
                                      </p:tavLst>
                                    </p:anim>
                                    <p:anim calcmode="lin" valueType="num">
                                      <p:cBhvr>
                                        <p:cTn id="58" dur="500" fill="hold"/>
                                        <p:tgtEl>
                                          <p:spTgt spid="45"/>
                                        </p:tgtEl>
                                        <p:attrNameLst>
                                          <p:attrName>ppt_h</p:attrName>
                                        </p:attrNameLst>
                                      </p:cBhvr>
                                      <p:tavLst>
                                        <p:tav tm="0">
                                          <p:val>
                                            <p:fltVal val="0"/>
                                          </p:val>
                                        </p:tav>
                                        <p:tav tm="100000">
                                          <p:val>
                                            <p:strVal val="#ppt_h"/>
                                          </p:val>
                                        </p:tav>
                                      </p:tavLst>
                                    </p:anim>
                                    <p:animEffect transition="in" filter="fade">
                                      <p:cBhvr>
                                        <p:cTn id="59" dur="500"/>
                                        <p:tgtEl>
                                          <p:spTgt spid="45"/>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p:cTn id="62" dur="500" fill="hold"/>
                                        <p:tgtEl>
                                          <p:spTgt spid="46"/>
                                        </p:tgtEl>
                                        <p:attrNameLst>
                                          <p:attrName>ppt_w</p:attrName>
                                        </p:attrNameLst>
                                      </p:cBhvr>
                                      <p:tavLst>
                                        <p:tav tm="0">
                                          <p:val>
                                            <p:fltVal val="0"/>
                                          </p:val>
                                        </p:tav>
                                        <p:tav tm="100000">
                                          <p:val>
                                            <p:strVal val="#ppt_w"/>
                                          </p:val>
                                        </p:tav>
                                      </p:tavLst>
                                    </p:anim>
                                    <p:anim calcmode="lin" valueType="num">
                                      <p:cBhvr>
                                        <p:cTn id="63" dur="500" fill="hold"/>
                                        <p:tgtEl>
                                          <p:spTgt spid="46"/>
                                        </p:tgtEl>
                                        <p:attrNameLst>
                                          <p:attrName>ppt_h</p:attrName>
                                        </p:attrNameLst>
                                      </p:cBhvr>
                                      <p:tavLst>
                                        <p:tav tm="0">
                                          <p:val>
                                            <p:fltVal val="0"/>
                                          </p:val>
                                        </p:tav>
                                        <p:tav tm="100000">
                                          <p:val>
                                            <p:strVal val="#ppt_h"/>
                                          </p:val>
                                        </p:tav>
                                      </p:tavLst>
                                    </p:anim>
                                    <p:animEffect transition="in" filter="fade">
                                      <p:cBhvr>
                                        <p:cTn id="64" dur="500"/>
                                        <p:tgtEl>
                                          <p:spTgt spid="4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p:cTn id="67" dur="500" fill="hold"/>
                                        <p:tgtEl>
                                          <p:spTgt spid="47"/>
                                        </p:tgtEl>
                                        <p:attrNameLst>
                                          <p:attrName>ppt_w</p:attrName>
                                        </p:attrNameLst>
                                      </p:cBhvr>
                                      <p:tavLst>
                                        <p:tav tm="0">
                                          <p:val>
                                            <p:fltVal val="0"/>
                                          </p:val>
                                        </p:tav>
                                        <p:tav tm="100000">
                                          <p:val>
                                            <p:strVal val="#ppt_w"/>
                                          </p:val>
                                        </p:tav>
                                      </p:tavLst>
                                    </p:anim>
                                    <p:anim calcmode="lin" valueType="num">
                                      <p:cBhvr>
                                        <p:cTn id="68" dur="500" fill="hold"/>
                                        <p:tgtEl>
                                          <p:spTgt spid="47"/>
                                        </p:tgtEl>
                                        <p:attrNameLst>
                                          <p:attrName>ppt_h</p:attrName>
                                        </p:attrNameLst>
                                      </p:cBhvr>
                                      <p:tavLst>
                                        <p:tav tm="0">
                                          <p:val>
                                            <p:fltVal val="0"/>
                                          </p:val>
                                        </p:tav>
                                        <p:tav tm="100000">
                                          <p:val>
                                            <p:strVal val="#ppt_h"/>
                                          </p:val>
                                        </p:tav>
                                      </p:tavLst>
                                    </p:anim>
                                    <p:animEffect transition="in" filter="fade">
                                      <p:cBhvr>
                                        <p:cTn id="69" dur="500"/>
                                        <p:tgtEl>
                                          <p:spTgt spid="4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p:cTn id="72" dur="500" fill="hold"/>
                                        <p:tgtEl>
                                          <p:spTgt spid="48"/>
                                        </p:tgtEl>
                                        <p:attrNameLst>
                                          <p:attrName>ppt_w</p:attrName>
                                        </p:attrNameLst>
                                      </p:cBhvr>
                                      <p:tavLst>
                                        <p:tav tm="0">
                                          <p:val>
                                            <p:fltVal val="0"/>
                                          </p:val>
                                        </p:tav>
                                        <p:tav tm="100000">
                                          <p:val>
                                            <p:strVal val="#ppt_w"/>
                                          </p:val>
                                        </p:tav>
                                      </p:tavLst>
                                    </p:anim>
                                    <p:anim calcmode="lin" valueType="num">
                                      <p:cBhvr>
                                        <p:cTn id="73" dur="500" fill="hold"/>
                                        <p:tgtEl>
                                          <p:spTgt spid="48"/>
                                        </p:tgtEl>
                                        <p:attrNameLst>
                                          <p:attrName>ppt_h</p:attrName>
                                        </p:attrNameLst>
                                      </p:cBhvr>
                                      <p:tavLst>
                                        <p:tav tm="0">
                                          <p:val>
                                            <p:fltVal val="0"/>
                                          </p:val>
                                        </p:tav>
                                        <p:tav tm="100000">
                                          <p:val>
                                            <p:strVal val="#ppt_h"/>
                                          </p:val>
                                        </p:tav>
                                      </p:tavLst>
                                    </p:anim>
                                    <p:animEffect transition="in" filter="fade">
                                      <p:cBhvr>
                                        <p:cTn id="74" dur="500"/>
                                        <p:tgtEl>
                                          <p:spTgt spid="48"/>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p:cTn id="77" dur="500" fill="hold"/>
                                        <p:tgtEl>
                                          <p:spTgt spid="49"/>
                                        </p:tgtEl>
                                        <p:attrNameLst>
                                          <p:attrName>ppt_w</p:attrName>
                                        </p:attrNameLst>
                                      </p:cBhvr>
                                      <p:tavLst>
                                        <p:tav tm="0">
                                          <p:val>
                                            <p:fltVal val="0"/>
                                          </p:val>
                                        </p:tav>
                                        <p:tav tm="100000">
                                          <p:val>
                                            <p:strVal val="#ppt_w"/>
                                          </p:val>
                                        </p:tav>
                                      </p:tavLst>
                                    </p:anim>
                                    <p:anim calcmode="lin" valueType="num">
                                      <p:cBhvr>
                                        <p:cTn id="78" dur="500" fill="hold"/>
                                        <p:tgtEl>
                                          <p:spTgt spid="49"/>
                                        </p:tgtEl>
                                        <p:attrNameLst>
                                          <p:attrName>ppt_h</p:attrName>
                                        </p:attrNameLst>
                                      </p:cBhvr>
                                      <p:tavLst>
                                        <p:tav tm="0">
                                          <p:val>
                                            <p:fltVal val="0"/>
                                          </p:val>
                                        </p:tav>
                                        <p:tav tm="100000">
                                          <p:val>
                                            <p:strVal val="#ppt_h"/>
                                          </p:val>
                                        </p:tav>
                                      </p:tavLst>
                                    </p:anim>
                                    <p:animEffect transition="in" filter="fade">
                                      <p:cBhvr>
                                        <p:cTn id="79" dur="500"/>
                                        <p:tgtEl>
                                          <p:spTgt spid="49"/>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 calcmode="lin" valueType="num">
                                      <p:cBhvr>
                                        <p:cTn id="82" dur="500" fill="hold"/>
                                        <p:tgtEl>
                                          <p:spTgt spid="51"/>
                                        </p:tgtEl>
                                        <p:attrNameLst>
                                          <p:attrName>ppt_w</p:attrName>
                                        </p:attrNameLst>
                                      </p:cBhvr>
                                      <p:tavLst>
                                        <p:tav tm="0">
                                          <p:val>
                                            <p:fltVal val="0"/>
                                          </p:val>
                                        </p:tav>
                                        <p:tav tm="100000">
                                          <p:val>
                                            <p:strVal val="#ppt_w"/>
                                          </p:val>
                                        </p:tav>
                                      </p:tavLst>
                                    </p:anim>
                                    <p:anim calcmode="lin" valueType="num">
                                      <p:cBhvr>
                                        <p:cTn id="83" dur="500" fill="hold"/>
                                        <p:tgtEl>
                                          <p:spTgt spid="51"/>
                                        </p:tgtEl>
                                        <p:attrNameLst>
                                          <p:attrName>ppt_h</p:attrName>
                                        </p:attrNameLst>
                                      </p:cBhvr>
                                      <p:tavLst>
                                        <p:tav tm="0">
                                          <p:val>
                                            <p:fltVal val="0"/>
                                          </p:val>
                                        </p:tav>
                                        <p:tav tm="100000">
                                          <p:val>
                                            <p:strVal val="#ppt_h"/>
                                          </p:val>
                                        </p:tav>
                                      </p:tavLst>
                                    </p:anim>
                                    <p:animEffect transition="in" filter="fade">
                                      <p:cBhvr>
                                        <p:cTn id="84" dur="500"/>
                                        <p:tgtEl>
                                          <p:spTgt spid="51"/>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anim calcmode="lin" valueType="num">
                                      <p:cBhvr>
                                        <p:cTn id="87" dur="500" fill="hold"/>
                                        <p:tgtEl>
                                          <p:spTgt spid="59"/>
                                        </p:tgtEl>
                                        <p:attrNameLst>
                                          <p:attrName>ppt_w</p:attrName>
                                        </p:attrNameLst>
                                      </p:cBhvr>
                                      <p:tavLst>
                                        <p:tav tm="0">
                                          <p:val>
                                            <p:fltVal val="0"/>
                                          </p:val>
                                        </p:tav>
                                        <p:tav tm="100000">
                                          <p:val>
                                            <p:strVal val="#ppt_w"/>
                                          </p:val>
                                        </p:tav>
                                      </p:tavLst>
                                    </p:anim>
                                    <p:anim calcmode="lin" valueType="num">
                                      <p:cBhvr>
                                        <p:cTn id="88" dur="500" fill="hold"/>
                                        <p:tgtEl>
                                          <p:spTgt spid="59"/>
                                        </p:tgtEl>
                                        <p:attrNameLst>
                                          <p:attrName>ppt_h</p:attrName>
                                        </p:attrNameLst>
                                      </p:cBhvr>
                                      <p:tavLst>
                                        <p:tav tm="0">
                                          <p:val>
                                            <p:fltVal val="0"/>
                                          </p:val>
                                        </p:tav>
                                        <p:tav tm="100000">
                                          <p:val>
                                            <p:strVal val="#ppt_h"/>
                                          </p:val>
                                        </p:tav>
                                      </p:tavLst>
                                    </p:anim>
                                    <p:animEffect transition="in" filter="fade">
                                      <p:cBhvr>
                                        <p:cTn id="89" dur="500"/>
                                        <p:tgtEl>
                                          <p:spTgt spid="5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60"/>
                                        </p:tgtEl>
                                        <p:attrNameLst>
                                          <p:attrName>style.visibility</p:attrName>
                                        </p:attrNameLst>
                                      </p:cBhvr>
                                      <p:to>
                                        <p:strVal val="visible"/>
                                      </p:to>
                                    </p:set>
                                    <p:anim calcmode="lin" valueType="num">
                                      <p:cBhvr>
                                        <p:cTn id="92" dur="500" fill="hold"/>
                                        <p:tgtEl>
                                          <p:spTgt spid="60"/>
                                        </p:tgtEl>
                                        <p:attrNameLst>
                                          <p:attrName>ppt_w</p:attrName>
                                        </p:attrNameLst>
                                      </p:cBhvr>
                                      <p:tavLst>
                                        <p:tav tm="0">
                                          <p:val>
                                            <p:fltVal val="0"/>
                                          </p:val>
                                        </p:tav>
                                        <p:tav tm="100000">
                                          <p:val>
                                            <p:strVal val="#ppt_w"/>
                                          </p:val>
                                        </p:tav>
                                      </p:tavLst>
                                    </p:anim>
                                    <p:anim calcmode="lin" valueType="num">
                                      <p:cBhvr>
                                        <p:cTn id="93" dur="500" fill="hold"/>
                                        <p:tgtEl>
                                          <p:spTgt spid="60"/>
                                        </p:tgtEl>
                                        <p:attrNameLst>
                                          <p:attrName>ppt_h</p:attrName>
                                        </p:attrNameLst>
                                      </p:cBhvr>
                                      <p:tavLst>
                                        <p:tav tm="0">
                                          <p:val>
                                            <p:fltVal val="0"/>
                                          </p:val>
                                        </p:tav>
                                        <p:tav tm="100000">
                                          <p:val>
                                            <p:strVal val="#ppt_h"/>
                                          </p:val>
                                        </p:tav>
                                      </p:tavLst>
                                    </p:anim>
                                    <p:animEffect transition="in" filter="fade">
                                      <p:cBhvr>
                                        <p:cTn id="94" dur="500"/>
                                        <p:tgtEl>
                                          <p:spTgt spid="6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anim calcmode="lin" valueType="num">
                                      <p:cBhvr>
                                        <p:cTn id="97" dur="500" fill="hold"/>
                                        <p:tgtEl>
                                          <p:spTgt spid="61"/>
                                        </p:tgtEl>
                                        <p:attrNameLst>
                                          <p:attrName>ppt_w</p:attrName>
                                        </p:attrNameLst>
                                      </p:cBhvr>
                                      <p:tavLst>
                                        <p:tav tm="0">
                                          <p:val>
                                            <p:fltVal val="0"/>
                                          </p:val>
                                        </p:tav>
                                        <p:tav tm="100000">
                                          <p:val>
                                            <p:strVal val="#ppt_w"/>
                                          </p:val>
                                        </p:tav>
                                      </p:tavLst>
                                    </p:anim>
                                    <p:anim calcmode="lin" valueType="num">
                                      <p:cBhvr>
                                        <p:cTn id="98" dur="500" fill="hold"/>
                                        <p:tgtEl>
                                          <p:spTgt spid="61"/>
                                        </p:tgtEl>
                                        <p:attrNameLst>
                                          <p:attrName>ppt_h</p:attrName>
                                        </p:attrNameLst>
                                      </p:cBhvr>
                                      <p:tavLst>
                                        <p:tav tm="0">
                                          <p:val>
                                            <p:fltVal val="0"/>
                                          </p:val>
                                        </p:tav>
                                        <p:tav tm="100000">
                                          <p:val>
                                            <p:strVal val="#ppt_h"/>
                                          </p:val>
                                        </p:tav>
                                      </p:tavLst>
                                    </p:anim>
                                    <p:animEffect transition="in" filter="fade">
                                      <p:cBhvr>
                                        <p:cTn id="99" dur="500"/>
                                        <p:tgtEl>
                                          <p:spTgt spid="6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anim calcmode="lin" valueType="num">
                                      <p:cBhvr>
                                        <p:cTn id="102" dur="500" fill="hold"/>
                                        <p:tgtEl>
                                          <p:spTgt spid="62"/>
                                        </p:tgtEl>
                                        <p:attrNameLst>
                                          <p:attrName>ppt_w</p:attrName>
                                        </p:attrNameLst>
                                      </p:cBhvr>
                                      <p:tavLst>
                                        <p:tav tm="0">
                                          <p:val>
                                            <p:fltVal val="0"/>
                                          </p:val>
                                        </p:tav>
                                        <p:tav tm="100000">
                                          <p:val>
                                            <p:strVal val="#ppt_w"/>
                                          </p:val>
                                        </p:tav>
                                      </p:tavLst>
                                    </p:anim>
                                    <p:anim calcmode="lin" valueType="num">
                                      <p:cBhvr>
                                        <p:cTn id="103" dur="500" fill="hold"/>
                                        <p:tgtEl>
                                          <p:spTgt spid="62"/>
                                        </p:tgtEl>
                                        <p:attrNameLst>
                                          <p:attrName>ppt_h</p:attrName>
                                        </p:attrNameLst>
                                      </p:cBhvr>
                                      <p:tavLst>
                                        <p:tav tm="0">
                                          <p:val>
                                            <p:fltVal val="0"/>
                                          </p:val>
                                        </p:tav>
                                        <p:tav tm="100000">
                                          <p:val>
                                            <p:strVal val="#ppt_h"/>
                                          </p:val>
                                        </p:tav>
                                      </p:tavLst>
                                    </p:anim>
                                    <p:animEffect transition="in" filter="fade">
                                      <p:cBhvr>
                                        <p:cTn id="104" dur="500"/>
                                        <p:tgtEl>
                                          <p:spTgt spid="62"/>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 calcmode="lin" valueType="num">
                                      <p:cBhvr>
                                        <p:cTn id="107" dur="500" fill="hold"/>
                                        <p:tgtEl>
                                          <p:spTgt spid="4"/>
                                        </p:tgtEl>
                                        <p:attrNameLst>
                                          <p:attrName>ppt_w</p:attrName>
                                        </p:attrNameLst>
                                      </p:cBhvr>
                                      <p:tavLst>
                                        <p:tav tm="0">
                                          <p:val>
                                            <p:fltVal val="0"/>
                                          </p:val>
                                        </p:tav>
                                        <p:tav tm="100000">
                                          <p:val>
                                            <p:strVal val="#ppt_w"/>
                                          </p:val>
                                        </p:tav>
                                      </p:tavLst>
                                    </p:anim>
                                    <p:anim calcmode="lin" valueType="num">
                                      <p:cBhvr>
                                        <p:cTn id="108" dur="500" fill="hold"/>
                                        <p:tgtEl>
                                          <p:spTgt spid="4"/>
                                        </p:tgtEl>
                                        <p:attrNameLst>
                                          <p:attrName>ppt_h</p:attrName>
                                        </p:attrNameLst>
                                      </p:cBhvr>
                                      <p:tavLst>
                                        <p:tav tm="0">
                                          <p:val>
                                            <p:fltVal val="0"/>
                                          </p:val>
                                        </p:tav>
                                        <p:tav tm="100000">
                                          <p:val>
                                            <p:strVal val="#ppt_h"/>
                                          </p:val>
                                        </p:tav>
                                      </p:tavLst>
                                    </p:anim>
                                    <p:animEffect transition="in" filter="fade">
                                      <p:cBhvr>
                                        <p:cTn id="109" dur="500"/>
                                        <p:tgtEl>
                                          <p:spTgt spid="4"/>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p:cTn id="112" dur="500" fill="hold"/>
                                        <p:tgtEl>
                                          <p:spTgt spid="28"/>
                                        </p:tgtEl>
                                        <p:attrNameLst>
                                          <p:attrName>ppt_w</p:attrName>
                                        </p:attrNameLst>
                                      </p:cBhvr>
                                      <p:tavLst>
                                        <p:tav tm="0">
                                          <p:val>
                                            <p:fltVal val="0"/>
                                          </p:val>
                                        </p:tav>
                                        <p:tav tm="100000">
                                          <p:val>
                                            <p:strVal val="#ppt_w"/>
                                          </p:val>
                                        </p:tav>
                                      </p:tavLst>
                                    </p:anim>
                                    <p:anim calcmode="lin" valueType="num">
                                      <p:cBhvr>
                                        <p:cTn id="113" dur="500" fill="hold"/>
                                        <p:tgtEl>
                                          <p:spTgt spid="28"/>
                                        </p:tgtEl>
                                        <p:attrNameLst>
                                          <p:attrName>ppt_h</p:attrName>
                                        </p:attrNameLst>
                                      </p:cBhvr>
                                      <p:tavLst>
                                        <p:tav tm="0">
                                          <p:val>
                                            <p:fltVal val="0"/>
                                          </p:val>
                                        </p:tav>
                                        <p:tav tm="100000">
                                          <p:val>
                                            <p:strVal val="#ppt_h"/>
                                          </p:val>
                                        </p:tav>
                                      </p:tavLst>
                                    </p:anim>
                                    <p:animEffect transition="in" filter="fade">
                                      <p:cBhvr>
                                        <p:cTn id="114" dur="500"/>
                                        <p:tgtEl>
                                          <p:spTgt spid="28"/>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anim calcmode="lin" valueType="num">
                                      <p:cBhvr>
                                        <p:cTn id="117" dur="500" fill="hold"/>
                                        <p:tgtEl>
                                          <p:spTgt spid="103"/>
                                        </p:tgtEl>
                                        <p:attrNameLst>
                                          <p:attrName>ppt_w</p:attrName>
                                        </p:attrNameLst>
                                      </p:cBhvr>
                                      <p:tavLst>
                                        <p:tav tm="0">
                                          <p:val>
                                            <p:fltVal val="0"/>
                                          </p:val>
                                        </p:tav>
                                        <p:tav tm="100000">
                                          <p:val>
                                            <p:strVal val="#ppt_w"/>
                                          </p:val>
                                        </p:tav>
                                      </p:tavLst>
                                    </p:anim>
                                    <p:anim calcmode="lin" valueType="num">
                                      <p:cBhvr>
                                        <p:cTn id="118" dur="500" fill="hold"/>
                                        <p:tgtEl>
                                          <p:spTgt spid="103"/>
                                        </p:tgtEl>
                                        <p:attrNameLst>
                                          <p:attrName>ppt_h</p:attrName>
                                        </p:attrNameLst>
                                      </p:cBhvr>
                                      <p:tavLst>
                                        <p:tav tm="0">
                                          <p:val>
                                            <p:fltVal val="0"/>
                                          </p:val>
                                        </p:tav>
                                        <p:tav tm="100000">
                                          <p:val>
                                            <p:strVal val="#ppt_h"/>
                                          </p:val>
                                        </p:tav>
                                      </p:tavLst>
                                    </p:anim>
                                    <p:animEffect transition="in" filter="fade">
                                      <p:cBhvr>
                                        <p:cTn id="119" dur="500"/>
                                        <p:tgtEl>
                                          <p:spTgt spid="10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4"/>
                                        </p:tgtEl>
                                        <p:attrNameLst>
                                          <p:attrName>style.visibility</p:attrName>
                                        </p:attrNameLst>
                                      </p:cBhvr>
                                      <p:to>
                                        <p:strVal val="visible"/>
                                      </p:to>
                                    </p:set>
                                    <p:anim calcmode="lin" valueType="num">
                                      <p:cBhvr>
                                        <p:cTn id="122" dur="500" fill="hold"/>
                                        <p:tgtEl>
                                          <p:spTgt spid="104"/>
                                        </p:tgtEl>
                                        <p:attrNameLst>
                                          <p:attrName>ppt_w</p:attrName>
                                        </p:attrNameLst>
                                      </p:cBhvr>
                                      <p:tavLst>
                                        <p:tav tm="0">
                                          <p:val>
                                            <p:fltVal val="0"/>
                                          </p:val>
                                        </p:tav>
                                        <p:tav tm="100000">
                                          <p:val>
                                            <p:strVal val="#ppt_w"/>
                                          </p:val>
                                        </p:tav>
                                      </p:tavLst>
                                    </p:anim>
                                    <p:anim calcmode="lin" valueType="num">
                                      <p:cBhvr>
                                        <p:cTn id="123" dur="500" fill="hold"/>
                                        <p:tgtEl>
                                          <p:spTgt spid="104"/>
                                        </p:tgtEl>
                                        <p:attrNameLst>
                                          <p:attrName>ppt_h</p:attrName>
                                        </p:attrNameLst>
                                      </p:cBhvr>
                                      <p:tavLst>
                                        <p:tav tm="0">
                                          <p:val>
                                            <p:fltVal val="0"/>
                                          </p:val>
                                        </p:tav>
                                        <p:tav tm="100000">
                                          <p:val>
                                            <p:strVal val="#ppt_h"/>
                                          </p:val>
                                        </p:tav>
                                      </p:tavLst>
                                    </p:anim>
                                    <p:animEffect transition="in" filter="fade">
                                      <p:cBhvr>
                                        <p:cTn id="124" dur="500"/>
                                        <p:tgtEl>
                                          <p:spTgt spid="104"/>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03" grpId="0" animBg="1"/>
      <p:bldP spid="104" grpId="0" animBg="1"/>
      <p:bldP spid="106" grpId="0"/>
      <p:bldP spid="107" grpId="0"/>
      <p:bldP spid="4" grpId="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1" grpId="0" animBg="1"/>
      <p:bldP spid="59" grpId="0" animBg="1"/>
      <p:bldP spid="60" grpId="0" animBg="1"/>
      <p:bldP spid="61" grpId="0"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789660" y="862621"/>
            <a:ext cx="2354340" cy="414752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endParaRPr lang="zh-CN" altLang="en-US"/>
          </a:p>
        </p:txBody>
      </p:sp>
      <p:sp>
        <p:nvSpPr>
          <p:cNvPr id="13" name="矩形 12"/>
          <p:cNvSpPr/>
          <p:nvPr/>
        </p:nvSpPr>
        <p:spPr>
          <a:xfrm>
            <a:off x="76200" y="687835"/>
            <a:ext cx="2120836" cy="2143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endParaRPr lang="zh-CN" altLang="en-US"/>
          </a:p>
        </p:txBody>
      </p:sp>
      <p:pic>
        <p:nvPicPr>
          <p:cNvPr id="5" name="图片 4"/>
          <p:cNvPicPr>
            <a:picLocks noChangeAspect="1"/>
          </p:cNvPicPr>
          <p:nvPr/>
        </p:nvPicPr>
        <p:blipFill>
          <a:blip r:embed="rId2"/>
          <a:stretch>
            <a:fillRect/>
          </a:stretch>
        </p:blipFill>
        <p:spPr>
          <a:xfrm>
            <a:off x="90719" y="978207"/>
            <a:ext cx="2241151" cy="1626165"/>
          </a:xfrm>
          <a:prstGeom prst="rect">
            <a:avLst/>
          </a:prstGeom>
          <a:ln>
            <a:solidFill>
              <a:schemeClr val="tx1"/>
            </a:solidFill>
          </a:ln>
        </p:spPr>
      </p:pic>
      <p:sp>
        <p:nvSpPr>
          <p:cNvPr id="85" name="椭圆 84"/>
          <p:cNvSpPr/>
          <p:nvPr/>
        </p:nvSpPr>
        <p:spPr>
          <a:xfrm>
            <a:off x="189722" y="759835"/>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86" name="椭圆 85"/>
          <p:cNvSpPr/>
          <p:nvPr/>
        </p:nvSpPr>
        <p:spPr>
          <a:xfrm>
            <a:off x="1505708" y="754621"/>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87" name="椭圆 86"/>
          <p:cNvSpPr/>
          <p:nvPr/>
        </p:nvSpPr>
        <p:spPr>
          <a:xfrm>
            <a:off x="1089019" y="759835"/>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88" name="矩形 87"/>
          <p:cNvSpPr/>
          <p:nvPr/>
        </p:nvSpPr>
        <p:spPr>
          <a:xfrm>
            <a:off x="225060" y="687835"/>
            <a:ext cx="901209" cy="261610"/>
          </a:xfrm>
          <a:prstGeom prst="rect">
            <a:avLst/>
          </a:prstGeom>
        </p:spPr>
        <p:txBody>
          <a:bodyPr wrap="none">
            <a:spAutoFit/>
          </a:bodyPr>
          <a:lstStyle/>
          <a:p>
            <a:r>
              <a:rPr lang="zh-CN" altLang="en-US" sz="1100" dirty="0"/>
              <a:t>空击点火</a:t>
            </a:r>
            <a:r>
              <a:rPr lang="en-US" altLang="zh-CN" sz="1100" dirty="0"/>
              <a:t>lot</a:t>
            </a:r>
            <a:endParaRPr lang="zh-CN" altLang="en-US" sz="1100" dirty="0"/>
          </a:p>
        </p:txBody>
      </p:sp>
      <p:sp>
        <p:nvSpPr>
          <p:cNvPr id="89" name="矩形 88"/>
          <p:cNvSpPr/>
          <p:nvPr/>
        </p:nvSpPr>
        <p:spPr>
          <a:xfrm>
            <a:off x="1143019" y="687835"/>
            <a:ext cx="396262" cy="261610"/>
          </a:xfrm>
          <a:prstGeom prst="rect">
            <a:avLst/>
          </a:prstGeom>
        </p:spPr>
        <p:txBody>
          <a:bodyPr wrap="none">
            <a:spAutoFit/>
          </a:bodyPr>
          <a:lstStyle/>
          <a:p>
            <a:r>
              <a:rPr lang="en-US" altLang="zh-CN" sz="1100" dirty="0"/>
              <a:t>SHL</a:t>
            </a:r>
            <a:endParaRPr lang="zh-CN" altLang="en-US" sz="1100" dirty="0"/>
          </a:p>
        </p:txBody>
      </p:sp>
      <p:sp>
        <p:nvSpPr>
          <p:cNvPr id="90" name="矩形 89"/>
          <p:cNvSpPr/>
          <p:nvPr/>
        </p:nvSpPr>
        <p:spPr>
          <a:xfrm>
            <a:off x="1533336" y="687835"/>
            <a:ext cx="651140" cy="261610"/>
          </a:xfrm>
          <a:prstGeom prst="rect">
            <a:avLst/>
          </a:prstGeom>
        </p:spPr>
        <p:txBody>
          <a:bodyPr wrap="none">
            <a:spAutoFit/>
          </a:bodyPr>
          <a:lstStyle/>
          <a:p>
            <a:r>
              <a:rPr lang="zh-CN" altLang="en-US" sz="1100" dirty="0"/>
              <a:t>普通</a:t>
            </a:r>
            <a:r>
              <a:rPr lang="en-US" altLang="zh-CN" sz="1100" dirty="0"/>
              <a:t>lot </a:t>
            </a:r>
            <a:endParaRPr lang="zh-CN" altLang="en-US" sz="1100" dirty="0"/>
          </a:p>
        </p:txBody>
      </p:sp>
      <p:sp>
        <p:nvSpPr>
          <p:cNvPr id="6" name="矩形 5"/>
          <p:cNvSpPr/>
          <p:nvPr/>
        </p:nvSpPr>
        <p:spPr>
          <a:xfrm>
            <a:off x="7374" y="2599743"/>
            <a:ext cx="2324496" cy="2092881"/>
          </a:xfrm>
          <a:prstGeom prst="rect">
            <a:avLst/>
          </a:prstGeom>
        </p:spPr>
        <p:txBody>
          <a:bodyPr wrap="square">
            <a:spAutoFit/>
          </a:bodyPr>
          <a:lstStyle/>
          <a:p>
            <a:r>
              <a:rPr lang="en-US" altLang="zh-CN" sz="1000" dirty="0"/>
              <a:t>[LOT</a:t>
            </a:r>
            <a:r>
              <a:rPr lang="zh-CN" altLang="en-US" sz="1000" dirty="0"/>
              <a:t>分配给机台的顺序</a:t>
            </a:r>
            <a:r>
              <a:rPr lang="en-US" altLang="zh-CN" sz="1000" dirty="0"/>
              <a:t>]</a:t>
            </a:r>
          </a:p>
          <a:p>
            <a:r>
              <a:rPr lang="en-US" altLang="zh-CN" sz="1000" dirty="0"/>
              <a:t>P31 P81 P131 P91 P11 P141 P61 P51 P171 P71 P191 P121 P21 P41 P101 P201 P181 P151 P161 </a:t>
            </a:r>
            <a:r>
              <a:rPr lang="en-US" altLang="zh-CN" sz="1000" dirty="0" smtClean="0"/>
              <a:t>P111</a:t>
            </a:r>
          </a:p>
          <a:p>
            <a:r>
              <a:rPr lang="en-US" altLang="zh-CN" sz="1000" dirty="0" smtClean="0"/>
              <a:t> </a:t>
            </a:r>
            <a:endParaRPr lang="en-US" altLang="zh-CN" sz="1000" dirty="0"/>
          </a:p>
          <a:p>
            <a:r>
              <a:rPr lang="en-US" altLang="zh-CN" sz="1000" dirty="0" smtClean="0"/>
              <a:t>[</a:t>
            </a:r>
            <a:r>
              <a:rPr lang="zh-CN" altLang="en-US" sz="1000" dirty="0"/>
              <a:t>机台加工时间</a:t>
            </a:r>
            <a:r>
              <a:rPr lang="en-US" altLang="zh-CN" sz="1000" dirty="0"/>
              <a:t>]</a:t>
            </a:r>
          </a:p>
          <a:p>
            <a:r>
              <a:rPr lang="en-US" altLang="zh-CN" sz="1000" dirty="0"/>
              <a:t>M1      12      </a:t>
            </a:r>
          </a:p>
          <a:p>
            <a:r>
              <a:rPr lang="en-US" altLang="zh-CN" sz="1000" dirty="0"/>
              <a:t>M2      12      </a:t>
            </a:r>
          </a:p>
          <a:p>
            <a:r>
              <a:rPr lang="en-US" altLang="zh-CN" sz="1000" dirty="0"/>
              <a:t>M3      10      </a:t>
            </a:r>
          </a:p>
          <a:p>
            <a:r>
              <a:rPr lang="en-US" altLang="zh-CN" sz="1000" dirty="0"/>
              <a:t>M4      </a:t>
            </a:r>
            <a:r>
              <a:rPr lang="en-US" altLang="zh-CN" sz="1000" dirty="0" smtClean="0"/>
              <a:t>12</a:t>
            </a:r>
          </a:p>
          <a:p>
            <a:r>
              <a:rPr lang="en-US" altLang="zh-CN" sz="1000" dirty="0" smtClean="0"/>
              <a:t>      </a:t>
            </a:r>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12</a:t>
            </a:r>
            <a:endParaRPr lang="zh-CN" altLang="en-US" sz="1000" dirty="0"/>
          </a:p>
        </p:txBody>
      </p:sp>
      <p:sp>
        <p:nvSpPr>
          <p:cNvPr id="91" name="椭圆 90"/>
          <p:cNvSpPr/>
          <p:nvPr/>
        </p:nvSpPr>
        <p:spPr>
          <a:xfrm>
            <a:off x="1242147" y="1898315"/>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2" name="椭圆 91"/>
          <p:cNvSpPr/>
          <p:nvPr/>
        </p:nvSpPr>
        <p:spPr>
          <a:xfrm>
            <a:off x="470336" y="1612124"/>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3" name="椭圆 92"/>
          <p:cNvSpPr/>
          <p:nvPr/>
        </p:nvSpPr>
        <p:spPr>
          <a:xfrm>
            <a:off x="524336" y="1293938"/>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4" name="椭圆 93"/>
          <p:cNvSpPr/>
          <p:nvPr/>
        </p:nvSpPr>
        <p:spPr>
          <a:xfrm>
            <a:off x="921552" y="190973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5" name="椭圆 94"/>
          <p:cNvSpPr/>
          <p:nvPr/>
        </p:nvSpPr>
        <p:spPr>
          <a:xfrm>
            <a:off x="524336" y="190973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6" name="椭圆 95"/>
          <p:cNvSpPr/>
          <p:nvPr/>
        </p:nvSpPr>
        <p:spPr>
          <a:xfrm>
            <a:off x="800885" y="1608271"/>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7" name="椭圆 96"/>
          <p:cNvSpPr/>
          <p:nvPr/>
        </p:nvSpPr>
        <p:spPr>
          <a:xfrm>
            <a:off x="1585363" y="1902255"/>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8" name="椭圆 97"/>
          <p:cNvSpPr/>
          <p:nvPr/>
        </p:nvSpPr>
        <p:spPr>
          <a:xfrm>
            <a:off x="1088561" y="1608271"/>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9" name="椭圆 98"/>
          <p:cNvSpPr/>
          <p:nvPr/>
        </p:nvSpPr>
        <p:spPr>
          <a:xfrm>
            <a:off x="468661" y="220994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0" name="椭圆 99"/>
          <p:cNvSpPr/>
          <p:nvPr/>
        </p:nvSpPr>
        <p:spPr>
          <a:xfrm>
            <a:off x="1588783" y="161212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1" name="椭圆 100"/>
          <p:cNvSpPr/>
          <p:nvPr/>
        </p:nvSpPr>
        <p:spPr>
          <a:xfrm>
            <a:off x="1460705" y="129101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2" name="椭圆 101"/>
          <p:cNvSpPr/>
          <p:nvPr/>
        </p:nvSpPr>
        <p:spPr>
          <a:xfrm>
            <a:off x="867552" y="221073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8" name="椭圆 107"/>
          <p:cNvSpPr/>
          <p:nvPr/>
        </p:nvSpPr>
        <p:spPr>
          <a:xfrm>
            <a:off x="1142561" y="221670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9" name="椭圆 108"/>
          <p:cNvSpPr/>
          <p:nvPr/>
        </p:nvSpPr>
        <p:spPr>
          <a:xfrm>
            <a:off x="2031473" y="191736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0" name="椭圆 109"/>
          <p:cNvSpPr/>
          <p:nvPr/>
        </p:nvSpPr>
        <p:spPr>
          <a:xfrm>
            <a:off x="1007169" y="1295842"/>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1" name="椭圆 110"/>
          <p:cNvSpPr/>
          <p:nvPr/>
        </p:nvSpPr>
        <p:spPr>
          <a:xfrm>
            <a:off x="1934609" y="220686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2" name="椭圆 111"/>
          <p:cNvSpPr/>
          <p:nvPr/>
        </p:nvSpPr>
        <p:spPr>
          <a:xfrm>
            <a:off x="1943538" y="129413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3" name="椭圆 112"/>
          <p:cNvSpPr/>
          <p:nvPr/>
        </p:nvSpPr>
        <p:spPr>
          <a:xfrm>
            <a:off x="1779798" y="16105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4" name="椭圆 113"/>
          <p:cNvSpPr/>
          <p:nvPr/>
        </p:nvSpPr>
        <p:spPr>
          <a:xfrm>
            <a:off x="1376091"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5" name="椭圆 114"/>
          <p:cNvSpPr/>
          <p:nvPr/>
        </p:nvSpPr>
        <p:spPr>
          <a:xfrm>
            <a:off x="1491056" y="220994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8" name="矩形 7"/>
          <p:cNvSpPr/>
          <p:nvPr/>
        </p:nvSpPr>
        <p:spPr>
          <a:xfrm>
            <a:off x="2273303" y="2604372"/>
            <a:ext cx="2362134" cy="2092881"/>
          </a:xfrm>
          <a:prstGeom prst="rect">
            <a:avLst/>
          </a:prstGeom>
        </p:spPr>
        <p:txBody>
          <a:bodyPr wrap="square">
            <a:spAutoFit/>
          </a:bodyPr>
          <a:lstStyle/>
          <a:p>
            <a:r>
              <a:rPr lang="en-US" altLang="zh-CN" sz="1000" dirty="0"/>
              <a:t>[LOT</a:t>
            </a:r>
            <a:r>
              <a:rPr lang="zh-CN" altLang="en-US" sz="1000" dirty="0"/>
              <a:t>分配给机台的顺序</a:t>
            </a:r>
            <a:r>
              <a:rPr lang="en-US" altLang="zh-CN" sz="1000" dirty="0"/>
              <a:t>]</a:t>
            </a:r>
          </a:p>
          <a:p>
            <a:r>
              <a:rPr lang="en-US" altLang="zh-CN" sz="1000" dirty="0"/>
              <a:t>P91 P11 P131 P81 P31 P61 P141 P171 P51 P191 P71 P181 P101 P151 P111 P161 P41 P201 P21 P121 </a:t>
            </a:r>
            <a:endParaRPr lang="en-US" altLang="zh-CN" sz="1000" dirty="0" smtClean="0"/>
          </a:p>
          <a:p>
            <a:endParaRPr lang="en-US" altLang="zh-CN" sz="1000" dirty="0"/>
          </a:p>
          <a:p>
            <a:r>
              <a:rPr lang="en-US" altLang="zh-CN" sz="1000" dirty="0" smtClean="0"/>
              <a:t>[</a:t>
            </a:r>
            <a:r>
              <a:rPr lang="zh-CN" altLang="en-US" sz="1000" dirty="0"/>
              <a:t>机台加工时间</a:t>
            </a:r>
            <a:r>
              <a:rPr lang="en-US" altLang="zh-CN" sz="1000" dirty="0"/>
              <a:t>]</a:t>
            </a:r>
          </a:p>
          <a:p>
            <a:r>
              <a:rPr lang="en-US" altLang="zh-CN" sz="1000" dirty="0"/>
              <a:t>M1      12      </a:t>
            </a:r>
          </a:p>
          <a:p>
            <a:r>
              <a:rPr lang="en-US" altLang="zh-CN" sz="1000" dirty="0"/>
              <a:t>M2      11      </a:t>
            </a:r>
          </a:p>
          <a:p>
            <a:r>
              <a:rPr lang="en-US" altLang="zh-CN" sz="1000" dirty="0"/>
              <a:t>M3      11      </a:t>
            </a:r>
          </a:p>
          <a:p>
            <a:r>
              <a:rPr lang="en-US" altLang="zh-CN" sz="1000" dirty="0"/>
              <a:t>M4      </a:t>
            </a:r>
            <a:r>
              <a:rPr lang="en-US" altLang="zh-CN" sz="1000" dirty="0" smtClean="0"/>
              <a:t>12</a:t>
            </a:r>
          </a:p>
          <a:p>
            <a:r>
              <a:rPr lang="en-US" altLang="zh-CN" sz="1000" dirty="0" smtClean="0"/>
              <a:t>      </a:t>
            </a:r>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12</a:t>
            </a:r>
          </a:p>
        </p:txBody>
      </p:sp>
      <p:sp>
        <p:nvSpPr>
          <p:cNvPr id="116" name="椭圆 115"/>
          <p:cNvSpPr/>
          <p:nvPr/>
        </p:nvSpPr>
        <p:spPr>
          <a:xfrm>
            <a:off x="2758144" y="1888618"/>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7" name="椭圆 116"/>
          <p:cNvSpPr/>
          <p:nvPr/>
        </p:nvSpPr>
        <p:spPr>
          <a:xfrm>
            <a:off x="2786497" y="1577620"/>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8" name="椭圆 117"/>
          <p:cNvSpPr/>
          <p:nvPr/>
        </p:nvSpPr>
        <p:spPr>
          <a:xfrm>
            <a:off x="3114347" y="1888618"/>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9" name="椭圆 118"/>
          <p:cNvSpPr/>
          <p:nvPr/>
        </p:nvSpPr>
        <p:spPr>
          <a:xfrm>
            <a:off x="2854377" y="1275289"/>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10" name="图片 9"/>
          <p:cNvPicPr>
            <a:picLocks noChangeAspect="1"/>
          </p:cNvPicPr>
          <p:nvPr/>
        </p:nvPicPr>
        <p:blipFill>
          <a:blip r:embed="rId3"/>
          <a:stretch>
            <a:fillRect/>
          </a:stretch>
        </p:blipFill>
        <p:spPr>
          <a:xfrm>
            <a:off x="2351967" y="978206"/>
            <a:ext cx="2204806" cy="1626165"/>
          </a:xfrm>
          <a:prstGeom prst="rect">
            <a:avLst/>
          </a:prstGeom>
          <a:ln>
            <a:solidFill>
              <a:schemeClr val="tx1"/>
            </a:solidFill>
          </a:ln>
        </p:spPr>
      </p:pic>
      <p:sp>
        <p:nvSpPr>
          <p:cNvPr id="120" name="椭圆 119"/>
          <p:cNvSpPr/>
          <p:nvPr/>
        </p:nvSpPr>
        <p:spPr>
          <a:xfrm>
            <a:off x="2981779" y="2209947"/>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1" name="椭圆 120"/>
          <p:cNvSpPr/>
          <p:nvPr/>
        </p:nvSpPr>
        <p:spPr>
          <a:xfrm>
            <a:off x="2693365" y="1600527"/>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2" name="椭圆 121"/>
          <p:cNvSpPr/>
          <p:nvPr/>
        </p:nvSpPr>
        <p:spPr>
          <a:xfrm>
            <a:off x="2681067" y="2216709"/>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3" name="椭圆 122"/>
          <p:cNvSpPr/>
          <p:nvPr/>
        </p:nvSpPr>
        <p:spPr>
          <a:xfrm>
            <a:off x="3207679" y="190973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4" name="椭圆 123"/>
          <p:cNvSpPr/>
          <p:nvPr/>
        </p:nvSpPr>
        <p:spPr>
          <a:xfrm>
            <a:off x="2750810" y="1917366"/>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5" name="椭圆 124"/>
          <p:cNvSpPr/>
          <p:nvPr/>
        </p:nvSpPr>
        <p:spPr>
          <a:xfrm>
            <a:off x="3344795" y="2216709"/>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6" name="椭圆 125"/>
          <p:cNvSpPr/>
          <p:nvPr/>
        </p:nvSpPr>
        <p:spPr>
          <a:xfrm>
            <a:off x="3001008" y="1607494"/>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7" name="椭圆 126"/>
          <p:cNvSpPr/>
          <p:nvPr/>
        </p:nvSpPr>
        <p:spPr>
          <a:xfrm>
            <a:off x="3342317" y="160052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8" name="椭圆 127"/>
          <p:cNvSpPr/>
          <p:nvPr/>
        </p:nvSpPr>
        <p:spPr>
          <a:xfrm>
            <a:off x="3653791" y="1918503"/>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0" name="椭圆 129"/>
          <p:cNvSpPr/>
          <p:nvPr/>
        </p:nvSpPr>
        <p:spPr>
          <a:xfrm>
            <a:off x="2692054" y="130118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1" name="椭圆 130"/>
          <p:cNvSpPr/>
          <p:nvPr/>
        </p:nvSpPr>
        <p:spPr>
          <a:xfrm>
            <a:off x="3264292" y="130118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2" name="椭圆 131"/>
          <p:cNvSpPr/>
          <p:nvPr/>
        </p:nvSpPr>
        <p:spPr>
          <a:xfrm>
            <a:off x="3728530" y="130118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3" name="椭圆 132"/>
          <p:cNvSpPr/>
          <p:nvPr/>
        </p:nvSpPr>
        <p:spPr>
          <a:xfrm>
            <a:off x="4138768" y="129101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4" name="椭圆 133"/>
          <p:cNvSpPr/>
          <p:nvPr/>
        </p:nvSpPr>
        <p:spPr>
          <a:xfrm>
            <a:off x="3524503"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5" name="椭圆 134"/>
          <p:cNvSpPr/>
          <p:nvPr/>
        </p:nvSpPr>
        <p:spPr>
          <a:xfrm>
            <a:off x="3691908"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6" name="椭圆 135"/>
          <p:cNvSpPr/>
          <p:nvPr/>
        </p:nvSpPr>
        <p:spPr>
          <a:xfrm>
            <a:off x="3924758"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7" name="椭圆 136"/>
          <p:cNvSpPr/>
          <p:nvPr/>
        </p:nvSpPr>
        <p:spPr>
          <a:xfrm>
            <a:off x="4134334"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8" name="椭圆 137"/>
          <p:cNvSpPr/>
          <p:nvPr/>
        </p:nvSpPr>
        <p:spPr>
          <a:xfrm>
            <a:off x="4113968" y="191736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9" name="椭圆 138"/>
          <p:cNvSpPr/>
          <p:nvPr/>
        </p:nvSpPr>
        <p:spPr>
          <a:xfrm>
            <a:off x="3728530" y="222813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0" name="椭圆 139"/>
          <p:cNvSpPr/>
          <p:nvPr/>
        </p:nvSpPr>
        <p:spPr>
          <a:xfrm>
            <a:off x="4231312" y="222813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11" name="图片 10"/>
          <p:cNvPicPr>
            <a:picLocks noChangeAspect="1"/>
          </p:cNvPicPr>
          <p:nvPr/>
        </p:nvPicPr>
        <p:blipFill>
          <a:blip r:embed="rId4"/>
          <a:stretch>
            <a:fillRect/>
          </a:stretch>
        </p:blipFill>
        <p:spPr>
          <a:xfrm>
            <a:off x="4585471" y="968952"/>
            <a:ext cx="2266656" cy="1644671"/>
          </a:xfrm>
          <a:prstGeom prst="rect">
            <a:avLst/>
          </a:prstGeom>
          <a:ln>
            <a:solidFill>
              <a:schemeClr val="tx1"/>
            </a:solidFill>
          </a:ln>
        </p:spPr>
      </p:pic>
      <p:sp>
        <p:nvSpPr>
          <p:cNvPr id="12" name="矩形 11"/>
          <p:cNvSpPr/>
          <p:nvPr/>
        </p:nvSpPr>
        <p:spPr>
          <a:xfrm>
            <a:off x="4503660" y="2599346"/>
            <a:ext cx="2286000" cy="2192908"/>
          </a:xfrm>
          <a:prstGeom prst="rect">
            <a:avLst/>
          </a:prstGeom>
        </p:spPr>
        <p:txBody>
          <a:bodyPr wrap="square">
            <a:spAutoFit/>
          </a:bodyPr>
          <a:lstStyle/>
          <a:p>
            <a:r>
              <a:rPr lang="en-US" altLang="zh-CN" sz="1050" dirty="0"/>
              <a:t>[LOT</a:t>
            </a:r>
            <a:r>
              <a:rPr lang="zh-CN" altLang="en-US" sz="1050" dirty="0"/>
              <a:t>分配给机台的顺序</a:t>
            </a:r>
            <a:r>
              <a:rPr lang="en-US" altLang="zh-CN" sz="1050" dirty="0"/>
              <a:t>]</a:t>
            </a:r>
          </a:p>
          <a:p>
            <a:r>
              <a:rPr lang="en-US" altLang="zh-CN" sz="1050" dirty="0"/>
              <a:t>P31 P11 P91 P131 P81 P51 P141 P171 P61 P201 P121 P111 P161 P21 P101 P41 P71 P151 P181 P191 </a:t>
            </a:r>
            <a:endParaRPr lang="en-US" altLang="zh-CN" sz="1050" dirty="0" smtClean="0"/>
          </a:p>
          <a:p>
            <a:endParaRPr lang="en-US" altLang="zh-CN" sz="1050" dirty="0"/>
          </a:p>
          <a:p>
            <a:r>
              <a:rPr lang="en-US" altLang="zh-CN" sz="1050" dirty="0" smtClean="0"/>
              <a:t>[</a:t>
            </a:r>
            <a:r>
              <a:rPr lang="zh-CN" altLang="en-US" sz="1050" dirty="0"/>
              <a:t>机台加工时间</a:t>
            </a:r>
            <a:r>
              <a:rPr lang="en-US" altLang="zh-CN" sz="1050" dirty="0"/>
              <a:t>]</a:t>
            </a:r>
          </a:p>
          <a:p>
            <a:r>
              <a:rPr lang="en-US" altLang="zh-CN" sz="1050" dirty="0"/>
              <a:t>M1      11      </a:t>
            </a:r>
          </a:p>
          <a:p>
            <a:r>
              <a:rPr lang="en-US" altLang="zh-CN" sz="1050" dirty="0"/>
              <a:t>M2      12      </a:t>
            </a:r>
          </a:p>
          <a:p>
            <a:r>
              <a:rPr lang="en-US" altLang="zh-CN" sz="1050" dirty="0"/>
              <a:t>M3      11      </a:t>
            </a:r>
          </a:p>
          <a:p>
            <a:r>
              <a:rPr lang="en-US" altLang="zh-CN" sz="1050" dirty="0"/>
              <a:t>M4      12  </a:t>
            </a:r>
            <a:endParaRPr lang="en-US" altLang="zh-CN" sz="1050" dirty="0" smtClean="0"/>
          </a:p>
          <a:p>
            <a:r>
              <a:rPr lang="en-US" altLang="zh-CN" sz="1050" dirty="0" smtClean="0"/>
              <a:t>    </a:t>
            </a:r>
            <a:endParaRPr lang="en-US" altLang="zh-CN" sz="1050" dirty="0"/>
          </a:p>
          <a:p>
            <a:r>
              <a:rPr lang="en-US" altLang="zh-CN" sz="1050" dirty="0" smtClean="0"/>
              <a:t>[</a:t>
            </a:r>
            <a:r>
              <a:rPr lang="zh-CN" altLang="en-US" sz="1050" dirty="0"/>
              <a:t>收敛时间</a:t>
            </a:r>
            <a:r>
              <a:rPr lang="en-US" altLang="zh-CN" sz="1050" dirty="0"/>
              <a:t>]</a:t>
            </a:r>
          </a:p>
          <a:p>
            <a:r>
              <a:rPr lang="en-US" altLang="zh-CN" sz="1050" dirty="0"/>
              <a:t>12</a:t>
            </a:r>
            <a:endParaRPr lang="zh-CN" altLang="en-US" sz="1050" dirty="0"/>
          </a:p>
        </p:txBody>
      </p:sp>
      <p:sp>
        <p:nvSpPr>
          <p:cNvPr id="142" name="椭圆 141"/>
          <p:cNvSpPr/>
          <p:nvPr/>
        </p:nvSpPr>
        <p:spPr>
          <a:xfrm>
            <a:off x="4863741" y="2225456"/>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3" name="椭圆 142"/>
          <p:cNvSpPr/>
          <p:nvPr/>
        </p:nvSpPr>
        <p:spPr>
          <a:xfrm>
            <a:off x="4926938" y="1913321"/>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4" name="椭圆 143"/>
          <p:cNvSpPr/>
          <p:nvPr/>
        </p:nvSpPr>
        <p:spPr>
          <a:xfrm>
            <a:off x="5465247" y="1291014"/>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5" name="椭圆 144"/>
          <p:cNvSpPr/>
          <p:nvPr/>
        </p:nvSpPr>
        <p:spPr>
          <a:xfrm>
            <a:off x="5295596" y="1905819"/>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6" name="椭圆 145"/>
          <p:cNvSpPr/>
          <p:nvPr/>
        </p:nvSpPr>
        <p:spPr>
          <a:xfrm>
            <a:off x="4967011" y="1291014"/>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8" name="椭圆 147"/>
          <p:cNvSpPr/>
          <p:nvPr/>
        </p:nvSpPr>
        <p:spPr>
          <a:xfrm>
            <a:off x="5633142" y="1924159"/>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9" name="椭圆 148"/>
          <p:cNvSpPr/>
          <p:nvPr/>
        </p:nvSpPr>
        <p:spPr>
          <a:xfrm>
            <a:off x="5265158" y="160052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0" name="椭圆 149"/>
          <p:cNvSpPr/>
          <p:nvPr/>
        </p:nvSpPr>
        <p:spPr>
          <a:xfrm>
            <a:off x="4926938" y="160052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1" name="椭圆 150"/>
          <p:cNvSpPr/>
          <p:nvPr/>
        </p:nvSpPr>
        <p:spPr>
          <a:xfrm>
            <a:off x="6059721" y="1918200"/>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2" name="椭圆 151"/>
          <p:cNvSpPr/>
          <p:nvPr/>
        </p:nvSpPr>
        <p:spPr>
          <a:xfrm>
            <a:off x="5778104"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3" name="椭圆 152"/>
          <p:cNvSpPr/>
          <p:nvPr/>
        </p:nvSpPr>
        <p:spPr>
          <a:xfrm>
            <a:off x="5982131" y="1289465"/>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4" name="椭圆 153"/>
          <p:cNvSpPr/>
          <p:nvPr/>
        </p:nvSpPr>
        <p:spPr>
          <a:xfrm>
            <a:off x="6417671" y="1289688"/>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5" name="椭圆 154"/>
          <p:cNvSpPr/>
          <p:nvPr/>
        </p:nvSpPr>
        <p:spPr>
          <a:xfrm>
            <a:off x="5964979"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6" name="椭圆 155"/>
          <p:cNvSpPr/>
          <p:nvPr/>
        </p:nvSpPr>
        <p:spPr>
          <a:xfrm>
            <a:off x="5589379"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7" name="椭圆 156"/>
          <p:cNvSpPr/>
          <p:nvPr/>
        </p:nvSpPr>
        <p:spPr>
          <a:xfrm>
            <a:off x="6289471" y="223370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8" name="椭圆 157"/>
          <p:cNvSpPr/>
          <p:nvPr/>
        </p:nvSpPr>
        <p:spPr>
          <a:xfrm>
            <a:off x="6432300" y="1916265"/>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9" name="椭圆 158"/>
          <p:cNvSpPr/>
          <p:nvPr/>
        </p:nvSpPr>
        <p:spPr>
          <a:xfrm>
            <a:off x="6141214"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0" name="椭圆 159"/>
          <p:cNvSpPr/>
          <p:nvPr/>
        </p:nvSpPr>
        <p:spPr>
          <a:xfrm>
            <a:off x="5785271" y="2235528"/>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1" name="椭圆 160"/>
          <p:cNvSpPr/>
          <p:nvPr/>
        </p:nvSpPr>
        <p:spPr>
          <a:xfrm>
            <a:off x="6397471"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2" name="椭圆 161"/>
          <p:cNvSpPr/>
          <p:nvPr/>
        </p:nvSpPr>
        <p:spPr>
          <a:xfrm>
            <a:off x="5313941" y="223330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163" name="图片 162"/>
          <p:cNvPicPr>
            <a:picLocks noChangeAspect="1"/>
          </p:cNvPicPr>
          <p:nvPr/>
        </p:nvPicPr>
        <p:blipFill>
          <a:blip r:embed="rId5"/>
          <a:stretch>
            <a:fillRect/>
          </a:stretch>
        </p:blipFill>
        <p:spPr>
          <a:xfrm>
            <a:off x="6871471" y="968953"/>
            <a:ext cx="2234257" cy="1635922"/>
          </a:xfrm>
          <a:prstGeom prst="rect">
            <a:avLst/>
          </a:prstGeom>
          <a:ln>
            <a:solidFill>
              <a:schemeClr val="tx1"/>
            </a:solidFill>
          </a:ln>
        </p:spPr>
      </p:pic>
      <p:sp>
        <p:nvSpPr>
          <p:cNvPr id="164" name="椭圆 163"/>
          <p:cNvSpPr/>
          <p:nvPr/>
        </p:nvSpPr>
        <p:spPr>
          <a:xfrm>
            <a:off x="7672874" y="191507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5" name="椭圆 164"/>
          <p:cNvSpPr/>
          <p:nvPr/>
        </p:nvSpPr>
        <p:spPr>
          <a:xfrm>
            <a:off x="7177301" y="159862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6" name="椭圆 165"/>
          <p:cNvSpPr/>
          <p:nvPr/>
        </p:nvSpPr>
        <p:spPr>
          <a:xfrm>
            <a:off x="7203806" y="1295842"/>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7" name="椭圆 166"/>
          <p:cNvSpPr/>
          <p:nvPr/>
        </p:nvSpPr>
        <p:spPr>
          <a:xfrm>
            <a:off x="7215457" y="2213299"/>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8" name="椭圆 167"/>
          <p:cNvSpPr/>
          <p:nvPr/>
        </p:nvSpPr>
        <p:spPr>
          <a:xfrm>
            <a:off x="7208063" y="1918797"/>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9" name="椭圆 168"/>
          <p:cNvSpPr/>
          <p:nvPr/>
        </p:nvSpPr>
        <p:spPr>
          <a:xfrm>
            <a:off x="8042777" y="1915073"/>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0" name="椭圆 169"/>
          <p:cNvSpPr/>
          <p:nvPr/>
        </p:nvSpPr>
        <p:spPr>
          <a:xfrm>
            <a:off x="7546617" y="160682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1" name="椭圆 170"/>
          <p:cNvSpPr/>
          <p:nvPr/>
        </p:nvSpPr>
        <p:spPr>
          <a:xfrm>
            <a:off x="7892998" y="1604523"/>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2" name="椭圆 171"/>
          <p:cNvSpPr/>
          <p:nvPr/>
        </p:nvSpPr>
        <p:spPr>
          <a:xfrm>
            <a:off x="7575681" y="2225456"/>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3" name="椭圆 172"/>
          <p:cNvSpPr/>
          <p:nvPr/>
        </p:nvSpPr>
        <p:spPr>
          <a:xfrm>
            <a:off x="8212402" y="221783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4" name="椭圆 173"/>
          <p:cNvSpPr/>
          <p:nvPr/>
        </p:nvSpPr>
        <p:spPr>
          <a:xfrm>
            <a:off x="8208680" y="128683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5" name="椭圆 174"/>
          <p:cNvSpPr/>
          <p:nvPr/>
        </p:nvSpPr>
        <p:spPr>
          <a:xfrm>
            <a:off x="7750364" y="129196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6" name="椭圆 175"/>
          <p:cNvSpPr/>
          <p:nvPr/>
        </p:nvSpPr>
        <p:spPr>
          <a:xfrm>
            <a:off x="8857182" y="159662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7" name="椭圆 176"/>
          <p:cNvSpPr/>
          <p:nvPr/>
        </p:nvSpPr>
        <p:spPr>
          <a:xfrm>
            <a:off x="8166006" y="1598623"/>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8" name="椭圆 177"/>
          <p:cNvSpPr/>
          <p:nvPr/>
        </p:nvSpPr>
        <p:spPr>
          <a:xfrm>
            <a:off x="8728117" y="128683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9" name="椭圆 178"/>
          <p:cNvSpPr/>
          <p:nvPr/>
        </p:nvSpPr>
        <p:spPr>
          <a:xfrm>
            <a:off x="8555777" y="222238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0" name="椭圆 179"/>
          <p:cNvSpPr/>
          <p:nvPr/>
        </p:nvSpPr>
        <p:spPr>
          <a:xfrm>
            <a:off x="8520252" y="192415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1" name="椭圆 180"/>
          <p:cNvSpPr/>
          <p:nvPr/>
        </p:nvSpPr>
        <p:spPr>
          <a:xfrm>
            <a:off x="8695527" y="159662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2" name="椭圆 181"/>
          <p:cNvSpPr/>
          <p:nvPr/>
        </p:nvSpPr>
        <p:spPr>
          <a:xfrm>
            <a:off x="8425872" y="1599320"/>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3" name="椭圆 182"/>
          <p:cNvSpPr/>
          <p:nvPr/>
        </p:nvSpPr>
        <p:spPr>
          <a:xfrm>
            <a:off x="7912617" y="222238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4" name="矩形 183"/>
          <p:cNvSpPr/>
          <p:nvPr/>
        </p:nvSpPr>
        <p:spPr>
          <a:xfrm>
            <a:off x="6776401" y="2583876"/>
            <a:ext cx="2329327" cy="2092881"/>
          </a:xfrm>
          <a:prstGeom prst="rect">
            <a:avLst/>
          </a:prstGeom>
        </p:spPr>
        <p:txBody>
          <a:bodyPr wrap="square">
            <a:spAutoFit/>
          </a:bodyPr>
          <a:lstStyle/>
          <a:p>
            <a:r>
              <a:rPr lang="en-US" altLang="zh-CN" sz="1000" dirty="0"/>
              <a:t>[LOT</a:t>
            </a:r>
            <a:r>
              <a:rPr lang="zh-CN" altLang="en-US" sz="1000" dirty="0"/>
              <a:t>分配给机台的顺序</a:t>
            </a:r>
            <a:r>
              <a:rPr lang="en-US" altLang="zh-CN" sz="1000" dirty="0"/>
              <a:t>]</a:t>
            </a:r>
          </a:p>
          <a:p>
            <a:r>
              <a:rPr lang="en-US" altLang="zh-CN" sz="1000" dirty="0"/>
              <a:t>P131 P11 P31 P81 P91 P51 P171 P61 P141 P71 P111 P41 P121 P201 P161 P191 P181 P21 P151 </a:t>
            </a:r>
            <a:r>
              <a:rPr lang="en-US" altLang="zh-CN" sz="1000" dirty="0" smtClean="0"/>
              <a:t>P101</a:t>
            </a:r>
          </a:p>
          <a:p>
            <a:r>
              <a:rPr lang="en-US" altLang="zh-CN" sz="1000" dirty="0" smtClean="0"/>
              <a:t> </a:t>
            </a:r>
            <a:endParaRPr lang="en-US" altLang="zh-CN" sz="1000" dirty="0"/>
          </a:p>
          <a:p>
            <a:r>
              <a:rPr lang="en-US" altLang="zh-CN" sz="1000" dirty="0" smtClean="0"/>
              <a:t>[</a:t>
            </a:r>
            <a:r>
              <a:rPr lang="zh-CN" altLang="en-US" sz="1000" dirty="0"/>
              <a:t>机台加工时间</a:t>
            </a:r>
            <a:r>
              <a:rPr lang="en-US" altLang="zh-CN" sz="1000" dirty="0"/>
              <a:t>]</a:t>
            </a:r>
          </a:p>
          <a:p>
            <a:r>
              <a:rPr lang="en-US" altLang="zh-CN" sz="1000" dirty="0"/>
              <a:t>M1      11      </a:t>
            </a:r>
          </a:p>
          <a:p>
            <a:r>
              <a:rPr lang="en-US" altLang="zh-CN" sz="1000" dirty="0"/>
              <a:t>M2      11      </a:t>
            </a:r>
          </a:p>
          <a:p>
            <a:r>
              <a:rPr lang="en-US" altLang="zh-CN" sz="1000" dirty="0"/>
              <a:t>M3      12      </a:t>
            </a:r>
          </a:p>
          <a:p>
            <a:r>
              <a:rPr lang="en-US" altLang="zh-CN" sz="1000" dirty="0"/>
              <a:t>M4      12  </a:t>
            </a:r>
            <a:endParaRPr lang="en-US" altLang="zh-CN" sz="1000" dirty="0" smtClean="0"/>
          </a:p>
          <a:p>
            <a:r>
              <a:rPr lang="en-US" altLang="zh-CN" sz="1000" dirty="0" smtClean="0"/>
              <a:t>    </a:t>
            </a:r>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12</a:t>
            </a:r>
            <a:endParaRPr lang="zh-CN" altLang="en-US" sz="1000" dirty="0"/>
          </a:p>
        </p:txBody>
      </p:sp>
      <p:sp>
        <p:nvSpPr>
          <p:cNvPr id="104" name="标题 1"/>
          <p:cNvSpPr txBox="1">
            <a:spLocks/>
          </p:cNvSpPr>
          <p:nvPr/>
        </p:nvSpPr>
        <p:spPr bwMode="auto">
          <a:xfrm>
            <a:off x="-1" y="0"/>
            <a:ext cx="429585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en-US" altLang="zh-CN" b="1" smtClean="0"/>
              <a:t>Example – lot priority  </a:t>
            </a:r>
            <a:endParaRPr lang="zh-CN" altLang="en-US" b="1" dirty="0"/>
          </a:p>
        </p:txBody>
      </p:sp>
    </p:spTree>
    <p:extLst>
      <p:ext uri="{BB962C8B-B14F-4D97-AF65-F5344CB8AC3E}">
        <p14:creationId xmlns:p14="http://schemas.microsoft.com/office/powerpoint/2010/main" val="535081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a:hlinkClick r:id="rId2" action="ppaction://hlinksldjump"/>
          </p:cNvPr>
          <p:cNvSpPr/>
          <p:nvPr/>
        </p:nvSpPr>
        <p:spPr>
          <a:xfrm>
            <a:off x="1684280" y="3828750"/>
            <a:ext cx="3421116" cy="648000"/>
          </a:xfrm>
          <a:prstGeom prst="roundRect">
            <a:avLst/>
          </a:prstGeom>
          <a:solidFill>
            <a:schemeClr val="accent1">
              <a:lumMod val="40000"/>
              <a:lumOff val="60000"/>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lvl="0" indent="-285750">
              <a:buFont typeface="Arial" panose="020B0604020202020204" pitchFamily="34" charset="0"/>
              <a:buChar char="•"/>
            </a:pPr>
            <a:r>
              <a:rPr lang="zh-CN" altLang="en-US" sz="1400" dirty="0" smtClean="0">
                <a:solidFill>
                  <a:schemeClr val="tx1"/>
                </a:solidFill>
              </a:rPr>
              <a:t>现阶段工作</a:t>
            </a:r>
            <a:endParaRPr lang="en-US" altLang="zh-CN" sz="1400" dirty="0">
              <a:solidFill>
                <a:schemeClr val="tx1"/>
              </a:solidFill>
            </a:endParaRPr>
          </a:p>
          <a:p>
            <a:pPr marL="285750" lvl="0" indent="-285750">
              <a:buFont typeface="Arial" panose="020B0604020202020204" pitchFamily="34" charset="0"/>
              <a:buChar char="•"/>
            </a:pPr>
            <a:r>
              <a:rPr lang="zh-CN" altLang="en-US" sz="1400" dirty="0" smtClean="0">
                <a:solidFill>
                  <a:schemeClr val="tx1"/>
                </a:solidFill>
              </a:rPr>
              <a:t>后期计划</a:t>
            </a:r>
            <a:endParaRPr lang="en-US" altLang="zh-CN" sz="1400" dirty="0">
              <a:solidFill>
                <a:schemeClr val="tx1"/>
              </a:solidFill>
            </a:endParaRPr>
          </a:p>
        </p:txBody>
      </p:sp>
      <p:sp>
        <p:nvSpPr>
          <p:cNvPr id="11" name="任意多边形 10"/>
          <p:cNvSpPr/>
          <p:nvPr/>
        </p:nvSpPr>
        <p:spPr>
          <a:xfrm>
            <a:off x="205475" y="545586"/>
            <a:ext cx="1478809" cy="648000"/>
          </a:xfrm>
          <a:custGeom>
            <a:avLst/>
            <a:gdLst>
              <a:gd name="connsiteX0" fmla="*/ 0 w 1478809"/>
              <a:gd name="connsiteY0" fmla="*/ 124761 h 748552"/>
              <a:gd name="connsiteX1" fmla="*/ 124761 w 1478809"/>
              <a:gd name="connsiteY1" fmla="*/ 0 h 748552"/>
              <a:gd name="connsiteX2" fmla="*/ 1354048 w 1478809"/>
              <a:gd name="connsiteY2" fmla="*/ 0 h 748552"/>
              <a:gd name="connsiteX3" fmla="*/ 1478809 w 1478809"/>
              <a:gd name="connsiteY3" fmla="*/ 124761 h 748552"/>
              <a:gd name="connsiteX4" fmla="*/ 1478809 w 1478809"/>
              <a:gd name="connsiteY4" fmla="*/ 623791 h 748552"/>
              <a:gd name="connsiteX5" fmla="*/ 1354048 w 1478809"/>
              <a:gd name="connsiteY5" fmla="*/ 748552 h 748552"/>
              <a:gd name="connsiteX6" fmla="*/ 124761 w 1478809"/>
              <a:gd name="connsiteY6" fmla="*/ 748552 h 748552"/>
              <a:gd name="connsiteX7" fmla="*/ 0 w 1478809"/>
              <a:gd name="connsiteY7" fmla="*/ 623791 h 748552"/>
              <a:gd name="connsiteX8" fmla="*/ 0 w 1478809"/>
              <a:gd name="connsiteY8" fmla="*/ 124761 h 7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809" h="748552">
                <a:moveTo>
                  <a:pt x="0" y="124761"/>
                </a:moveTo>
                <a:cubicBezTo>
                  <a:pt x="0" y="55857"/>
                  <a:pt x="55857" y="0"/>
                  <a:pt x="124761" y="0"/>
                </a:cubicBezTo>
                <a:lnTo>
                  <a:pt x="1354048" y="0"/>
                </a:lnTo>
                <a:cubicBezTo>
                  <a:pt x="1422952" y="0"/>
                  <a:pt x="1478809" y="55857"/>
                  <a:pt x="1478809" y="124761"/>
                </a:cubicBezTo>
                <a:lnTo>
                  <a:pt x="1478809" y="623791"/>
                </a:lnTo>
                <a:cubicBezTo>
                  <a:pt x="1478809" y="692695"/>
                  <a:pt x="1422952" y="748552"/>
                  <a:pt x="1354048" y="748552"/>
                </a:cubicBezTo>
                <a:lnTo>
                  <a:pt x="124761" y="748552"/>
                </a:lnTo>
                <a:cubicBezTo>
                  <a:pt x="55857" y="748552"/>
                  <a:pt x="0" y="692695"/>
                  <a:pt x="0" y="623791"/>
                </a:cubicBezTo>
                <a:lnTo>
                  <a:pt x="0" y="124761"/>
                </a:lnTo>
                <a:close/>
              </a:path>
            </a:pathLst>
          </a:cu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7501" tIns="67021" rIns="97501" bIns="67021" numCol="1" spcCol="1270" anchor="ctr" anchorCtr="0">
            <a:noAutofit/>
          </a:bodyPr>
          <a:lstStyle/>
          <a:p>
            <a:pPr lvl="0" algn="ctr" defTabSz="711200">
              <a:lnSpc>
                <a:spcPct val="90000"/>
              </a:lnSpc>
              <a:spcBef>
                <a:spcPct val="0"/>
              </a:spcBef>
              <a:spcAft>
                <a:spcPct val="35000"/>
              </a:spcAft>
            </a:pPr>
            <a:r>
              <a:rPr lang="zh-CN" altLang="en-US" sz="2000" b="1" kern="1200" dirty="0" smtClean="0"/>
              <a:t>发现问题</a:t>
            </a:r>
            <a:endParaRPr lang="zh-CN" altLang="en-US" sz="2000" b="1" kern="1200" dirty="0"/>
          </a:p>
        </p:txBody>
      </p:sp>
      <p:sp>
        <p:nvSpPr>
          <p:cNvPr id="13" name="任意多边形 12"/>
          <p:cNvSpPr/>
          <p:nvPr/>
        </p:nvSpPr>
        <p:spPr>
          <a:xfrm>
            <a:off x="205474" y="1193586"/>
            <a:ext cx="1478809" cy="648000"/>
          </a:xfrm>
          <a:custGeom>
            <a:avLst/>
            <a:gdLst>
              <a:gd name="connsiteX0" fmla="*/ 0 w 1478809"/>
              <a:gd name="connsiteY0" fmla="*/ 124761 h 748552"/>
              <a:gd name="connsiteX1" fmla="*/ 124761 w 1478809"/>
              <a:gd name="connsiteY1" fmla="*/ 0 h 748552"/>
              <a:gd name="connsiteX2" fmla="*/ 1354048 w 1478809"/>
              <a:gd name="connsiteY2" fmla="*/ 0 h 748552"/>
              <a:gd name="connsiteX3" fmla="*/ 1478809 w 1478809"/>
              <a:gd name="connsiteY3" fmla="*/ 124761 h 748552"/>
              <a:gd name="connsiteX4" fmla="*/ 1478809 w 1478809"/>
              <a:gd name="connsiteY4" fmla="*/ 623791 h 748552"/>
              <a:gd name="connsiteX5" fmla="*/ 1354048 w 1478809"/>
              <a:gd name="connsiteY5" fmla="*/ 748552 h 748552"/>
              <a:gd name="connsiteX6" fmla="*/ 124761 w 1478809"/>
              <a:gd name="connsiteY6" fmla="*/ 748552 h 748552"/>
              <a:gd name="connsiteX7" fmla="*/ 0 w 1478809"/>
              <a:gd name="connsiteY7" fmla="*/ 623791 h 748552"/>
              <a:gd name="connsiteX8" fmla="*/ 0 w 1478809"/>
              <a:gd name="connsiteY8" fmla="*/ 124761 h 7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809" h="748552">
                <a:moveTo>
                  <a:pt x="0" y="124761"/>
                </a:moveTo>
                <a:cubicBezTo>
                  <a:pt x="0" y="55857"/>
                  <a:pt x="55857" y="0"/>
                  <a:pt x="124761" y="0"/>
                </a:cubicBezTo>
                <a:lnTo>
                  <a:pt x="1354048" y="0"/>
                </a:lnTo>
                <a:cubicBezTo>
                  <a:pt x="1422952" y="0"/>
                  <a:pt x="1478809" y="55857"/>
                  <a:pt x="1478809" y="124761"/>
                </a:cubicBezTo>
                <a:lnTo>
                  <a:pt x="1478809" y="623791"/>
                </a:lnTo>
                <a:cubicBezTo>
                  <a:pt x="1478809" y="692695"/>
                  <a:pt x="1422952" y="748552"/>
                  <a:pt x="1354048" y="748552"/>
                </a:cubicBezTo>
                <a:lnTo>
                  <a:pt x="124761" y="748552"/>
                </a:lnTo>
                <a:cubicBezTo>
                  <a:pt x="55857" y="748552"/>
                  <a:pt x="0" y="692695"/>
                  <a:pt x="0" y="623791"/>
                </a:cubicBezTo>
                <a:lnTo>
                  <a:pt x="0" y="124761"/>
                </a:lnTo>
                <a:close/>
              </a:path>
            </a:pathLst>
          </a:cu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7501" tIns="67021" rIns="97501" bIns="67021" numCol="1" spcCol="1270" anchor="ctr" anchorCtr="0">
            <a:noAutofit/>
          </a:bodyPr>
          <a:lstStyle/>
          <a:p>
            <a:pPr lvl="0" algn="ctr" defTabSz="711200">
              <a:lnSpc>
                <a:spcPct val="90000"/>
              </a:lnSpc>
              <a:spcBef>
                <a:spcPct val="0"/>
              </a:spcBef>
              <a:spcAft>
                <a:spcPct val="35000"/>
              </a:spcAft>
            </a:pPr>
            <a:r>
              <a:rPr lang="zh-CN" altLang="en-US" sz="2000" b="1" kern="1200" dirty="0" smtClean="0"/>
              <a:t>工作目标</a:t>
            </a:r>
            <a:endParaRPr lang="zh-CN" altLang="en-US" sz="2000" b="1" kern="1200" dirty="0"/>
          </a:p>
        </p:txBody>
      </p:sp>
      <p:sp>
        <p:nvSpPr>
          <p:cNvPr id="15" name="任意多边形 14"/>
          <p:cNvSpPr/>
          <p:nvPr/>
        </p:nvSpPr>
        <p:spPr>
          <a:xfrm>
            <a:off x="205473" y="1854158"/>
            <a:ext cx="1478809" cy="648000"/>
          </a:xfrm>
          <a:custGeom>
            <a:avLst/>
            <a:gdLst>
              <a:gd name="connsiteX0" fmla="*/ 0 w 1478809"/>
              <a:gd name="connsiteY0" fmla="*/ 124761 h 748552"/>
              <a:gd name="connsiteX1" fmla="*/ 124761 w 1478809"/>
              <a:gd name="connsiteY1" fmla="*/ 0 h 748552"/>
              <a:gd name="connsiteX2" fmla="*/ 1354048 w 1478809"/>
              <a:gd name="connsiteY2" fmla="*/ 0 h 748552"/>
              <a:gd name="connsiteX3" fmla="*/ 1478809 w 1478809"/>
              <a:gd name="connsiteY3" fmla="*/ 124761 h 748552"/>
              <a:gd name="connsiteX4" fmla="*/ 1478809 w 1478809"/>
              <a:gd name="connsiteY4" fmla="*/ 623791 h 748552"/>
              <a:gd name="connsiteX5" fmla="*/ 1354048 w 1478809"/>
              <a:gd name="connsiteY5" fmla="*/ 748552 h 748552"/>
              <a:gd name="connsiteX6" fmla="*/ 124761 w 1478809"/>
              <a:gd name="connsiteY6" fmla="*/ 748552 h 748552"/>
              <a:gd name="connsiteX7" fmla="*/ 0 w 1478809"/>
              <a:gd name="connsiteY7" fmla="*/ 623791 h 748552"/>
              <a:gd name="connsiteX8" fmla="*/ 0 w 1478809"/>
              <a:gd name="connsiteY8" fmla="*/ 124761 h 7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809" h="748552">
                <a:moveTo>
                  <a:pt x="0" y="124761"/>
                </a:moveTo>
                <a:cubicBezTo>
                  <a:pt x="0" y="55857"/>
                  <a:pt x="55857" y="0"/>
                  <a:pt x="124761" y="0"/>
                </a:cubicBezTo>
                <a:lnTo>
                  <a:pt x="1354048" y="0"/>
                </a:lnTo>
                <a:cubicBezTo>
                  <a:pt x="1422952" y="0"/>
                  <a:pt x="1478809" y="55857"/>
                  <a:pt x="1478809" y="124761"/>
                </a:cubicBezTo>
                <a:lnTo>
                  <a:pt x="1478809" y="623791"/>
                </a:lnTo>
                <a:cubicBezTo>
                  <a:pt x="1478809" y="692695"/>
                  <a:pt x="1422952" y="748552"/>
                  <a:pt x="1354048" y="748552"/>
                </a:cubicBezTo>
                <a:lnTo>
                  <a:pt x="124761" y="748552"/>
                </a:lnTo>
                <a:cubicBezTo>
                  <a:pt x="55857" y="748552"/>
                  <a:pt x="0" y="692695"/>
                  <a:pt x="0" y="623791"/>
                </a:cubicBezTo>
                <a:lnTo>
                  <a:pt x="0" y="124761"/>
                </a:lnTo>
                <a:close/>
              </a:path>
            </a:pathLst>
          </a:cu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7501" tIns="67021" rIns="97501" bIns="67021" numCol="1" spcCol="1270" anchor="ctr" anchorCtr="0">
            <a:noAutofit/>
          </a:bodyPr>
          <a:lstStyle/>
          <a:p>
            <a:pPr lvl="0" algn="ctr" defTabSz="711200">
              <a:lnSpc>
                <a:spcPct val="90000"/>
              </a:lnSpc>
              <a:spcBef>
                <a:spcPct val="0"/>
              </a:spcBef>
              <a:spcAft>
                <a:spcPct val="35000"/>
              </a:spcAft>
            </a:pPr>
            <a:r>
              <a:rPr lang="zh-CN" altLang="en-US" sz="2000" b="1" kern="1200" dirty="0" smtClean="0"/>
              <a:t>解决办法</a:t>
            </a:r>
            <a:endParaRPr lang="zh-CN" altLang="en-US" sz="2000" b="1" kern="1200" dirty="0"/>
          </a:p>
        </p:txBody>
      </p:sp>
      <p:sp>
        <p:nvSpPr>
          <p:cNvPr id="17" name="任意多边形 16"/>
          <p:cNvSpPr/>
          <p:nvPr/>
        </p:nvSpPr>
        <p:spPr>
          <a:xfrm>
            <a:off x="205472" y="2508616"/>
            <a:ext cx="1478809" cy="648000"/>
          </a:xfrm>
          <a:custGeom>
            <a:avLst/>
            <a:gdLst>
              <a:gd name="connsiteX0" fmla="*/ 0 w 1478809"/>
              <a:gd name="connsiteY0" fmla="*/ 124761 h 748552"/>
              <a:gd name="connsiteX1" fmla="*/ 124761 w 1478809"/>
              <a:gd name="connsiteY1" fmla="*/ 0 h 748552"/>
              <a:gd name="connsiteX2" fmla="*/ 1354048 w 1478809"/>
              <a:gd name="connsiteY2" fmla="*/ 0 h 748552"/>
              <a:gd name="connsiteX3" fmla="*/ 1478809 w 1478809"/>
              <a:gd name="connsiteY3" fmla="*/ 124761 h 748552"/>
              <a:gd name="connsiteX4" fmla="*/ 1478809 w 1478809"/>
              <a:gd name="connsiteY4" fmla="*/ 623791 h 748552"/>
              <a:gd name="connsiteX5" fmla="*/ 1354048 w 1478809"/>
              <a:gd name="connsiteY5" fmla="*/ 748552 h 748552"/>
              <a:gd name="connsiteX6" fmla="*/ 124761 w 1478809"/>
              <a:gd name="connsiteY6" fmla="*/ 748552 h 748552"/>
              <a:gd name="connsiteX7" fmla="*/ 0 w 1478809"/>
              <a:gd name="connsiteY7" fmla="*/ 623791 h 748552"/>
              <a:gd name="connsiteX8" fmla="*/ 0 w 1478809"/>
              <a:gd name="connsiteY8" fmla="*/ 124761 h 7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809" h="748552">
                <a:moveTo>
                  <a:pt x="0" y="124761"/>
                </a:moveTo>
                <a:cubicBezTo>
                  <a:pt x="0" y="55857"/>
                  <a:pt x="55857" y="0"/>
                  <a:pt x="124761" y="0"/>
                </a:cubicBezTo>
                <a:lnTo>
                  <a:pt x="1354048" y="0"/>
                </a:lnTo>
                <a:cubicBezTo>
                  <a:pt x="1422952" y="0"/>
                  <a:pt x="1478809" y="55857"/>
                  <a:pt x="1478809" y="124761"/>
                </a:cubicBezTo>
                <a:lnTo>
                  <a:pt x="1478809" y="623791"/>
                </a:lnTo>
                <a:cubicBezTo>
                  <a:pt x="1478809" y="692695"/>
                  <a:pt x="1422952" y="748552"/>
                  <a:pt x="1354048" y="748552"/>
                </a:cubicBezTo>
                <a:lnTo>
                  <a:pt x="124761" y="748552"/>
                </a:lnTo>
                <a:cubicBezTo>
                  <a:pt x="55857" y="748552"/>
                  <a:pt x="0" y="692695"/>
                  <a:pt x="0" y="623791"/>
                </a:cubicBezTo>
                <a:lnTo>
                  <a:pt x="0" y="124761"/>
                </a:lnTo>
                <a:close/>
              </a:path>
            </a:pathLst>
          </a:cu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7501" tIns="67021" rIns="97501" bIns="67021" numCol="1" spcCol="1270" anchor="ctr" anchorCtr="0">
            <a:noAutofit/>
          </a:bodyPr>
          <a:lstStyle/>
          <a:p>
            <a:pPr lvl="0" algn="ctr" defTabSz="711200">
              <a:lnSpc>
                <a:spcPct val="90000"/>
              </a:lnSpc>
              <a:spcBef>
                <a:spcPct val="0"/>
              </a:spcBef>
              <a:spcAft>
                <a:spcPct val="35000"/>
              </a:spcAft>
            </a:pPr>
            <a:r>
              <a:rPr lang="zh-CN" altLang="en-US" sz="2000" b="1" kern="1200" dirty="0" smtClean="0"/>
              <a:t>改进算法</a:t>
            </a:r>
            <a:endParaRPr lang="zh-CN" altLang="en-US" sz="2000" b="1" kern="1200" dirty="0"/>
          </a:p>
        </p:txBody>
      </p:sp>
      <p:sp>
        <p:nvSpPr>
          <p:cNvPr id="19" name="任意多边形 18"/>
          <p:cNvSpPr/>
          <p:nvPr/>
        </p:nvSpPr>
        <p:spPr>
          <a:xfrm>
            <a:off x="205472" y="3155606"/>
            <a:ext cx="1478809" cy="648000"/>
          </a:xfrm>
          <a:custGeom>
            <a:avLst/>
            <a:gdLst>
              <a:gd name="connsiteX0" fmla="*/ 0 w 1478809"/>
              <a:gd name="connsiteY0" fmla="*/ 124761 h 748552"/>
              <a:gd name="connsiteX1" fmla="*/ 124761 w 1478809"/>
              <a:gd name="connsiteY1" fmla="*/ 0 h 748552"/>
              <a:gd name="connsiteX2" fmla="*/ 1354048 w 1478809"/>
              <a:gd name="connsiteY2" fmla="*/ 0 h 748552"/>
              <a:gd name="connsiteX3" fmla="*/ 1478809 w 1478809"/>
              <a:gd name="connsiteY3" fmla="*/ 124761 h 748552"/>
              <a:gd name="connsiteX4" fmla="*/ 1478809 w 1478809"/>
              <a:gd name="connsiteY4" fmla="*/ 623791 h 748552"/>
              <a:gd name="connsiteX5" fmla="*/ 1354048 w 1478809"/>
              <a:gd name="connsiteY5" fmla="*/ 748552 h 748552"/>
              <a:gd name="connsiteX6" fmla="*/ 124761 w 1478809"/>
              <a:gd name="connsiteY6" fmla="*/ 748552 h 748552"/>
              <a:gd name="connsiteX7" fmla="*/ 0 w 1478809"/>
              <a:gd name="connsiteY7" fmla="*/ 623791 h 748552"/>
              <a:gd name="connsiteX8" fmla="*/ 0 w 1478809"/>
              <a:gd name="connsiteY8" fmla="*/ 124761 h 7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809" h="748552">
                <a:moveTo>
                  <a:pt x="0" y="124761"/>
                </a:moveTo>
                <a:cubicBezTo>
                  <a:pt x="0" y="55857"/>
                  <a:pt x="55857" y="0"/>
                  <a:pt x="124761" y="0"/>
                </a:cubicBezTo>
                <a:lnTo>
                  <a:pt x="1354048" y="0"/>
                </a:lnTo>
                <a:cubicBezTo>
                  <a:pt x="1422952" y="0"/>
                  <a:pt x="1478809" y="55857"/>
                  <a:pt x="1478809" y="124761"/>
                </a:cubicBezTo>
                <a:lnTo>
                  <a:pt x="1478809" y="623791"/>
                </a:lnTo>
                <a:cubicBezTo>
                  <a:pt x="1478809" y="692695"/>
                  <a:pt x="1422952" y="748552"/>
                  <a:pt x="1354048" y="748552"/>
                </a:cubicBezTo>
                <a:lnTo>
                  <a:pt x="124761" y="748552"/>
                </a:lnTo>
                <a:cubicBezTo>
                  <a:pt x="55857" y="748552"/>
                  <a:pt x="0" y="692695"/>
                  <a:pt x="0" y="623791"/>
                </a:cubicBezTo>
                <a:lnTo>
                  <a:pt x="0" y="124761"/>
                </a:lnTo>
                <a:close/>
              </a:path>
            </a:pathLst>
          </a:cu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7501" tIns="67021" rIns="97501" bIns="67021" numCol="1" spcCol="1270" anchor="ctr" anchorCtr="0">
            <a:noAutofit/>
          </a:bodyPr>
          <a:lstStyle/>
          <a:p>
            <a:pPr lvl="0" algn="ctr" defTabSz="711200">
              <a:lnSpc>
                <a:spcPct val="90000"/>
              </a:lnSpc>
              <a:spcBef>
                <a:spcPct val="0"/>
              </a:spcBef>
              <a:spcAft>
                <a:spcPct val="35000"/>
              </a:spcAft>
            </a:pPr>
            <a:r>
              <a:rPr lang="zh-CN" altLang="en-US" sz="2000" b="1" dirty="0" smtClean="0"/>
              <a:t>数据实验</a:t>
            </a:r>
            <a:endParaRPr lang="zh-CN" altLang="en-US" sz="2000" b="1" kern="1200" dirty="0"/>
          </a:p>
        </p:txBody>
      </p:sp>
      <p:sp>
        <p:nvSpPr>
          <p:cNvPr id="20" name="圆角矩形 19">
            <a:hlinkClick r:id="rId2" action="ppaction://hlinksldjump"/>
          </p:cNvPr>
          <p:cNvSpPr/>
          <p:nvPr/>
        </p:nvSpPr>
        <p:spPr>
          <a:xfrm>
            <a:off x="1684284" y="545586"/>
            <a:ext cx="3421116" cy="647999"/>
          </a:xfrm>
          <a:prstGeom prst="roundRect">
            <a:avLst/>
          </a:prstGeom>
          <a:solidFill>
            <a:schemeClr val="accent1">
              <a:lumMod val="40000"/>
              <a:lumOff val="60000"/>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n-US" altLang="zh-CN" sz="1400" dirty="0">
                <a:solidFill>
                  <a:schemeClr val="tx1"/>
                </a:solidFill>
              </a:rPr>
              <a:t>RTD</a:t>
            </a:r>
            <a:r>
              <a:rPr lang="zh-CN" altLang="en-US" sz="1400" dirty="0">
                <a:solidFill>
                  <a:schemeClr val="tx1"/>
                </a:solidFill>
              </a:rPr>
              <a:t>存在派工不合理的地方</a:t>
            </a:r>
          </a:p>
        </p:txBody>
      </p:sp>
      <p:sp>
        <p:nvSpPr>
          <p:cNvPr id="23" name="圆角矩形 22">
            <a:hlinkClick r:id="rId2" action="ppaction://hlinksldjump"/>
          </p:cNvPr>
          <p:cNvSpPr/>
          <p:nvPr/>
        </p:nvSpPr>
        <p:spPr>
          <a:xfrm>
            <a:off x="1684280" y="1199700"/>
            <a:ext cx="3421116" cy="648000"/>
          </a:xfrm>
          <a:prstGeom prst="roundRect">
            <a:avLst/>
          </a:prstGeom>
          <a:solidFill>
            <a:schemeClr val="accent1">
              <a:lumMod val="40000"/>
              <a:lumOff val="60000"/>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zh-CN" altLang="en-US" sz="1400" dirty="0" smtClean="0">
                <a:solidFill>
                  <a:schemeClr val="tx1"/>
                </a:solidFill>
              </a:rPr>
              <a:t>产能优化</a:t>
            </a:r>
            <a:endParaRPr lang="en-US" altLang="zh-CN" sz="1400" dirty="0" smtClean="0">
              <a:solidFill>
                <a:schemeClr val="tx1"/>
              </a:solidFill>
            </a:endParaRPr>
          </a:p>
          <a:p>
            <a:pPr marL="285750" lvl="0" indent="-285750">
              <a:buFont typeface="Arial" panose="020B0604020202020204" pitchFamily="34" charset="0"/>
              <a:buChar char="•"/>
            </a:pPr>
            <a:r>
              <a:rPr lang="zh-CN" altLang="en-US" sz="1400" dirty="0" smtClean="0">
                <a:solidFill>
                  <a:schemeClr val="tx1"/>
                </a:solidFill>
              </a:rPr>
              <a:t>机台</a:t>
            </a:r>
            <a:r>
              <a:rPr lang="en-US" altLang="zh-CN" sz="1400" dirty="0" smtClean="0">
                <a:solidFill>
                  <a:schemeClr val="tx1"/>
                </a:solidFill>
              </a:rPr>
              <a:t>run</a:t>
            </a:r>
            <a:r>
              <a:rPr lang="zh-CN" altLang="en-US" sz="1400" dirty="0" smtClean="0">
                <a:solidFill>
                  <a:schemeClr val="tx1"/>
                </a:solidFill>
              </a:rPr>
              <a:t>货均匀分配</a:t>
            </a:r>
            <a:endParaRPr lang="en-US" altLang="zh-CN" sz="1400" dirty="0" smtClean="0">
              <a:solidFill>
                <a:schemeClr val="tx1"/>
              </a:solidFill>
            </a:endParaRPr>
          </a:p>
          <a:p>
            <a:pPr marL="285750" indent="-285750">
              <a:buFont typeface="Arial" panose="020B0604020202020204" pitchFamily="34" charset="0"/>
              <a:buChar char="•"/>
            </a:pPr>
            <a:r>
              <a:rPr lang="zh-CN" altLang="en-US" sz="1400" dirty="0" smtClean="0">
                <a:solidFill>
                  <a:schemeClr val="tx1"/>
                </a:solidFill>
              </a:rPr>
              <a:t>机台</a:t>
            </a:r>
            <a:r>
              <a:rPr lang="zh-CN" altLang="en-US" sz="1400" dirty="0">
                <a:solidFill>
                  <a:schemeClr val="tx1"/>
                </a:solidFill>
              </a:rPr>
              <a:t>总加工时间最小</a:t>
            </a:r>
            <a:r>
              <a:rPr lang="zh-CN" altLang="en-US" sz="1400" dirty="0" smtClean="0">
                <a:solidFill>
                  <a:schemeClr val="tx1"/>
                </a:solidFill>
              </a:rPr>
              <a:t>化</a:t>
            </a:r>
            <a:endParaRPr lang="zh-CN" altLang="en-US" sz="1400" dirty="0">
              <a:solidFill>
                <a:schemeClr val="tx1"/>
              </a:solidFill>
            </a:endParaRPr>
          </a:p>
        </p:txBody>
      </p:sp>
      <p:sp>
        <p:nvSpPr>
          <p:cNvPr id="24" name="圆角矩形 23">
            <a:hlinkClick r:id="rId2" action="ppaction://hlinksldjump"/>
          </p:cNvPr>
          <p:cNvSpPr/>
          <p:nvPr/>
        </p:nvSpPr>
        <p:spPr>
          <a:xfrm>
            <a:off x="1684280" y="1847033"/>
            <a:ext cx="3421116" cy="648000"/>
          </a:xfrm>
          <a:prstGeom prst="roundRect">
            <a:avLst/>
          </a:prstGeom>
          <a:solidFill>
            <a:schemeClr val="accent1">
              <a:lumMod val="40000"/>
              <a:lumOff val="60000"/>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zh-CN" altLang="en-US" sz="1400" dirty="0">
                <a:solidFill>
                  <a:schemeClr val="tx1"/>
                </a:solidFill>
              </a:rPr>
              <a:t>蚁群算法（</a:t>
            </a:r>
            <a:r>
              <a:rPr lang="en-US" altLang="zh-CN" sz="1400" dirty="0">
                <a:solidFill>
                  <a:schemeClr val="tx1"/>
                </a:solidFill>
              </a:rPr>
              <a:t>ACO</a:t>
            </a:r>
            <a:r>
              <a:rPr lang="zh-CN" altLang="en-US" sz="1400" dirty="0">
                <a:solidFill>
                  <a:schemeClr val="tx1"/>
                </a:solidFill>
              </a:rPr>
              <a:t>）</a:t>
            </a:r>
          </a:p>
        </p:txBody>
      </p:sp>
      <p:sp>
        <p:nvSpPr>
          <p:cNvPr id="25" name="圆角矩形 24">
            <a:hlinkClick r:id="rId2" action="ppaction://hlinksldjump"/>
          </p:cNvPr>
          <p:cNvSpPr/>
          <p:nvPr/>
        </p:nvSpPr>
        <p:spPr>
          <a:xfrm>
            <a:off x="1684280" y="2484541"/>
            <a:ext cx="3421116" cy="648000"/>
          </a:xfrm>
          <a:prstGeom prst="roundRect">
            <a:avLst/>
          </a:prstGeom>
          <a:solidFill>
            <a:schemeClr val="accent1">
              <a:lumMod val="40000"/>
              <a:lumOff val="60000"/>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lvl="0" indent="-285750">
              <a:buFont typeface="Arial" panose="020B0604020202020204" pitchFamily="34" charset="0"/>
              <a:buChar char="•"/>
            </a:pPr>
            <a:r>
              <a:rPr lang="en-US" altLang="zh-CN" sz="1400" dirty="0" err="1" smtClean="0">
                <a:solidFill>
                  <a:schemeClr val="tx1"/>
                </a:solidFill>
              </a:rPr>
              <a:t>Qtime</a:t>
            </a:r>
            <a:endParaRPr lang="en-US" altLang="zh-CN" sz="1400" dirty="0" smtClean="0">
              <a:solidFill>
                <a:schemeClr val="tx1"/>
              </a:solidFill>
            </a:endParaRPr>
          </a:p>
          <a:p>
            <a:pPr marL="285750" indent="-285750">
              <a:buFont typeface="Arial" panose="020B0604020202020204" pitchFamily="34" charset="0"/>
              <a:buChar char="•"/>
            </a:pPr>
            <a:r>
              <a:rPr lang="en-US" altLang="zh-CN" sz="1400" dirty="0">
                <a:solidFill>
                  <a:schemeClr val="tx1"/>
                </a:solidFill>
              </a:rPr>
              <a:t>Lot priority</a:t>
            </a:r>
          </a:p>
          <a:p>
            <a:pPr marL="285750" indent="-285750">
              <a:buFont typeface="Arial" panose="020B0604020202020204" pitchFamily="34" charset="0"/>
              <a:buChar char="•"/>
            </a:pPr>
            <a:r>
              <a:rPr lang="en-US" altLang="zh-CN" sz="1400" dirty="0">
                <a:solidFill>
                  <a:schemeClr val="tx1"/>
                </a:solidFill>
              </a:rPr>
              <a:t>Change </a:t>
            </a:r>
            <a:r>
              <a:rPr lang="en-US" altLang="zh-CN" sz="1400" dirty="0" smtClean="0">
                <a:solidFill>
                  <a:schemeClr val="tx1"/>
                </a:solidFill>
              </a:rPr>
              <a:t>recipe</a:t>
            </a:r>
            <a:endParaRPr lang="zh-CN" altLang="en-US" sz="1400" dirty="0">
              <a:solidFill>
                <a:schemeClr val="tx1"/>
              </a:solidFill>
            </a:endParaRPr>
          </a:p>
        </p:txBody>
      </p:sp>
      <p:sp>
        <p:nvSpPr>
          <p:cNvPr id="26" name="圆角矩形 25">
            <a:hlinkClick r:id="rId2" action="ppaction://hlinksldjump"/>
          </p:cNvPr>
          <p:cNvSpPr/>
          <p:nvPr/>
        </p:nvSpPr>
        <p:spPr>
          <a:xfrm>
            <a:off x="1684280" y="3155605"/>
            <a:ext cx="3421116" cy="648000"/>
          </a:xfrm>
          <a:prstGeom prst="roundRect">
            <a:avLst/>
          </a:prstGeom>
          <a:solidFill>
            <a:schemeClr val="accent1">
              <a:lumMod val="40000"/>
              <a:lumOff val="60000"/>
              <a:alpha val="7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lvl="0" indent="-285750">
              <a:buFont typeface="Arial" panose="020B0604020202020204" pitchFamily="34" charset="0"/>
              <a:buChar char="•"/>
            </a:pPr>
            <a:r>
              <a:rPr lang="en-US" altLang="zh-CN" sz="1400" dirty="0" smtClean="0">
                <a:solidFill>
                  <a:schemeClr val="tx1"/>
                </a:solidFill>
              </a:rPr>
              <a:t>EKT(1)</a:t>
            </a:r>
          </a:p>
          <a:p>
            <a:pPr marL="285750" lvl="0" indent="-285750">
              <a:buFont typeface="Arial" panose="020B0604020202020204" pitchFamily="34" charset="0"/>
              <a:buChar char="•"/>
            </a:pPr>
            <a:r>
              <a:rPr lang="en-US" altLang="zh-CN" sz="1400" dirty="0" smtClean="0">
                <a:solidFill>
                  <a:schemeClr val="tx1"/>
                </a:solidFill>
              </a:rPr>
              <a:t>ECT</a:t>
            </a:r>
          </a:p>
          <a:p>
            <a:pPr marL="285750" lvl="0" indent="-285750">
              <a:buFont typeface="Arial" panose="020B0604020202020204" pitchFamily="34" charset="0"/>
              <a:buChar char="•"/>
            </a:pPr>
            <a:r>
              <a:rPr lang="en-US" altLang="zh-CN" sz="1400" dirty="0" smtClean="0">
                <a:solidFill>
                  <a:schemeClr val="tx1"/>
                </a:solidFill>
              </a:rPr>
              <a:t>EGL</a:t>
            </a:r>
            <a:endParaRPr lang="zh-CN" altLang="en-US" sz="1400" dirty="0">
              <a:solidFill>
                <a:schemeClr val="tx1"/>
              </a:solidFill>
            </a:endParaRPr>
          </a:p>
        </p:txBody>
      </p:sp>
      <p:sp>
        <p:nvSpPr>
          <p:cNvPr id="27" name="动作按钮: 前进或下一项 26">
            <a:hlinkClick r:id="rId2" action="ppaction://hlinksldjump" highlightClick="1"/>
          </p:cNvPr>
          <p:cNvSpPr/>
          <p:nvPr/>
        </p:nvSpPr>
        <p:spPr>
          <a:xfrm>
            <a:off x="4191000" y="694009"/>
            <a:ext cx="762000" cy="381000"/>
          </a:xfrm>
          <a:prstGeom prst="actionButtonForwardNex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9" name="动作按钮: 前进或下一项 28">
            <a:hlinkClick r:id="rId3" action="ppaction://hlinksldjump" highlightClick="1"/>
          </p:cNvPr>
          <p:cNvSpPr/>
          <p:nvPr/>
        </p:nvSpPr>
        <p:spPr>
          <a:xfrm>
            <a:off x="4191000" y="1955725"/>
            <a:ext cx="762000" cy="381000"/>
          </a:xfrm>
          <a:prstGeom prst="actionButtonForwardNex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0" name="动作按钮: 前进或下一项 29">
            <a:hlinkClick r:id="rId4" action="ppaction://hlinksldjump" highlightClick="1"/>
          </p:cNvPr>
          <p:cNvSpPr/>
          <p:nvPr/>
        </p:nvSpPr>
        <p:spPr>
          <a:xfrm>
            <a:off x="4197350" y="2592566"/>
            <a:ext cx="762000" cy="381000"/>
          </a:xfrm>
          <a:prstGeom prst="actionButtonForwardNex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1" name="动作按钮: 前进或下一项 30">
            <a:hlinkClick r:id="rId5" action="ppaction://hlinksldjump" highlightClick="1"/>
          </p:cNvPr>
          <p:cNvSpPr/>
          <p:nvPr/>
        </p:nvSpPr>
        <p:spPr>
          <a:xfrm>
            <a:off x="4197350" y="3949678"/>
            <a:ext cx="762000" cy="381000"/>
          </a:xfrm>
          <a:prstGeom prst="actionButtonForwardNex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 name="任意多边形 15"/>
          <p:cNvSpPr/>
          <p:nvPr/>
        </p:nvSpPr>
        <p:spPr>
          <a:xfrm>
            <a:off x="205471" y="3816178"/>
            <a:ext cx="1478809" cy="648000"/>
          </a:xfrm>
          <a:custGeom>
            <a:avLst/>
            <a:gdLst>
              <a:gd name="connsiteX0" fmla="*/ 0 w 1478809"/>
              <a:gd name="connsiteY0" fmla="*/ 124761 h 748552"/>
              <a:gd name="connsiteX1" fmla="*/ 124761 w 1478809"/>
              <a:gd name="connsiteY1" fmla="*/ 0 h 748552"/>
              <a:gd name="connsiteX2" fmla="*/ 1354048 w 1478809"/>
              <a:gd name="connsiteY2" fmla="*/ 0 h 748552"/>
              <a:gd name="connsiteX3" fmla="*/ 1478809 w 1478809"/>
              <a:gd name="connsiteY3" fmla="*/ 124761 h 748552"/>
              <a:gd name="connsiteX4" fmla="*/ 1478809 w 1478809"/>
              <a:gd name="connsiteY4" fmla="*/ 623791 h 748552"/>
              <a:gd name="connsiteX5" fmla="*/ 1354048 w 1478809"/>
              <a:gd name="connsiteY5" fmla="*/ 748552 h 748552"/>
              <a:gd name="connsiteX6" fmla="*/ 124761 w 1478809"/>
              <a:gd name="connsiteY6" fmla="*/ 748552 h 748552"/>
              <a:gd name="connsiteX7" fmla="*/ 0 w 1478809"/>
              <a:gd name="connsiteY7" fmla="*/ 623791 h 748552"/>
              <a:gd name="connsiteX8" fmla="*/ 0 w 1478809"/>
              <a:gd name="connsiteY8" fmla="*/ 124761 h 748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809" h="748552">
                <a:moveTo>
                  <a:pt x="0" y="124761"/>
                </a:moveTo>
                <a:cubicBezTo>
                  <a:pt x="0" y="55857"/>
                  <a:pt x="55857" y="0"/>
                  <a:pt x="124761" y="0"/>
                </a:cubicBezTo>
                <a:lnTo>
                  <a:pt x="1354048" y="0"/>
                </a:lnTo>
                <a:cubicBezTo>
                  <a:pt x="1422952" y="0"/>
                  <a:pt x="1478809" y="55857"/>
                  <a:pt x="1478809" y="124761"/>
                </a:cubicBezTo>
                <a:lnTo>
                  <a:pt x="1478809" y="623791"/>
                </a:lnTo>
                <a:cubicBezTo>
                  <a:pt x="1478809" y="692695"/>
                  <a:pt x="1422952" y="748552"/>
                  <a:pt x="1354048" y="748552"/>
                </a:cubicBezTo>
                <a:lnTo>
                  <a:pt x="124761" y="748552"/>
                </a:lnTo>
                <a:cubicBezTo>
                  <a:pt x="55857" y="748552"/>
                  <a:pt x="0" y="692695"/>
                  <a:pt x="0" y="623791"/>
                </a:cubicBezTo>
                <a:lnTo>
                  <a:pt x="0" y="124761"/>
                </a:lnTo>
                <a:close/>
              </a:path>
            </a:pathLst>
          </a:cu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97501" tIns="67021" rIns="97501" bIns="67021" numCol="1" spcCol="1270" anchor="ctr" anchorCtr="0">
            <a:noAutofit/>
          </a:bodyPr>
          <a:lstStyle/>
          <a:p>
            <a:pPr lvl="0" algn="ctr" defTabSz="711200">
              <a:lnSpc>
                <a:spcPct val="90000"/>
              </a:lnSpc>
              <a:spcBef>
                <a:spcPct val="0"/>
              </a:spcBef>
              <a:spcAft>
                <a:spcPct val="35000"/>
              </a:spcAft>
            </a:pPr>
            <a:r>
              <a:rPr lang="zh-CN" altLang="en-US" sz="2000" b="1" kern="1200" dirty="0" smtClean="0"/>
              <a:t>后续计划</a:t>
            </a:r>
            <a:endParaRPr lang="zh-CN" altLang="en-US" sz="2000" b="1" kern="1200" dirty="0"/>
          </a:p>
        </p:txBody>
      </p:sp>
      <p:sp>
        <p:nvSpPr>
          <p:cNvPr id="28" name="动作按钮: 前进或下一项 27">
            <a:hlinkClick r:id="rId6" action="ppaction://hlinksldjump" highlightClick="1"/>
          </p:cNvPr>
          <p:cNvSpPr/>
          <p:nvPr/>
        </p:nvSpPr>
        <p:spPr>
          <a:xfrm>
            <a:off x="4191000" y="3240769"/>
            <a:ext cx="762000" cy="381000"/>
          </a:xfrm>
          <a:prstGeom prst="actionButtonForwardNex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 name="矩形 1"/>
          <p:cNvSpPr/>
          <p:nvPr/>
        </p:nvSpPr>
        <p:spPr>
          <a:xfrm>
            <a:off x="3163087" y="3125416"/>
            <a:ext cx="942887" cy="738664"/>
          </a:xfrm>
          <a:prstGeom prst="rect">
            <a:avLst/>
          </a:prstGeom>
        </p:spPr>
        <p:txBody>
          <a:bodyPr wrap="none">
            <a:spAutoFit/>
          </a:bodyPr>
          <a:lstStyle/>
          <a:p>
            <a:pPr marL="285750" lvl="0" indent="-285750">
              <a:buFont typeface="Arial" panose="020B0604020202020204" pitchFamily="34" charset="0"/>
              <a:buChar char="•"/>
            </a:pPr>
            <a:r>
              <a:rPr lang="en-US" altLang="zh-CN" sz="1400" dirty="0" smtClean="0"/>
              <a:t>DAA</a:t>
            </a:r>
          </a:p>
          <a:p>
            <a:pPr marL="285750" lvl="0" indent="-285750">
              <a:buFont typeface="Arial" panose="020B0604020202020204" pitchFamily="34" charset="0"/>
              <a:buChar char="•"/>
            </a:pPr>
            <a:r>
              <a:rPr lang="en-US" altLang="zh-CN" sz="1400" dirty="0" smtClean="0"/>
              <a:t>IBV</a:t>
            </a:r>
          </a:p>
          <a:p>
            <a:pPr marL="285750" lvl="0" indent="-285750">
              <a:buFont typeface="Arial" panose="020B0604020202020204" pitchFamily="34" charset="0"/>
              <a:buChar char="•"/>
            </a:pPr>
            <a:r>
              <a:rPr lang="en-US" altLang="zh-CN" sz="1400" dirty="0" smtClean="0"/>
              <a:t>EKT(2</a:t>
            </a:r>
            <a:r>
              <a:rPr lang="en-US" altLang="zh-CN" sz="1400" dirty="0"/>
              <a:t>)</a:t>
            </a:r>
            <a:endParaRPr lang="zh-CN" altLang="en-US" sz="1400" dirty="0"/>
          </a:p>
        </p:txBody>
      </p:sp>
    </p:spTree>
    <p:extLst>
      <p:ext uri="{BB962C8B-B14F-4D97-AF65-F5344CB8AC3E}">
        <p14:creationId xmlns:p14="http://schemas.microsoft.com/office/powerpoint/2010/main" val="27228459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11277" y="605622"/>
            <a:ext cx="6680323" cy="4022763"/>
          </a:xfrm>
          <a:prstGeom prst="rec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64" name="矩形 63"/>
          <p:cNvSpPr/>
          <p:nvPr/>
        </p:nvSpPr>
        <p:spPr>
          <a:xfrm>
            <a:off x="145757" y="605622"/>
            <a:ext cx="2038124" cy="741363"/>
          </a:xfrm>
          <a:prstGeom prst="rect">
            <a:avLst/>
          </a:prstGeom>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endParaRPr lang="zh-CN" altLang="en-US"/>
          </a:p>
        </p:txBody>
      </p:sp>
      <p:sp>
        <p:nvSpPr>
          <p:cNvPr id="2" name="标题 1"/>
          <p:cNvSpPr>
            <a:spLocks noGrp="1"/>
          </p:cNvSpPr>
          <p:nvPr>
            <p:ph type="title"/>
          </p:nvPr>
        </p:nvSpPr>
        <p:spPr>
          <a:xfrm>
            <a:off x="0" y="0"/>
            <a:ext cx="3124200" cy="496888"/>
          </a:xfrm>
        </p:spPr>
        <p:txBody>
          <a:bodyPr/>
          <a:lstStyle/>
          <a:p>
            <a:pPr algn="l"/>
            <a:r>
              <a:rPr lang="zh-CN" altLang="en-US" b="1" dirty="0" smtClean="0"/>
              <a:t>解决思路</a:t>
            </a:r>
            <a:r>
              <a:rPr lang="en-US" altLang="zh-CN" b="1" dirty="0" smtClean="0"/>
              <a:t>-lot </a:t>
            </a:r>
            <a:r>
              <a:rPr lang="en-US" altLang="zh-CN" b="1" dirty="0"/>
              <a:t>priority</a:t>
            </a:r>
            <a:endParaRPr lang="zh-CN" altLang="en-US" b="1" dirty="0"/>
          </a:p>
        </p:txBody>
      </p:sp>
      <p:sp>
        <p:nvSpPr>
          <p:cNvPr id="49" name="任意多边形 48"/>
          <p:cNvSpPr/>
          <p:nvPr/>
        </p:nvSpPr>
        <p:spPr>
          <a:xfrm>
            <a:off x="273153" y="6611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单一站点</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无</a:t>
            </a:r>
            <a:r>
              <a:rPr lang="en-US" altLang="zh-CN" sz="1600" kern="1200" dirty="0" err="1" smtClean="0">
                <a:solidFill>
                  <a:schemeClr val="tx1"/>
                </a:solidFill>
              </a:rPr>
              <a:t>Qtime</a:t>
            </a:r>
            <a:endParaRPr lang="zh-CN" altLang="en-US" sz="1600" kern="1200" dirty="0">
              <a:solidFill>
                <a:schemeClr val="tx1"/>
              </a:solidFill>
            </a:endParaRPr>
          </a:p>
        </p:txBody>
      </p:sp>
      <p:sp>
        <p:nvSpPr>
          <p:cNvPr id="50" name="任意多边形 49"/>
          <p:cNvSpPr/>
          <p:nvPr/>
        </p:nvSpPr>
        <p:spPr>
          <a:xfrm rot="5400000">
            <a:off x="1043102" y="1239427"/>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52" name="任意多边形 51"/>
          <p:cNvSpPr/>
          <p:nvPr/>
        </p:nvSpPr>
        <p:spPr>
          <a:xfrm>
            <a:off x="273153" y="14993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rPr>
              <a:t>2</a:t>
            </a:r>
            <a:r>
              <a:rPr lang="zh-CN" altLang="en-US" sz="1600" kern="1200" dirty="0" smtClean="0">
                <a:solidFill>
                  <a:schemeClr val="tx1"/>
                </a:solidFill>
              </a:rPr>
              <a:t>个站点</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无</a:t>
            </a:r>
            <a:r>
              <a:rPr lang="en-US" altLang="zh-CN" sz="1600" kern="1200" dirty="0" err="1" smtClean="0">
                <a:solidFill>
                  <a:schemeClr val="tx1"/>
                </a:solidFill>
              </a:rPr>
              <a:t>Qtime</a:t>
            </a:r>
            <a:endParaRPr lang="zh-CN" altLang="en-US" sz="1600" kern="1200" dirty="0">
              <a:solidFill>
                <a:schemeClr val="tx1"/>
              </a:solidFill>
            </a:endParaRPr>
          </a:p>
        </p:txBody>
      </p:sp>
      <p:sp>
        <p:nvSpPr>
          <p:cNvPr id="55" name="任意多边形 54"/>
          <p:cNvSpPr/>
          <p:nvPr/>
        </p:nvSpPr>
        <p:spPr>
          <a:xfrm>
            <a:off x="273153" y="23375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rPr>
              <a:t>2</a:t>
            </a:r>
            <a:r>
              <a:rPr lang="zh-CN" altLang="en-US" sz="1600" kern="1200" dirty="0" smtClean="0">
                <a:solidFill>
                  <a:schemeClr val="tx1"/>
                </a:solidFill>
              </a:rPr>
              <a:t>个站点</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有</a:t>
            </a:r>
            <a:r>
              <a:rPr lang="en-US" altLang="zh-CN" sz="1600" kern="1200" dirty="0" err="1" smtClean="0">
                <a:solidFill>
                  <a:schemeClr val="tx1"/>
                </a:solidFill>
              </a:rPr>
              <a:t>Qtime</a:t>
            </a:r>
            <a:endParaRPr lang="zh-CN" altLang="en-US" sz="1600" kern="1200" dirty="0">
              <a:solidFill>
                <a:schemeClr val="tx1"/>
              </a:solidFill>
            </a:endParaRPr>
          </a:p>
        </p:txBody>
      </p:sp>
      <p:sp>
        <p:nvSpPr>
          <p:cNvPr id="57" name="任意多边形 56"/>
          <p:cNvSpPr/>
          <p:nvPr/>
        </p:nvSpPr>
        <p:spPr>
          <a:xfrm>
            <a:off x="273153" y="31757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多个站点（大于</a:t>
            </a:r>
            <a:r>
              <a:rPr lang="en-US" altLang="zh-CN" sz="1600" kern="1200" dirty="0" smtClean="0">
                <a:solidFill>
                  <a:schemeClr val="tx1"/>
                </a:solidFill>
              </a:rPr>
              <a:t>2</a:t>
            </a:r>
            <a:r>
              <a:rPr lang="zh-CN" altLang="en-US" sz="1600" kern="1200" dirty="0" smtClean="0">
                <a:solidFill>
                  <a:schemeClr val="tx1"/>
                </a:solidFill>
              </a:rPr>
              <a:t>）</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无</a:t>
            </a:r>
            <a:r>
              <a:rPr lang="en-US" altLang="zh-CN" sz="1600" kern="1200" dirty="0" err="1" smtClean="0">
                <a:solidFill>
                  <a:schemeClr val="tx1"/>
                </a:solidFill>
              </a:rPr>
              <a:t>Qtime</a:t>
            </a:r>
            <a:endParaRPr lang="zh-CN" altLang="en-US" sz="1600" kern="1200" dirty="0">
              <a:solidFill>
                <a:schemeClr val="tx1"/>
              </a:solidFill>
            </a:endParaRPr>
          </a:p>
        </p:txBody>
      </p:sp>
      <p:sp>
        <p:nvSpPr>
          <p:cNvPr id="59" name="任意多边形 58"/>
          <p:cNvSpPr/>
          <p:nvPr/>
        </p:nvSpPr>
        <p:spPr>
          <a:xfrm>
            <a:off x="273153" y="4016385"/>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zh-CN" altLang="en-US" sz="1600" dirty="0">
                <a:solidFill>
                  <a:schemeClr val="tx1"/>
                </a:solidFill>
              </a:rPr>
              <a:t>多个站点（大于</a:t>
            </a:r>
            <a:r>
              <a:rPr lang="en-US" altLang="zh-CN" sz="1600" dirty="0">
                <a:solidFill>
                  <a:schemeClr val="tx1"/>
                </a:solidFill>
              </a:rPr>
              <a:t>2</a:t>
            </a:r>
            <a:r>
              <a:rPr lang="zh-CN" altLang="en-US" sz="1600" dirty="0">
                <a:solidFill>
                  <a:schemeClr val="tx1"/>
                </a:solidFill>
              </a:rPr>
              <a:t>）</a:t>
            </a:r>
            <a:endParaRPr lang="en-US" altLang="zh-CN" sz="1600" dirty="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有</a:t>
            </a:r>
            <a:r>
              <a:rPr lang="en-US" altLang="zh-CN" sz="1600" kern="1200" dirty="0" err="1" smtClean="0">
                <a:solidFill>
                  <a:schemeClr val="tx1"/>
                </a:solidFill>
              </a:rPr>
              <a:t>Qtime</a:t>
            </a:r>
            <a:endParaRPr lang="zh-CN" altLang="en-US" sz="1600" kern="1200" dirty="0">
              <a:solidFill>
                <a:schemeClr val="tx1"/>
              </a:solidFill>
            </a:endParaRPr>
          </a:p>
        </p:txBody>
      </p:sp>
      <p:sp>
        <p:nvSpPr>
          <p:cNvPr id="60" name="任意多边形 59"/>
          <p:cNvSpPr/>
          <p:nvPr/>
        </p:nvSpPr>
        <p:spPr>
          <a:xfrm rot="5400000">
            <a:off x="1043102" y="2077627"/>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61" name="任意多边形 60"/>
          <p:cNvSpPr/>
          <p:nvPr/>
        </p:nvSpPr>
        <p:spPr>
          <a:xfrm rot="5400000">
            <a:off x="1043102" y="2915827"/>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62" name="任意多边形 61"/>
          <p:cNvSpPr/>
          <p:nvPr/>
        </p:nvSpPr>
        <p:spPr>
          <a:xfrm rot="5400000">
            <a:off x="1043101" y="3754027"/>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65" name="矩形 64"/>
          <p:cNvSpPr/>
          <p:nvPr/>
        </p:nvSpPr>
        <p:spPr>
          <a:xfrm>
            <a:off x="5975200" y="1814944"/>
            <a:ext cx="2836732" cy="264180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grpSp>
        <p:nvGrpSpPr>
          <p:cNvPr id="66" name="组合 65"/>
          <p:cNvGrpSpPr/>
          <p:nvPr/>
        </p:nvGrpSpPr>
        <p:grpSpPr>
          <a:xfrm rot="16200000">
            <a:off x="5517411" y="-2048607"/>
            <a:ext cx="588079" cy="6055503"/>
            <a:chOff x="1354916" y="2158033"/>
            <a:chExt cx="2633668" cy="1676856"/>
          </a:xfrm>
        </p:grpSpPr>
        <p:sp>
          <p:nvSpPr>
            <p:cNvPr id="67" name="矩形 66"/>
            <p:cNvSpPr/>
            <p:nvPr/>
          </p:nvSpPr>
          <p:spPr>
            <a:xfrm>
              <a:off x="1354916" y="2158033"/>
              <a:ext cx="2633662" cy="658415"/>
            </a:xfrm>
            <a:prstGeom prst="rect">
              <a:avLst/>
            </a:prstGeom>
          </p:spPr>
          <p:style>
            <a:lnRef idx="1">
              <a:schemeClr val="accent6"/>
            </a:lnRef>
            <a:fillRef idx="3">
              <a:schemeClr val="accent6"/>
            </a:fillRef>
            <a:effectRef idx="2">
              <a:schemeClr val="accent6"/>
            </a:effectRef>
            <a:fontRef idx="minor">
              <a:schemeClr val="lt1"/>
            </a:fontRef>
          </p:style>
          <p:txBody>
            <a:bodyPr spcFirstLastPara="0" vert="eaVert" wrap="square" lIns="70084" tIns="70084" rIns="70084" bIns="70084" numCol="1" spcCol="1270" anchor="t" anchorCtr="0">
              <a:noAutofit/>
            </a:bodyPr>
            <a:lstStyle/>
            <a:p>
              <a:pPr lvl="0" defTabSz="1778000">
                <a:lnSpc>
                  <a:spcPct val="90000"/>
                </a:lnSpc>
                <a:spcBef>
                  <a:spcPct val="0"/>
                </a:spcBef>
                <a:spcAft>
                  <a:spcPct val="35000"/>
                </a:spcAft>
              </a:pPr>
              <a:r>
                <a:rPr lang="zh-CN" altLang="en-US" sz="1400" dirty="0" smtClean="0">
                  <a:solidFill>
                    <a:schemeClr val="tx1"/>
                  </a:solidFill>
                </a:rPr>
                <a:t>根据</a:t>
              </a:r>
              <a:r>
                <a:rPr lang="en-US" altLang="zh-CN" sz="1400" dirty="0" smtClean="0">
                  <a:solidFill>
                    <a:schemeClr val="tx1"/>
                  </a:solidFill>
                </a:rPr>
                <a:t>lot priority</a:t>
              </a:r>
              <a:r>
                <a:rPr lang="zh-CN" altLang="en-US" sz="1400" dirty="0" smtClean="0">
                  <a:solidFill>
                    <a:schemeClr val="tx1"/>
                  </a:solidFill>
                </a:rPr>
                <a:t>设置</a:t>
              </a:r>
              <a:r>
                <a:rPr lang="en-US" altLang="zh-CN" sz="1400" dirty="0" smtClean="0">
                  <a:solidFill>
                    <a:schemeClr val="tx1"/>
                  </a:solidFill>
                </a:rPr>
                <a:t>lot</a:t>
              </a:r>
              <a:r>
                <a:rPr lang="zh-CN" altLang="en-US" sz="1400" dirty="0" smtClean="0">
                  <a:solidFill>
                    <a:schemeClr val="tx1"/>
                  </a:solidFill>
                </a:rPr>
                <a:t>的权重</a:t>
              </a:r>
              <a:endParaRPr lang="zh-CN" altLang="en-US" sz="1400" kern="1200" dirty="0">
                <a:solidFill>
                  <a:schemeClr val="tx1"/>
                </a:solidFill>
              </a:endParaRPr>
            </a:p>
          </p:txBody>
        </p:sp>
        <p:sp>
          <p:nvSpPr>
            <p:cNvPr id="68" name="右箭头 67"/>
            <p:cNvSpPr/>
            <p:nvPr/>
          </p:nvSpPr>
          <p:spPr>
            <a:xfrm rot="5400000" flipV="1">
              <a:off x="2614140" y="2556636"/>
              <a:ext cx="115222" cy="758267"/>
            </a:xfrm>
            <a:prstGeom prst="rightArrow">
              <a:avLst>
                <a:gd name="adj1" fmla="val 667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矩形 68"/>
            <p:cNvSpPr/>
            <p:nvPr/>
          </p:nvSpPr>
          <p:spPr>
            <a:xfrm>
              <a:off x="1354920" y="3046894"/>
              <a:ext cx="2633664" cy="787995"/>
            </a:xfrm>
            <a:prstGeom prst="rect">
              <a:avLst/>
            </a:prstGeom>
          </p:spPr>
          <p:style>
            <a:lnRef idx="1">
              <a:schemeClr val="accent6"/>
            </a:lnRef>
            <a:fillRef idx="3">
              <a:schemeClr val="accent6"/>
            </a:fillRef>
            <a:effectRef idx="2">
              <a:schemeClr val="accent6"/>
            </a:effectRef>
            <a:fontRef idx="minor">
              <a:schemeClr val="lt1"/>
            </a:fontRef>
          </p:style>
          <p:txBody>
            <a:bodyPr spcFirstLastPara="0" vert="eaVert" wrap="square" lIns="70084" tIns="70084" rIns="70084" bIns="70084" numCol="1" spcCol="1270" anchor="t" anchorCtr="0">
              <a:noAutofit/>
            </a:bodyPr>
            <a:lstStyle/>
            <a:p>
              <a:pPr lvl="0" defTabSz="1778000">
                <a:lnSpc>
                  <a:spcPct val="90000"/>
                </a:lnSpc>
                <a:spcBef>
                  <a:spcPct val="0"/>
                </a:spcBef>
                <a:spcAft>
                  <a:spcPct val="35000"/>
                </a:spcAft>
              </a:pPr>
              <a:r>
                <a:rPr lang="zh-CN" altLang="en-US" sz="1400" kern="1200" dirty="0" smtClean="0">
                  <a:solidFill>
                    <a:schemeClr val="tx1"/>
                  </a:solidFill>
                </a:rPr>
                <a:t>根据</a:t>
              </a:r>
              <a:r>
                <a:rPr lang="en-US" altLang="zh-CN" sz="1400" kern="1200" dirty="0" smtClean="0">
                  <a:solidFill>
                    <a:schemeClr val="tx1"/>
                  </a:solidFill>
                </a:rPr>
                <a:t>lot</a:t>
              </a:r>
              <a:r>
                <a:rPr lang="zh-CN" altLang="en-US" sz="1400" kern="1200" dirty="0" smtClean="0">
                  <a:solidFill>
                    <a:schemeClr val="tx1"/>
                  </a:solidFill>
                </a:rPr>
                <a:t>权重和</a:t>
              </a:r>
              <a:r>
                <a:rPr lang="zh-CN" altLang="en-US" sz="1400" dirty="0">
                  <a:solidFill>
                    <a:schemeClr val="tx1"/>
                  </a:solidFill>
                </a:rPr>
                <a:t>蚁</a:t>
              </a:r>
              <a:r>
                <a:rPr lang="zh-CN" altLang="en-US" sz="1400" dirty="0" smtClean="0">
                  <a:solidFill>
                    <a:schemeClr val="tx1"/>
                  </a:solidFill>
                </a:rPr>
                <a:t>群算法（信息素浓度）对</a:t>
              </a:r>
              <a:r>
                <a:rPr lang="en-US" altLang="zh-CN" sz="1400" dirty="0" smtClean="0">
                  <a:solidFill>
                    <a:schemeClr val="tx1"/>
                  </a:solidFill>
                </a:rPr>
                <a:t>lot run</a:t>
              </a:r>
              <a:r>
                <a:rPr lang="zh-CN" altLang="en-US" sz="1400" dirty="0" smtClean="0">
                  <a:solidFill>
                    <a:schemeClr val="tx1"/>
                  </a:solidFill>
                </a:rPr>
                <a:t>货顺序进行排序。</a:t>
              </a:r>
              <a:endParaRPr lang="zh-CN" altLang="en-US" sz="1400" kern="1200" dirty="0">
                <a:solidFill>
                  <a:schemeClr val="tx1"/>
                </a:solidFill>
              </a:endParaRPr>
            </a:p>
          </p:txBody>
        </p:sp>
      </p:grpSp>
      <p:sp>
        <p:nvSpPr>
          <p:cNvPr id="70" name="下箭头 69"/>
          <p:cNvSpPr/>
          <p:nvPr/>
        </p:nvSpPr>
        <p:spPr>
          <a:xfrm flipH="1">
            <a:off x="3729907" y="1381919"/>
            <a:ext cx="384893" cy="418055"/>
          </a:xfrm>
          <a:prstGeom prst="downArrow">
            <a:avLst/>
          </a:prstGeom>
          <a:solidFill>
            <a:schemeClr val="bg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71" name="矩形 70"/>
          <p:cNvSpPr/>
          <p:nvPr/>
        </p:nvSpPr>
        <p:spPr>
          <a:xfrm>
            <a:off x="2771320" y="1807420"/>
            <a:ext cx="2762315" cy="18158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400" dirty="0" smtClean="0"/>
              <a:t>权重数值</a:t>
            </a:r>
            <a:r>
              <a:rPr lang="zh-CN" altLang="en-US" sz="1400" dirty="0"/>
              <a:t>越大，表示优先级越高；</a:t>
            </a:r>
            <a:endParaRPr lang="en-US" altLang="zh-CN" sz="1400" dirty="0" smtClean="0"/>
          </a:p>
          <a:p>
            <a:r>
              <a:rPr lang="zh-CN" altLang="en-US" sz="1400" dirty="0" smtClean="0"/>
              <a:t>例如，</a:t>
            </a:r>
            <a:endParaRPr lang="en-US" altLang="zh-CN" sz="1400" dirty="0" smtClean="0"/>
          </a:p>
          <a:p>
            <a:r>
              <a:rPr lang="en-US" altLang="zh-CN" sz="1400" dirty="0" smtClean="0"/>
              <a:t>5</a:t>
            </a:r>
            <a:r>
              <a:rPr lang="zh-CN" altLang="en-US" sz="1400" dirty="0" smtClean="0"/>
              <a:t>批</a:t>
            </a:r>
            <a:r>
              <a:rPr lang="en-US" altLang="zh-CN" sz="1400" dirty="0" smtClean="0"/>
              <a:t>lot</a:t>
            </a:r>
            <a:r>
              <a:rPr lang="zh-CN" altLang="en-US" sz="1400" dirty="0" smtClean="0"/>
              <a:t>，</a:t>
            </a:r>
            <a:endParaRPr lang="en-US" altLang="zh-CN" sz="1400" dirty="0" smtClean="0"/>
          </a:p>
          <a:p>
            <a:r>
              <a:rPr lang="zh-CN" altLang="en-US" sz="1400" dirty="0" smtClean="0"/>
              <a:t>第一批与</a:t>
            </a:r>
            <a:r>
              <a:rPr lang="zh-CN" altLang="en-US" sz="1400" dirty="0"/>
              <a:t>第二批</a:t>
            </a:r>
            <a:r>
              <a:rPr lang="en-US" altLang="zh-CN" sz="1400" dirty="0"/>
              <a:t>lot</a:t>
            </a:r>
            <a:r>
              <a:rPr lang="zh-CN" altLang="en-US" sz="1400" dirty="0"/>
              <a:t>为空击点火</a:t>
            </a:r>
            <a:r>
              <a:rPr lang="en-US" altLang="zh-CN" sz="1400" dirty="0"/>
              <a:t>lot</a:t>
            </a:r>
            <a:r>
              <a:rPr lang="zh-CN" altLang="en-US" sz="1400" dirty="0" smtClean="0"/>
              <a:t>，</a:t>
            </a:r>
            <a:endParaRPr lang="en-US" altLang="zh-CN" sz="1400" dirty="0" smtClean="0"/>
          </a:p>
          <a:p>
            <a:r>
              <a:rPr lang="zh-CN" altLang="en-US" sz="1400" dirty="0" smtClean="0"/>
              <a:t>第三</a:t>
            </a:r>
            <a:r>
              <a:rPr lang="zh-CN" altLang="en-US" sz="1400" dirty="0"/>
              <a:t>批</a:t>
            </a:r>
            <a:r>
              <a:rPr lang="en-US" altLang="zh-CN" sz="1400" dirty="0"/>
              <a:t>lot</a:t>
            </a:r>
            <a:r>
              <a:rPr lang="zh-CN" altLang="en-US" sz="1400" dirty="0"/>
              <a:t>为</a:t>
            </a:r>
            <a:r>
              <a:rPr lang="en-US" altLang="zh-CN" sz="1400" dirty="0"/>
              <a:t>SHL</a:t>
            </a:r>
            <a:r>
              <a:rPr lang="zh-CN" altLang="en-US" sz="1400" dirty="0" smtClean="0"/>
              <a:t>，</a:t>
            </a:r>
            <a:endParaRPr lang="en-US" altLang="zh-CN" sz="1400" dirty="0" smtClean="0"/>
          </a:p>
          <a:p>
            <a:r>
              <a:rPr lang="zh-CN" altLang="en-US" sz="1400" dirty="0" smtClean="0"/>
              <a:t>第四批与</a:t>
            </a:r>
            <a:r>
              <a:rPr lang="zh-CN" altLang="en-US" sz="1400" dirty="0"/>
              <a:t>第五批</a:t>
            </a:r>
            <a:r>
              <a:rPr lang="en-US" altLang="zh-CN" sz="1400" dirty="0"/>
              <a:t>lot</a:t>
            </a:r>
            <a:r>
              <a:rPr lang="zh-CN" altLang="en-US" sz="1400" dirty="0"/>
              <a:t>为普通</a:t>
            </a:r>
            <a:r>
              <a:rPr lang="en-US" altLang="zh-CN" sz="1400" dirty="0" smtClean="0"/>
              <a:t>lot</a:t>
            </a:r>
            <a:r>
              <a:rPr lang="zh-CN" altLang="en-US" sz="1400" dirty="0" smtClean="0"/>
              <a:t>，</a:t>
            </a:r>
            <a:endParaRPr lang="en-US" altLang="zh-CN" sz="1400" dirty="0" smtClean="0"/>
          </a:p>
          <a:p>
            <a:r>
              <a:rPr lang="zh-CN" altLang="en-US" sz="1400" dirty="0" smtClean="0"/>
              <a:t>则可以设置</a:t>
            </a:r>
            <a:endParaRPr lang="en-US" altLang="zh-CN" sz="1400" dirty="0" smtClean="0"/>
          </a:p>
          <a:p>
            <a:r>
              <a:rPr lang="en-US" altLang="zh-CN" sz="1400" dirty="0" err="1" smtClean="0"/>
              <a:t>lot_priority</a:t>
            </a:r>
            <a:r>
              <a:rPr lang="en-US" altLang="zh-CN" sz="1400" dirty="0" smtClean="0"/>
              <a:t> </a:t>
            </a:r>
            <a:r>
              <a:rPr lang="en-US" altLang="zh-CN" sz="1400" dirty="0"/>
              <a:t>= </a:t>
            </a:r>
            <a:r>
              <a:rPr lang="en-US" altLang="zh-CN" sz="1400" dirty="0" smtClean="0"/>
              <a:t>[3,3,2,1,1]</a:t>
            </a:r>
            <a:endParaRPr lang="zh-CN" altLang="en-US" sz="1400" dirty="0"/>
          </a:p>
        </p:txBody>
      </p:sp>
      <p:sp>
        <p:nvSpPr>
          <p:cNvPr id="72" name="矩形 71"/>
          <p:cNvSpPr/>
          <p:nvPr/>
        </p:nvSpPr>
        <p:spPr>
          <a:xfrm>
            <a:off x="7086600" y="2747790"/>
            <a:ext cx="521297" cy="307777"/>
          </a:xfrm>
          <a:prstGeom prst="rect">
            <a:avLst/>
          </a:prstGeom>
        </p:spPr>
        <p:txBody>
          <a:bodyPr wrap="none">
            <a:spAutoFit/>
          </a:bodyPr>
          <a:lstStyle/>
          <a:p>
            <a:r>
              <a:rPr lang="en-US" altLang="zh-CN" sz="1400" dirty="0" smtClean="0"/>
              <a:t>[3,3]</a:t>
            </a:r>
            <a:endParaRPr lang="zh-CN" altLang="en-US" sz="1400" dirty="0"/>
          </a:p>
        </p:txBody>
      </p:sp>
      <p:sp>
        <p:nvSpPr>
          <p:cNvPr id="73" name="矩形 72"/>
          <p:cNvSpPr/>
          <p:nvPr/>
        </p:nvSpPr>
        <p:spPr>
          <a:xfrm>
            <a:off x="7095254" y="2998207"/>
            <a:ext cx="385042" cy="307777"/>
          </a:xfrm>
          <a:prstGeom prst="rect">
            <a:avLst/>
          </a:prstGeom>
        </p:spPr>
        <p:txBody>
          <a:bodyPr wrap="none">
            <a:spAutoFit/>
          </a:bodyPr>
          <a:lstStyle/>
          <a:p>
            <a:r>
              <a:rPr lang="en-US" altLang="zh-CN" sz="1400" dirty="0" smtClean="0"/>
              <a:t>[2]</a:t>
            </a:r>
            <a:endParaRPr lang="zh-CN" altLang="en-US" sz="1400" dirty="0"/>
          </a:p>
        </p:txBody>
      </p:sp>
      <p:sp>
        <p:nvSpPr>
          <p:cNvPr id="74" name="矩形 73"/>
          <p:cNvSpPr/>
          <p:nvPr/>
        </p:nvSpPr>
        <p:spPr>
          <a:xfrm>
            <a:off x="7095254" y="3234569"/>
            <a:ext cx="521297" cy="307777"/>
          </a:xfrm>
          <a:prstGeom prst="rect">
            <a:avLst/>
          </a:prstGeom>
        </p:spPr>
        <p:txBody>
          <a:bodyPr wrap="none">
            <a:spAutoFit/>
          </a:bodyPr>
          <a:lstStyle/>
          <a:p>
            <a:r>
              <a:rPr lang="en-US" altLang="zh-CN" sz="1400" dirty="0" smtClean="0"/>
              <a:t>[1,1]</a:t>
            </a:r>
            <a:endParaRPr lang="zh-CN" altLang="en-US" sz="1400" dirty="0"/>
          </a:p>
        </p:txBody>
      </p:sp>
      <p:sp>
        <p:nvSpPr>
          <p:cNvPr id="75" name="矩形 74"/>
          <p:cNvSpPr/>
          <p:nvPr/>
        </p:nvSpPr>
        <p:spPr>
          <a:xfrm>
            <a:off x="5975200" y="1809750"/>
            <a:ext cx="2836732" cy="1169551"/>
          </a:xfrm>
          <a:prstGeom prst="rect">
            <a:avLst/>
          </a:prstGeom>
        </p:spPr>
        <p:txBody>
          <a:bodyPr wrap="square">
            <a:spAutoFit/>
          </a:bodyPr>
          <a:lstStyle/>
          <a:p>
            <a:r>
              <a:rPr lang="zh-CN" altLang="en-US" sz="1400" dirty="0" smtClean="0"/>
              <a:t>根据设置的数值大小，分成不同的</a:t>
            </a:r>
            <a:r>
              <a:rPr lang="en-US" altLang="zh-CN" sz="1400" dirty="0" smtClean="0"/>
              <a:t>priority</a:t>
            </a:r>
            <a:r>
              <a:rPr lang="zh-CN" altLang="en-US" sz="1400" dirty="0" smtClean="0"/>
              <a:t>组别并降序排列，依次根据蚁群算法对</a:t>
            </a:r>
            <a:r>
              <a:rPr lang="en-US" altLang="zh-CN" sz="1400" dirty="0" smtClean="0"/>
              <a:t>lot </a:t>
            </a:r>
            <a:r>
              <a:rPr lang="zh-CN" altLang="en-US" sz="1400" dirty="0" smtClean="0"/>
              <a:t>的</a:t>
            </a:r>
            <a:r>
              <a:rPr lang="en-US" altLang="zh-CN" sz="1400" dirty="0" smtClean="0"/>
              <a:t>run</a:t>
            </a:r>
            <a:r>
              <a:rPr lang="zh-CN" altLang="en-US" sz="1400" dirty="0" smtClean="0"/>
              <a:t>货顺序进行排序。</a:t>
            </a:r>
            <a:endParaRPr lang="en-US" altLang="zh-CN" sz="1400" dirty="0" smtClean="0"/>
          </a:p>
          <a:p>
            <a:r>
              <a:rPr lang="zh-CN" altLang="en-US" sz="1400" dirty="0" smtClean="0"/>
              <a:t>例如</a:t>
            </a:r>
            <a:r>
              <a:rPr lang="zh-CN" altLang="en-US" sz="1400" dirty="0"/>
              <a:t>，</a:t>
            </a:r>
          </a:p>
        </p:txBody>
      </p:sp>
      <p:sp>
        <p:nvSpPr>
          <p:cNvPr id="76" name="下箭头 75"/>
          <p:cNvSpPr/>
          <p:nvPr/>
        </p:nvSpPr>
        <p:spPr>
          <a:xfrm>
            <a:off x="6789487" y="2806603"/>
            <a:ext cx="267914" cy="735744"/>
          </a:xfrm>
          <a:prstGeom prst="down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endParaRPr lang="zh-CN" altLang="en-US" sz="1400"/>
          </a:p>
        </p:txBody>
      </p:sp>
      <p:sp>
        <p:nvSpPr>
          <p:cNvPr id="77" name="文本框 76"/>
          <p:cNvSpPr txBox="1"/>
          <p:nvPr/>
        </p:nvSpPr>
        <p:spPr>
          <a:xfrm>
            <a:off x="5961824" y="3600443"/>
            <a:ext cx="2850107" cy="738664"/>
          </a:xfrm>
          <a:prstGeom prst="rect">
            <a:avLst/>
          </a:prstGeom>
          <a:noFill/>
        </p:spPr>
        <p:txBody>
          <a:bodyPr wrap="square" rtlCol="0">
            <a:spAutoFit/>
          </a:bodyPr>
          <a:lstStyle/>
          <a:p>
            <a:r>
              <a:rPr lang="zh-CN" altLang="en-US" sz="1400" dirty="0" smtClean="0"/>
              <a:t>依次</a:t>
            </a:r>
            <a:r>
              <a:rPr lang="zh-CN" altLang="en-US" sz="1400" dirty="0"/>
              <a:t>在</a:t>
            </a:r>
            <a:r>
              <a:rPr lang="en-US" altLang="zh-CN" sz="1400" dirty="0" smtClean="0"/>
              <a:t>3</a:t>
            </a:r>
            <a:r>
              <a:rPr lang="zh-CN" altLang="en-US" sz="1400" dirty="0" smtClean="0"/>
              <a:t>个</a:t>
            </a:r>
            <a:r>
              <a:rPr lang="en-US" altLang="zh-CN" sz="1400" dirty="0" smtClean="0"/>
              <a:t>priority</a:t>
            </a:r>
            <a:r>
              <a:rPr lang="zh-CN" altLang="en-US" sz="1400" dirty="0" smtClean="0"/>
              <a:t>组别中对</a:t>
            </a:r>
            <a:r>
              <a:rPr lang="en-US" altLang="zh-CN" sz="1400" dirty="0" smtClean="0"/>
              <a:t>lot</a:t>
            </a:r>
            <a:r>
              <a:rPr lang="zh-CN" altLang="en-US" sz="1400" dirty="0" smtClean="0"/>
              <a:t>的</a:t>
            </a:r>
            <a:r>
              <a:rPr lang="en-US" altLang="zh-CN" sz="1400" dirty="0" smtClean="0"/>
              <a:t>run</a:t>
            </a:r>
            <a:r>
              <a:rPr lang="zh-CN" altLang="en-US" sz="1400" dirty="0" smtClean="0"/>
              <a:t>货顺序进行排序，最后综合</a:t>
            </a:r>
            <a:r>
              <a:rPr lang="en-US" altLang="zh-CN" sz="1400" dirty="0" smtClean="0"/>
              <a:t>run</a:t>
            </a:r>
            <a:r>
              <a:rPr lang="zh-CN" altLang="en-US" sz="1400" dirty="0" smtClean="0"/>
              <a:t>货顺序。</a:t>
            </a:r>
            <a:endParaRPr lang="zh-CN" altLang="en-US" sz="1400" dirty="0"/>
          </a:p>
        </p:txBody>
      </p:sp>
      <p:sp>
        <p:nvSpPr>
          <p:cNvPr id="79" name="下箭头 78"/>
          <p:cNvSpPr/>
          <p:nvPr/>
        </p:nvSpPr>
        <p:spPr>
          <a:xfrm flipH="1">
            <a:off x="7008673" y="1381919"/>
            <a:ext cx="384893" cy="418055"/>
          </a:xfrm>
          <a:prstGeom prst="downArrow">
            <a:avLst/>
          </a:prstGeom>
          <a:solidFill>
            <a:schemeClr val="bg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 name="矩形 2"/>
          <p:cNvSpPr/>
          <p:nvPr/>
        </p:nvSpPr>
        <p:spPr>
          <a:xfrm>
            <a:off x="2311276" y="3481785"/>
            <a:ext cx="6680324" cy="1129059"/>
          </a:xfrm>
          <a:prstGeom prst="rect">
            <a:avLst/>
          </a:prstGeom>
          <a:solidFill>
            <a:srgbClr val="CCFF99"/>
          </a:solidFill>
          <a:ln>
            <a:noFill/>
          </a:ln>
        </p:spPr>
        <p:style>
          <a:lnRef idx="1">
            <a:schemeClr val="accent3"/>
          </a:lnRef>
          <a:fillRef idx="2">
            <a:schemeClr val="accent3"/>
          </a:fillRef>
          <a:effectRef idx="1">
            <a:schemeClr val="accent3"/>
          </a:effectRef>
          <a:fontRef idx="minor">
            <a:schemeClr val="dk1"/>
          </a:fontRef>
        </p:style>
        <p:txBody>
          <a:bodyPr rtlCol="0" anchor="t"/>
          <a:lstStyle/>
          <a:p>
            <a:pPr fontAlgn="auto">
              <a:spcBef>
                <a:spcPts val="0"/>
              </a:spcBef>
              <a:spcAft>
                <a:spcPts val="0"/>
              </a:spcAft>
            </a:pPr>
            <a:r>
              <a:rPr lang="zh-CN" altLang="en-US" sz="1600" dirty="0" smtClean="0"/>
              <a:t>①外包一循环，设置循环次数</a:t>
            </a:r>
            <a:endParaRPr lang="en-US" altLang="zh-CN" sz="1600" dirty="0" smtClean="0"/>
          </a:p>
          <a:p>
            <a:pPr fontAlgn="auto">
              <a:spcBef>
                <a:spcPts val="0"/>
              </a:spcBef>
              <a:spcAft>
                <a:spcPts val="0"/>
              </a:spcAft>
            </a:pPr>
            <a:r>
              <a:rPr lang="en-US" altLang="zh-CN" sz="1600" dirty="0" err="1" smtClean="0"/>
              <a:t>cycle_num</a:t>
            </a:r>
            <a:r>
              <a:rPr lang="en-US" altLang="zh-CN" sz="1600" dirty="0" smtClean="0"/>
              <a:t> </a:t>
            </a:r>
            <a:r>
              <a:rPr lang="en-US" altLang="zh-CN" sz="1600" dirty="0"/>
              <a:t>= </a:t>
            </a:r>
            <a:r>
              <a:rPr lang="en-US" altLang="zh-CN" sz="1600" dirty="0" smtClean="0"/>
              <a:t>10</a:t>
            </a:r>
          </a:p>
          <a:p>
            <a:pPr fontAlgn="auto">
              <a:spcBef>
                <a:spcPts val="0"/>
              </a:spcBef>
              <a:spcAft>
                <a:spcPts val="0"/>
              </a:spcAft>
            </a:pPr>
            <a:r>
              <a:rPr lang="zh-CN" altLang="en-US" sz="1600" dirty="0" smtClean="0"/>
              <a:t>②计算每一结果其</a:t>
            </a:r>
            <a:r>
              <a:rPr lang="zh-CN" altLang="en-US" sz="1600" dirty="0"/>
              <a:t>所有</a:t>
            </a:r>
            <a:r>
              <a:rPr lang="zh-CN" altLang="en-US" sz="1600" dirty="0" smtClean="0"/>
              <a:t>机台加工空击点火</a:t>
            </a:r>
            <a:r>
              <a:rPr lang="en-US" altLang="zh-CN" sz="1600" dirty="0" smtClean="0"/>
              <a:t>lot</a:t>
            </a:r>
            <a:r>
              <a:rPr lang="zh-CN" altLang="en-US" sz="1600" dirty="0" smtClean="0"/>
              <a:t>所需时间的</a:t>
            </a:r>
            <a:r>
              <a:rPr lang="en-US" altLang="zh-CN" sz="1600" dirty="0" smtClean="0"/>
              <a:t>STD</a:t>
            </a:r>
            <a:r>
              <a:rPr lang="zh-CN" altLang="en-US" sz="1600" dirty="0" smtClean="0"/>
              <a:t>，输出</a:t>
            </a:r>
            <a:r>
              <a:rPr lang="en-US" altLang="zh-CN" sz="1600" dirty="0" smtClean="0"/>
              <a:t>STD</a:t>
            </a:r>
            <a:r>
              <a:rPr lang="zh-CN" altLang="en-US" sz="1600" dirty="0" smtClean="0"/>
              <a:t>最小的结果（让空击点火</a:t>
            </a:r>
            <a:r>
              <a:rPr lang="en-US" altLang="zh-CN" sz="1600" dirty="0" smtClean="0"/>
              <a:t>lot</a:t>
            </a:r>
            <a:r>
              <a:rPr lang="zh-CN" altLang="en-US" sz="1600" dirty="0" smtClean="0"/>
              <a:t>尽可能均匀分配在所有机台上）。</a:t>
            </a:r>
            <a:r>
              <a:rPr lang="en-US" altLang="zh-CN" sz="1600" dirty="0" smtClean="0"/>
              <a:t> </a:t>
            </a:r>
            <a:endParaRPr lang="zh-CN" altLang="en-US" sz="1600" dirty="0"/>
          </a:p>
        </p:txBody>
      </p:sp>
    </p:spTree>
    <p:extLst>
      <p:ext uri="{BB962C8B-B14F-4D97-AF65-F5344CB8AC3E}">
        <p14:creationId xmlns:p14="http://schemas.microsoft.com/office/powerpoint/2010/main" val="31635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789660" y="862621"/>
            <a:ext cx="2354340" cy="4147529"/>
          </a:xfrm>
          <a:prstGeom prst="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endParaRPr lang="zh-CN" altLang="en-US"/>
          </a:p>
        </p:txBody>
      </p:sp>
      <p:sp>
        <p:nvSpPr>
          <p:cNvPr id="13" name="矩形 12"/>
          <p:cNvSpPr/>
          <p:nvPr/>
        </p:nvSpPr>
        <p:spPr>
          <a:xfrm>
            <a:off x="88964" y="687835"/>
            <a:ext cx="2120836" cy="21433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endParaRPr lang="zh-CN" altLang="en-US"/>
          </a:p>
        </p:txBody>
      </p:sp>
      <p:pic>
        <p:nvPicPr>
          <p:cNvPr id="5" name="图片 4"/>
          <p:cNvPicPr>
            <a:picLocks noChangeAspect="1"/>
          </p:cNvPicPr>
          <p:nvPr/>
        </p:nvPicPr>
        <p:blipFill>
          <a:blip r:embed="rId2"/>
          <a:stretch>
            <a:fillRect/>
          </a:stretch>
        </p:blipFill>
        <p:spPr>
          <a:xfrm>
            <a:off x="90719" y="978207"/>
            <a:ext cx="2241151" cy="1626165"/>
          </a:xfrm>
          <a:prstGeom prst="rect">
            <a:avLst/>
          </a:prstGeom>
          <a:ln>
            <a:solidFill>
              <a:schemeClr val="tx1"/>
            </a:solidFill>
          </a:ln>
        </p:spPr>
      </p:pic>
      <p:sp>
        <p:nvSpPr>
          <p:cNvPr id="85" name="椭圆 84"/>
          <p:cNvSpPr/>
          <p:nvPr/>
        </p:nvSpPr>
        <p:spPr>
          <a:xfrm>
            <a:off x="202486" y="759835"/>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86" name="椭圆 85"/>
          <p:cNvSpPr/>
          <p:nvPr/>
        </p:nvSpPr>
        <p:spPr>
          <a:xfrm>
            <a:off x="1518472" y="754621"/>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87" name="椭圆 86"/>
          <p:cNvSpPr/>
          <p:nvPr/>
        </p:nvSpPr>
        <p:spPr>
          <a:xfrm>
            <a:off x="1101783" y="759835"/>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88" name="矩形 87"/>
          <p:cNvSpPr/>
          <p:nvPr/>
        </p:nvSpPr>
        <p:spPr>
          <a:xfrm>
            <a:off x="237824" y="687835"/>
            <a:ext cx="901209" cy="261610"/>
          </a:xfrm>
          <a:prstGeom prst="rect">
            <a:avLst/>
          </a:prstGeom>
        </p:spPr>
        <p:txBody>
          <a:bodyPr wrap="none">
            <a:spAutoFit/>
          </a:bodyPr>
          <a:lstStyle/>
          <a:p>
            <a:r>
              <a:rPr lang="zh-CN" altLang="en-US" sz="1100" dirty="0"/>
              <a:t>空击点火</a:t>
            </a:r>
            <a:r>
              <a:rPr lang="en-US" altLang="zh-CN" sz="1100" dirty="0"/>
              <a:t>lot</a:t>
            </a:r>
            <a:endParaRPr lang="zh-CN" altLang="en-US" sz="1100" dirty="0"/>
          </a:p>
        </p:txBody>
      </p:sp>
      <p:sp>
        <p:nvSpPr>
          <p:cNvPr id="89" name="矩形 88"/>
          <p:cNvSpPr/>
          <p:nvPr/>
        </p:nvSpPr>
        <p:spPr>
          <a:xfrm>
            <a:off x="1155783" y="687835"/>
            <a:ext cx="396262" cy="261610"/>
          </a:xfrm>
          <a:prstGeom prst="rect">
            <a:avLst/>
          </a:prstGeom>
        </p:spPr>
        <p:txBody>
          <a:bodyPr wrap="none">
            <a:spAutoFit/>
          </a:bodyPr>
          <a:lstStyle/>
          <a:p>
            <a:r>
              <a:rPr lang="en-US" altLang="zh-CN" sz="1100" dirty="0"/>
              <a:t>SHL</a:t>
            </a:r>
            <a:endParaRPr lang="zh-CN" altLang="en-US" sz="1100" dirty="0"/>
          </a:p>
        </p:txBody>
      </p:sp>
      <p:sp>
        <p:nvSpPr>
          <p:cNvPr id="90" name="矩形 89"/>
          <p:cNvSpPr/>
          <p:nvPr/>
        </p:nvSpPr>
        <p:spPr>
          <a:xfrm>
            <a:off x="1546100" y="687835"/>
            <a:ext cx="651140" cy="261610"/>
          </a:xfrm>
          <a:prstGeom prst="rect">
            <a:avLst/>
          </a:prstGeom>
        </p:spPr>
        <p:txBody>
          <a:bodyPr wrap="none">
            <a:spAutoFit/>
          </a:bodyPr>
          <a:lstStyle/>
          <a:p>
            <a:r>
              <a:rPr lang="zh-CN" altLang="en-US" sz="1100" dirty="0"/>
              <a:t>普通</a:t>
            </a:r>
            <a:r>
              <a:rPr lang="en-US" altLang="zh-CN" sz="1100" dirty="0"/>
              <a:t>lot </a:t>
            </a:r>
            <a:endParaRPr lang="zh-CN" altLang="en-US" sz="1100" dirty="0"/>
          </a:p>
        </p:txBody>
      </p:sp>
      <p:sp>
        <p:nvSpPr>
          <p:cNvPr id="6" name="矩形 5"/>
          <p:cNvSpPr/>
          <p:nvPr/>
        </p:nvSpPr>
        <p:spPr>
          <a:xfrm>
            <a:off x="7374" y="2599743"/>
            <a:ext cx="2324496" cy="2092881"/>
          </a:xfrm>
          <a:prstGeom prst="rect">
            <a:avLst/>
          </a:prstGeom>
        </p:spPr>
        <p:txBody>
          <a:bodyPr wrap="square">
            <a:spAutoFit/>
          </a:bodyPr>
          <a:lstStyle/>
          <a:p>
            <a:r>
              <a:rPr lang="en-US" altLang="zh-CN" sz="1000" dirty="0"/>
              <a:t>[LOT</a:t>
            </a:r>
            <a:r>
              <a:rPr lang="zh-CN" altLang="en-US" sz="1000" dirty="0"/>
              <a:t>分配给机台的顺序</a:t>
            </a:r>
            <a:r>
              <a:rPr lang="en-US" altLang="zh-CN" sz="1000" dirty="0"/>
              <a:t>]</a:t>
            </a:r>
          </a:p>
          <a:p>
            <a:r>
              <a:rPr lang="en-US" altLang="zh-CN" sz="1000" dirty="0"/>
              <a:t>P31 P81 P131 P91 P11 P141 P61 P51 P171 P71 P191 P121 P21 P41 P101 P201 P181 P151 P161 </a:t>
            </a:r>
            <a:r>
              <a:rPr lang="en-US" altLang="zh-CN" sz="1000" dirty="0" smtClean="0"/>
              <a:t>P111</a:t>
            </a:r>
          </a:p>
          <a:p>
            <a:r>
              <a:rPr lang="en-US" altLang="zh-CN" sz="1000" dirty="0" smtClean="0"/>
              <a:t> </a:t>
            </a:r>
            <a:endParaRPr lang="en-US" altLang="zh-CN" sz="1000" dirty="0"/>
          </a:p>
          <a:p>
            <a:r>
              <a:rPr lang="en-US" altLang="zh-CN" sz="1000" dirty="0" smtClean="0"/>
              <a:t>[</a:t>
            </a:r>
            <a:r>
              <a:rPr lang="zh-CN" altLang="en-US" sz="1000" dirty="0"/>
              <a:t>机台加工时间</a:t>
            </a:r>
            <a:r>
              <a:rPr lang="en-US" altLang="zh-CN" sz="1000" dirty="0"/>
              <a:t>]</a:t>
            </a:r>
          </a:p>
          <a:p>
            <a:r>
              <a:rPr lang="en-US" altLang="zh-CN" sz="1000" dirty="0"/>
              <a:t>M1      12      </a:t>
            </a:r>
          </a:p>
          <a:p>
            <a:r>
              <a:rPr lang="en-US" altLang="zh-CN" sz="1000" dirty="0"/>
              <a:t>M2      12      </a:t>
            </a:r>
          </a:p>
          <a:p>
            <a:r>
              <a:rPr lang="en-US" altLang="zh-CN" sz="1000" dirty="0"/>
              <a:t>M3      10      </a:t>
            </a:r>
          </a:p>
          <a:p>
            <a:r>
              <a:rPr lang="en-US" altLang="zh-CN" sz="1000" dirty="0"/>
              <a:t>M4      </a:t>
            </a:r>
            <a:r>
              <a:rPr lang="en-US" altLang="zh-CN" sz="1000" dirty="0" smtClean="0"/>
              <a:t>12</a:t>
            </a:r>
          </a:p>
          <a:p>
            <a:r>
              <a:rPr lang="en-US" altLang="zh-CN" sz="1000" dirty="0" smtClean="0"/>
              <a:t>      </a:t>
            </a:r>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12</a:t>
            </a:r>
            <a:endParaRPr lang="zh-CN" altLang="en-US" sz="1000" dirty="0"/>
          </a:p>
        </p:txBody>
      </p:sp>
      <p:sp>
        <p:nvSpPr>
          <p:cNvPr id="91" name="椭圆 90"/>
          <p:cNvSpPr/>
          <p:nvPr/>
        </p:nvSpPr>
        <p:spPr>
          <a:xfrm>
            <a:off x="1242147" y="1898315"/>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2" name="椭圆 91"/>
          <p:cNvSpPr/>
          <p:nvPr/>
        </p:nvSpPr>
        <p:spPr>
          <a:xfrm>
            <a:off x="470336" y="1612124"/>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3" name="椭圆 92"/>
          <p:cNvSpPr/>
          <p:nvPr/>
        </p:nvSpPr>
        <p:spPr>
          <a:xfrm>
            <a:off x="524336" y="1293938"/>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4" name="椭圆 93"/>
          <p:cNvSpPr/>
          <p:nvPr/>
        </p:nvSpPr>
        <p:spPr>
          <a:xfrm>
            <a:off x="921552" y="190973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5" name="椭圆 94"/>
          <p:cNvSpPr/>
          <p:nvPr/>
        </p:nvSpPr>
        <p:spPr>
          <a:xfrm>
            <a:off x="524336" y="190973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6" name="椭圆 95"/>
          <p:cNvSpPr/>
          <p:nvPr/>
        </p:nvSpPr>
        <p:spPr>
          <a:xfrm>
            <a:off x="800885" y="1608271"/>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7" name="椭圆 96"/>
          <p:cNvSpPr/>
          <p:nvPr/>
        </p:nvSpPr>
        <p:spPr>
          <a:xfrm>
            <a:off x="1585363" y="1902255"/>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8" name="椭圆 97"/>
          <p:cNvSpPr/>
          <p:nvPr/>
        </p:nvSpPr>
        <p:spPr>
          <a:xfrm>
            <a:off x="1088561" y="1608271"/>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9" name="椭圆 98"/>
          <p:cNvSpPr/>
          <p:nvPr/>
        </p:nvSpPr>
        <p:spPr>
          <a:xfrm>
            <a:off x="468661" y="220994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0" name="椭圆 99"/>
          <p:cNvSpPr/>
          <p:nvPr/>
        </p:nvSpPr>
        <p:spPr>
          <a:xfrm>
            <a:off x="1588783" y="161212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1" name="椭圆 100"/>
          <p:cNvSpPr/>
          <p:nvPr/>
        </p:nvSpPr>
        <p:spPr>
          <a:xfrm>
            <a:off x="1460705" y="129101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2" name="椭圆 101"/>
          <p:cNvSpPr/>
          <p:nvPr/>
        </p:nvSpPr>
        <p:spPr>
          <a:xfrm>
            <a:off x="867552" y="221073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8" name="椭圆 107"/>
          <p:cNvSpPr/>
          <p:nvPr/>
        </p:nvSpPr>
        <p:spPr>
          <a:xfrm>
            <a:off x="1142561" y="221670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9" name="椭圆 108"/>
          <p:cNvSpPr/>
          <p:nvPr/>
        </p:nvSpPr>
        <p:spPr>
          <a:xfrm>
            <a:off x="2031473" y="191736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0" name="椭圆 109"/>
          <p:cNvSpPr/>
          <p:nvPr/>
        </p:nvSpPr>
        <p:spPr>
          <a:xfrm>
            <a:off x="1007169" y="1295842"/>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1" name="椭圆 110"/>
          <p:cNvSpPr/>
          <p:nvPr/>
        </p:nvSpPr>
        <p:spPr>
          <a:xfrm>
            <a:off x="1934609" y="220686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2" name="椭圆 111"/>
          <p:cNvSpPr/>
          <p:nvPr/>
        </p:nvSpPr>
        <p:spPr>
          <a:xfrm>
            <a:off x="1943538" y="129413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3" name="椭圆 112"/>
          <p:cNvSpPr/>
          <p:nvPr/>
        </p:nvSpPr>
        <p:spPr>
          <a:xfrm>
            <a:off x="1779798" y="16105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4" name="椭圆 113"/>
          <p:cNvSpPr/>
          <p:nvPr/>
        </p:nvSpPr>
        <p:spPr>
          <a:xfrm>
            <a:off x="1376091"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5" name="椭圆 114"/>
          <p:cNvSpPr/>
          <p:nvPr/>
        </p:nvSpPr>
        <p:spPr>
          <a:xfrm>
            <a:off x="1491056" y="220994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8" name="矩形 7"/>
          <p:cNvSpPr/>
          <p:nvPr/>
        </p:nvSpPr>
        <p:spPr>
          <a:xfrm>
            <a:off x="2273303" y="2604372"/>
            <a:ext cx="2362134" cy="2092881"/>
          </a:xfrm>
          <a:prstGeom prst="rect">
            <a:avLst/>
          </a:prstGeom>
        </p:spPr>
        <p:txBody>
          <a:bodyPr wrap="square">
            <a:spAutoFit/>
          </a:bodyPr>
          <a:lstStyle/>
          <a:p>
            <a:r>
              <a:rPr lang="en-US" altLang="zh-CN" sz="1000" dirty="0"/>
              <a:t>[LOT</a:t>
            </a:r>
            <a:r>
              <a:rPr lang="zh-CN" altLang="en-US" sz="1000" dirty="0"/>
              <a:t>分配给机台的顺序</a:t>
            </a:r>
            <a:r>
              <a:rPr lang="en-US" altLang="zh-CN" sz="1000" dirty="0"/>
              <a:t>]</a:t>
            </a:r>
          </a:p>
          <a:p>
            <a:r>
              <a:rPr lang="en-US" altLang="zh-CN" sz="1000" dirty="0"/>
              <a:t>P91 P11 P131 P81 P31 P61 P141 P171 P51 P191 P71 P181 P101 P151 P111 P161 P41 P201 P21 P121 </a:t>
            </a:r>
            <a:endParaRPr lang="en-US" altLang="zh-CN" sz="1000" dirty="0" smtClean="0"/>
          </a:p>
          <a:p>
            <a:endParaRPr lang="en-US" altLang="zh-CN" sz="1000" dirty="0"/>
          </a:p>
          <a:p>
            <a:r>
              <a:rPr lang="en-US" altLang="zh-CN" sz="1000" dirty="0" smtClean="0"/>
              <a:t>[</a:t>
            </a:r>
            <a:r>
              <a:rPr lang="zh-CN" altLang="en-US" sz="1000" dirty="0"/>
              <a:t>机台加工时间</a:t>
            </a:r>
            <a:r>
              <a:rPr lang="en-US" altLang="zh-CN" sz="1000" dirty="0"/>
              <a:t>]</a:t>
            </a:r>
          </a:p>
          <a:p>
            <a:r>
              <a:rPr lang="en-US" altLang="zh-CN" sz="1000" dirty="0"/>
              <a:t>M1      12      </a:t>
            </a:r>
          </a:p>
          <a:p>
            <a:r>
              <a:rPr lang="en-US" altLang="zh-CN" sz="1000" dirty="0"/>
              <a:t>M2      11      </a:t>
            </a:r>
          </a:p>
          <a:p>
            <a:r>
              <a:rPr lang="en-US" altLang="zh-CN" sz="1000" dirty="0"/>
              <a:t>M3      11      </a:t>
            </a:r>
          </a:p>
          <a:p>
            <a:r>
              <a:rPr lang="en-US" altLang="zh-CN" sz="1000" dirty="0"/>
              <a:t>M4      </a:t>
            </a:r>
            <a:r>
              <a:rPr lang="en-US" altLang="zh-CN" sz="1000" dirty="0" smtClean="0"/>
              <a:t>12</a:t>
            </a:r>
          </a:p>
          <a:p>
            <a:r>
              <a:rPr lang="en-US" altLang="zh-CN" sz="1000" dirty="0" smtClean="0"/>
              <a:t>      </a:t>
            </a:r>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12</a:t>
            </a:r>
          </a:p>
        </p:txBody>
      </p:sp>
      <p:sp>
        <p:nvSpPr>
          <p:cNvPr id="116" name="椭圆 115"/>
          <p:cNvSpPr/>
          <p:nvPr/>
        </p:nvSpPr>
        <p:spPr>
          <a:xfrm>
            <a:off x="2758144" y="1888618"/>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7" name="椭圆 116"/>
          <p:cNvSpPr/>
          <p:nvPr/>
        </p:nvSpPr>
        <p:spPr>
          <a:xfrm>
            <a:off x="2786497" y="1577620"/>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8" name="椭圆 117"/>
          <p:cNvSpPr/>
          <p:nvPr/>
        </p:nvSpPr>
        <p:spPr>
          <a:xfrm>
            <a:off x="3114347" y="1888618"/>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9" name="椭圆 118"/>
          <p:cNvSpPr/>
          <p:nvPr/>
        </p:nvSpPr>
        <p:spPr>
          <a:xfrm>
            <a:off x="2854377" y="1275289"/>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10" name="图片 9"/>
          <p:cNvPicPr>
            <a:picLocks noChangeAspect="1"/>
          </p:cNvPicPr>
          <p:nvPr/>
        </p:nvPicPr>
        <p:blipFill>
          <a:blip r:embed="rId3"/>
          <a:stretch>
            <a:fillRect/>
          </a:stretch>
        </p:blipFill>
        <p:spPr>
          <a:xfrm>
            <a:off x="2351967" y="978206"/>
            <a:ext cx="2204806" cy="1626165"/>
          </a:xfrm>
          <a:prstGeom prst="rect">
            <a:avLst/>
          </a:prstGeom>
          <a:ln>
            <a:solidFill>
              <a:schemeClr val="tx1"/>
            </a:solidFill>
          </a:ln>
        </p:spPr>
      </p:pic>
      <p:sp>
        <p:nvSpPr>
          <p:cNvPr id="120" name="椭圆 119"/>
          <p:cNvSpPr/>
          <p:nvPr/>
        </p:nvSpPr>
        <p:spPr>
          <a:xfrm>
            <a:off x="2981779" y="2209947"/>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1" name="椭圆 120"/>
          <p:cNvSpPr/>
          <p:nvPr/>
        </p:nvSpPr>
        <p:spPr>
          <a:xfrm>
            <a:off x="2693365" y="1600527"/>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2" name="椭圆 121"/>
          <p:cNvSpPr/>
          <p:nvPr/>
        </p:nvSpPr>
        <p:spPr>
          <a:xfrm>
            <a:off x="2681067" y="2216709"/>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3" name="椭圆 122"/>
          <p:cNvSpPr/>
          <p:nvPr/>
        </p:nvSpPr>
        <p:spPr>
          <a:xfrm>
            <a:off x="3207679" y="190973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4" name="椭圆 123"/>
          <p:cNvSpPr/>
          <p:nvPr/>
        </p:nvSpPr>
        <p:spPr>
          <a:xfrm>
            <a:off x="2750810" y="1917366"/>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5" name="椭圆 124"/>
          <p:cNvSpPr/>
          <p:nvPr/>
        </p:nvSpPr>
        <p:spPr>
          <a:xfrm>
            <a:off x="3344795" y="2216709"/>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6" name="椭圆 125"/>
          <p:cNvSpPr/>
          <p:nvPr/>
        </p:nvSpPr>
        <p:spPr>
          <a:xfrm>
            <a:off x="3001008" y="1607494"/>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7" name="椭圆 126"/>
          <p:cNvSpPr/>
          <p:nvPr/>
        </p:nvSpPr>
        <p:spPr>
          <a:xfrm>
            <a:off x="3342317" y="160052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8" name="椭圆 127"/>
          <p:cNvSpPr/>
          <p:nvPr/>
        </p:nvSpPr>
        <p:spPr>
          <a:xfrm>
            <a:off x="3653791" y="1918503"/>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0" name="椭圆 129"/>
          <p:cNvSpPr/>
          <p:nvPr/>
        </p:nvSpPr>
        <p:spPr>
          <a:xfrm>
            <a:off x="2692054" y="130118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1" name="椭圆 130"/>
          <p:cNvSpPr/>
          <p:nvPr/>
        </p:nvSpPr>
        <p:spPr>
          <a:xfrm>
            <a:off x="3264292" y="130118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2" name="椭圆 131"/>
          <p:cNvSpPr/>
          <p:nvPr/>
        </p:nvSpPr>
        <p:spPr>
          <a:xfrm>
            <a:off x="3728530" y="130118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3" name="椭圆 132"/>
          <p:cNvSpPr/>
          <p:nvPr/>
        </p:nvSpPr>
        <p:spPr>
          <a:xfrm>
            <a:off x="4138768" y="129101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4" name="椭圆 133"/>
          <p:cNvSpPr/>
          <p:nvPr/>
        </p:nvSpPr>
        <p:spPr>
          <a:xfrm>
            <a:off x="3524503"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5" name="椭圆 134"/>
          <p:cNvSpPr/>
          <p:nvPr/>
        </p:nvSpPr>
        <p:spPr>
          <a:xfrm>
            <a:off x="3691908"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6" name="椭圆 135"/>
          <p:cNvSpPr/>
          <p:nvPr/>
        </p:nvSpPr>
        <p:spPr>
          <a:xfrm>
            <a:off x="3924758"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7" name="椭圆 136"/>
          <p:cNvSpPr/>
          <p:nvPr/>
        </p:nvSpPr>
        <p:spPr>
          <a:xfrm>
            <a:off x="4134334"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8" name="椭圆 137"/>
          <p:cNvSpPr/>
          <p:nvPr/>
        </p:nvSpPr>
        <p:spPr>
          <a:xfrm>
            <a:off x="4113968" y="191736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9" name="椭圆 138"/>
          <p:cNvSpPr/>
          <p:nvPr/>
        </p:nvSpPr>
        <p:spPr>
          <a:xfrm>
            <a:off x="3728530" y="222813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0" name="椭圆 139"/>
          <p:cNvSpPr/>
          <p:nvPr/>
        </p:nvSpPr>
        <p:spPr>
          <a:xfrm>
            <a:off x="4231312" y="222813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11" name="图片 10"/>
          <p:cNvPicPr>
            <a:picLocks noChangeAspect="1"/>
          </p:cNvPicPr>
          <p:nvPr/>
        </p:nvPicPr>
        <p:blipFill>
          <a:blip r:embed="rId4"/>
          <a:stretch>
            <a:fillRect/>
          </a:stretch>
        </p:blipFill>
        <p:spPr>
          <a:xfrm>
            <a:off x="4585471" y="968953"/>
            <a:ext cx="2266656" cy="1630394"/>
          </a:xfrm>
          <a:prstGeom prst="rect">
            <a:avLst/>
          </a:prstGeom>
          <a:ln>
            <a:solidFill>
              <a:schemeClr val="tx1"/>
            </a:solidFill>
          </a:ln>
        </p:spPr>
      </p:pic>
      <p:sp>
        <p:nvSpPr>
          <p:cNvPr id="12" name="矩形 11"/>
          <p:cNvSpPr/>
          <p:nvPr/>
        </p:nvSpPr>
        <p:spPr>
          <a:xfrm>
            <a:off x="4503660" y="2599346"/>
            <a:ext cx="2286000" cy="2192908"/>
          </a:xfrm>
          <a:prstGeom prst="rect">
            <a:avLst/>
          </a:prstGeom>
        </p:spPr>
        <p:txBody>
          <a:bodyPr wrap="square">
            <a:spAutoFit/>
          </a:bodyPr>
          <a:lstStyle/>
          <a:p>
            <a:r>
              <a:rPr lang="en-US" altLang="zh-CN" sz="1050" dirty="0"/>
              <a:t>[LOT</a:t>
            </a:r>
            <a:r>
              <a:rPr lang="zh-CN" altLang="en-US" sz="1050" dirty="0"/>
              <a:t>分配给机台的顺序</a:t>
            </a:r>
            <a:r>
              <a:rPr lang="en-US" altLang="zh-CN" sz="1050" dirty="0"/>
              <a:t>]</a:t>
            </a:r>
          </a:p>
          <a:p>
            <a:r>
              <a:rPr lang="en-US" altLang="zh-CN" sz="1050" dirty="0"/>
              <a:t>P31 P11 P91 P131 P81 P51 P141 P171 P61 P201 P121 P111 P161 P21 P101 P41 P71 P151 P181 P191 </a:t>
            </a:r>
            <a:endParaRPr lang="en-US" altLang="zh-CN" sz="1050" dirty="0" smtClean="0"/>
          </a:p>
          <a:p>
            <a:endParaRPr lang="en-US" altLang="zh-CN" sz="1050" dirty="0"/>
          </a:p>
          <a:p>
            <a:r>
              <a:rPr lang="en-US" altLang="zh-CN" sz="1050" dirty="0" smtClean="0"/>
              <a:t>[</a:t>
            </a:r>
            <a:r>
              <a:rPr lang="zh-CN" altLang="en-US" sz="1050" dirty="0"/>
              <a:t>机台加工时间</a:t>
            </a:r>
            <a:r>
              <a:rPr lang="en-US" altLang="zh-CN" sz="1050" dirty="0"/>
              <a:t>]</a:t>
            </a:r>
          </a:p>
          <a:p>
            <a:r>
              <a:rPr lang="en-US" altLang="zh-CN" sz="1050" dirty="0"/>
              <a:t>M1      11      </a:t>
            </a:r>
          </a:p>
          <a:p>
            <a:r>
              <a:rPr lang="en-US" altLang="zh-CN" sz="1050" dirty="0"/>
              <a:t>M2      12      </a:t>
            </a:r>
          </a:p>
          <a:p>
            <a:r>
              <a:rPr lang="en-US" altLang="zh-CN" sz="1050" dirty="0"/>
              <a:t>M3      11      </a:t>
            </a:r>
          </a:p>
          <a:p>
            <a:r>
              <a:rPr lang="en-US" altLang="zh-CN" sz="1050" dirty="0"/>
              <a:t>M4      12  </a:t>
            </a:r>
            <a:endParaRPr lang="en-US" altLang="zh-CN" sz="1050" dirty="0" smtClean="0"/>
          </a:p>
          <a:p>
            <a:r>
              <a:rPr lang="en-US" altLang="zh-CN" sz="1050" dirty="0" smtClean="0"/>
              <a:t>    </a:t>
            </a:r>
            <a:endParaRPr lang="en-US" altLang="zh-CN" sz="1050" dirty="0"/>
          </a:p>
          <a:p>
            <a:r>
              <a:rPr lang="en-US" altLang="zh-CN" sz="1050" dirty="0" smtClean="0"/>
              <a:t>[</a:t>
            </a:r>
            <a:r>
              <a:rPr lang="zh-CN" altLang="en-US" sz="1050" dirty="0"/>
              <a:t>收敛时间</a:t>
            </a:r>
            <a:r>
              <a:rPr lang="en-US" altLang="zh-CN" sz="1050" dirty="0"/>
              <a:t>]</a:t>
            </a:r>
          </a:p>
          <a:p>
            <a:r>
              <a:rPr lang="en-US" altLang="zh-CN" sz="1050" dirty="0"/>
              <a:t>12</a:t>
            </a:r>
            <a:endParaRPr lang="zh-CN" altLang="en-US" sz="1050" dirty="0"/>
          </a:p>
        </p:txBody>
      </p:sp>
      <p:sp>
        <p:nvSpPr>
          <p:cNvPr id="142" name="椭圆 141"/>
          <p:cNvSpPr/>
          <p:nvPr/>
        </p:nvSpPr>
        <p:spPr>
          <a:xfrm>
            <a:off x="4863741" y="2225456"/>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3" name="椭圆 142"/>
          <p:cNvSpPr/>
          <p:nvPr/>
        </p:nvSpPr>
        <p:spPr>
          <a:xfrm>
            <a:off x="4926938" y="1913321"/>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4" name="椭圆 143"/>
          <p:cNvSpPr/>
          <p:nvPr/>
        </p:nvSpPr>
        <p:spPr>
          <a:xfrm>
            <a:off x="5465247" y="1291014"/>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5" name="椭圆 144"/>
          <p:cNvSpPr/>
          <p:nvPr/>
        </p:nvSpPr>
        <p:spPr>
          <a:xfrm>
            <a:off x="5295596" y="1905819"/>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6" name="椭圆 145"/>
          <p:cNvSpPr/>
          <p:nvPr/>
        </p:nvSpPr>
        <p:spPr>
          <a:xfrm>
            <a:off x="4967011" y="1291014"/>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8" name="椭圆 147"/>
          <p:cNvSpPr/>
          <p:nvPr/>
        </p:nvSpPr>
        <p:spPr>
          <a:xfrm>
            <a:off x="5633142" y="1924159"/>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9" name="椭圆 148"/>
          <p:cNvSpPr/>
          <p:nvPr/>
        </p:nvSpPr>
        <p:spPr>
          <a:xfrm>
            <a:off x="5265158" y="160052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0" name="椭圆 149"/>
          <p:cNvSpPr/>
          <p:nvPr/>
        </p:nvSpPr>
        <p:spPr>
          <a:xfrm>
            <a:off x="4926938" y="160052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1" name="椭圆 150"/>
          <p:cNvSpPr/>
          <p:nvPr/>
        </p:nvSpPr>
        <p:spPr>
          <a:xfrm>
            <a:off x="6059721" y="1918200"/>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2" name="椭圆 151"/>
          <p:cNvSpPr/>
          <p:nvPr/>
        </p:nvSpPr>
        <p:spPr>
          <a:xfrm>
            <a:off x="5778104"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3" name="椭圆 152"/>
          <p:cNvSpPr/>
          <p:nvPr/>
        </p:nvSpPr>
        <p:spPr>
          <a:xfrm>
            <a:off x="5982131" y="1289465"/>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4" name="椭圆 153"/>
          <p:cNvSpPr/>
          <p:nvPr/>
        </p:nvSpPr>
        <p:spPr>
          <a:xfrm>
            <a:off x="6417671" y="1289688"/>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5" name="椭圆 154"/>
          <p:cNvSpPr/>
          <p:nvPr/>
        </p:nvSpPr>
        <p:spPr>
          <a:xfrm>
            <a:off x="5964979" y="160749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6" name="椭圆 155"/>
          <p:cNvSpPr/>
          <p:nvPr/>
        </p:nvSpPr>
        <p:spPr>
          <a:xfrm>
            <a:off x="5589379"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7" name="椭圆 156"/>
          <p:cNvSpPr/>
          <p:nvPr/>
        </p:nvSpPr>
        <p:spPr>
          <a:xfrm>
            <a:off x="6289471" y="223370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8" name="椭圆 157"/>
          <p:cNvSpPr/>
          <p:nvPr/>
        </p:nvSpPr>
        <p:spPr>
          <a:xfrm>
            <a:off x="6432300" y="1916265"/>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9" name="椭圆 158"/>
          <p:cNvSpPr/>
          <p:nvPr/>
        </p:nvSpPr>
        <p:spPr>
          <a:xfrm>
            <a:off x="6141214"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0" name="椭圆 159"/>
          <p:cNvSpPr/>
          <p:nvPr/>
        </p:nvSpPr>
        <p:spPr>
          <a:xfrm>
            <a:off x="5785271" y="2235528"/>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1" name="椭圆 160"/>
          <p:cNvSpPr/>
          <p:nvPr/>
        </p:nvSpPr>
        <p:spPr>
          <a:xfrm>
            <a:off x="6397471" y="160052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2" name="椭圆 161"/>
          <p:cNvSpPr/>
          <p:nvPr/>
        </p:nvSpPr>
        <p:spPr>
          <a:xfrm>
            <a:off x="5313941" y="223330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163" name="图片 162"/>
          <p:cNvPicPr>
            <a:picLocks noChangeAspect="1"/>
          </p:cNvPicPr>
          <p:nvPr/>
        </p:nvPicPr>
        <p:blipFill>
          <a:blip r:embed="rId5"/>
          <a:stretch>
            <a:fillRect/>
          </a:stretch>
        </p:blipFill>
        <p:spPr>
          <a:xfrm>
            <a:off x="6871471" y="968953"/>
            <a:ext cx="2234257" cy="1635922"/>
          </a:xfrm>
          <a:prstGeom prst="rect">
            <a:avLst/>
          </a:prstGeom>
          <a:ln>
            <a:solidFill>
              <a:schemeClr val="tx1"/>
            </a:solidFill>
          </a:ln>
        </p:spPr>
      </p:pic>
      <p:sp>
        <p:nvSpPr>
          <p:cNvPr id="164" name="椭圆 163"/>
          <p:cNvSpPr/>
          <p:nvPr/>
        </p:nvSpPr>
        <p:spPr>
          <a:xfrm>
            <a:off x="7672874" y="191507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5" name="椭圆 164"/>
          <p:cNvSpPr/>
          <p:nvPr/>
        </p:nvSpPr>
        <p:spPr>
          <a:xfrm>
            <a:off x="7177301" y="1598623"/>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6" name="椭圆 165"/>
          <p:cNvSpPr/>
          <p:nvPr/>
        </p:nvSpPr>
        <p:spPr>
          <a:xfrm>
            <a:off x="7203806" y="1295842"/>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7" name="椭圆 166"/>
          <p:cNvSpPr/>
          <p:nvPr/>
        </p:nvSpPr>
        <p:spPr>
          <a:xfrm>
            <a:off x="7215457" y="2213299"/>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8" name="椭圆 167"/>
          <p:cNvSpPr/>
          <p:nvPr/>
        </p:nvSpPr>
        <p:spPr>
          <a:xfrm>
            <a:off x="7208063" y="1918797"/>
            <a:ext cx="108000" cy="108000"/>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9" name="椭圆 168"/>
          <p:cNvSpPr/>
          <p:nvPr/>
        </p:nvSpPr>
        <p:spPr>
          <a:xfrm>
            <a:off x="8042777" y="1915073"/>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0" name="椭圆 169"/>
          <p:cNvSpPr/>
          <p:nvPr/>
        </p:nvSpPr>
        <p:spPr>
          <a:xfrm>
            <a:off x="7546617" y="1606827"/>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1" name="椭圆 170"/>
          <p:cNvSpPr/>
          <p:nvPr/>
        </p:nvSpPr>
        <p:spPr>
          <a:xfrm>
            <a:off x="7892998" y="1604523"/>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2" name="椭圆 171"/>
          <p:cNvSpPr/>
          <p:nvPr/>
        </p:nvSpPr>
        <p:spPr>
          <a:xfrm>
            <a:off x="7575681" y="2225456"/>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3" name="椭圆 172"/>
          <p:cNvSpPr/>
          <p:nvPr/>
        </p:nvSpPr>
        <p:spPr>
          <a:xfrm>
            <a:off x="8212402" y="2217837"/>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4" name="椭圆 173"/>
          <p:cNvSpPr/>
          <p:nvPr/>
        </p:nvSpPr>
        <p:spPr>
          <a:xfrm>
            <a:off x="8208680" y="128683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5" name="椭圆 174"/>
          <p:cNvSpPr/>
          <p:nvPr/>
        </p:nvSpPr>
        <p:spPr>
          <a:xfrm>
            <a:off x="7750364" y="129196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6" name="椭圆 175"/>
          <p:cNvSpPr/>
          <p:nvPr/>
        </p:nvSpPr>
        <p:spPr>
          <a:xfrm>
            <a:off x="8857182" y="159662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7" name="椭圆 176"/>
          <p:cNvSpPr/>
          <p:nvPr/>
        </p:nvSpPr>
        <p:spPr>
          <a:xfrm>
            <a:off x="8166006" y="1598623"/>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8" name="椭圆 177"/>
          <p:cNvSpPr/>
          <p:nvPr/>
        </p:nvSpPr>
        <p:spPr>
          <a:xfrm>
            <a:off x="8728117" y="128683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79" name="椭圆 178"/>
          <p:cNvSpPr/>
          <p:nvPr/>
        </p:nvSpPr>
        <p:spPr>
          <a:xfrm>
            <a:off x="8555777" y="222238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0" name="椭圆 179"/>
          <p:cNvSpPr/>
          <p:nvPr/>
        </p:nvSpPr>
        <p:spPr>
          <a:xfrm>
            <a:off x="8520252" y="1924159"/>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1" name="椭圆 180"/>
          <p:cNvSpPr/>
          <p:nvPr/>
        </p:nvSpPr>
        <p:spPr>
          <a:xfrm>
            <a:off x="8695527" y="1596624"/>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2" name="椭圆 181"/>
          <p:cNvSpPr/>
          <p:nvPr/>
        </p:nvSpPr>
        <p:spPr>
          <a:xfrm>
            <a:off x="8425872" y="1599320"/>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3" name="椭圆 182"/>
          <p:cNvSpPr/>
          <p:nvPr/>
        </p:nvSpPr>
        <p:spPr>
          <a:xfrm>
            <a:off x="7912617" y="2222386"/>
            <a:ext cx="108000" cy="108000"/>
          </a:xfrm>
          <a:prstGeom prst="ellipse">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4" name="矩形 183"/>
          <p:cNvSpPr/>
          <p:nvPr/>
        </p:nvSpPr>
        <p:spPr>
          <a:xfrm>
            <a:off x="6776401" y="2583876"/>
            <a:ext cx="2329327" cy="2092881"/>
          </a:xfrm>
          <a:prstGeom prst="rect">
            <a:avLst/>
          </a:prstGeom>
        </p:spPr>
        <p:txBody>
          <a:bodyPr wrap="square">
            <a:spAutoFit/>
          </a:bodyPr>
          <a:lstStyle/>
          <a:p>
            <a:r>
              <a:rPr lang="en-US" altLang="zh-CN" sz="1000" dirty="0"/>
              <a:t>[LOT</a:t>
            </a:r>
            <a:r>
              <a:rPr lang="zh-CN" altLang="en-US" sz="1000" dirty="0"/>
              <a:t>分配给机台的顺序</a:t>
            </a:r>
            <a:r>
              <a:rPr lang="en-US" altLang="zh-CN" sz="1000" dirty="0"/>
              <a:t>]</a:t>
            </a:r>
          </a:p>
          <a:p>
            <a:r>
              <a:rPr lang="en-US" altLang="zh-CN" sz="1000" dirty="0"/>
              <a:t>P131 P11 P31 P81 P91 P51 P171 P61 P141 P71 P111 P41 P121 P201 P161 P191 P181 P21 P151 </a:t>
            </a:r>
            <a:r>
              <a:rPr lang="en-US" altLang="zh-CN" sz="1000" dirty="0" smtClean="0"/>
              <a:t>P101</a:t>
            </a:r>
          </a:p>
          <a:p>
            <a:r>
              <a:rPr lang="en-US" altLang="zh-CN" sz="1000" dirty="0" smtClean="0"/>
              <a:t> </a:t>
            </a:r>
            <a:endParaRPr lang="en-US" altLang="zh-CN" sz="1000" dirty="0"/>
          </a:p>
          <a:p>
            <a:r>
              <a:rPr lang="en-US" altLang="zh-CN" sz="1000" dirty="0" smtClean="0"/>
              <a:t>[</a:t>
            </a:r>
            <a:r>
              <a:rPr lang="zh-CN" altLang="en-US" sz="1000" dirty="0"/>
              <a:t>机台加工时间</a:t>
            </a:r>
            <a:r>
              <a:rPr lang="en-US" altLang="zh-CN" sz="1000" dirty="0"/>
              <a:t>]</a:t>
            </a:r>
          </a:p>
          <a:p>
            <a:r>
              <a:rPr lang="en-US" altLang="zh-CN" sz="1000" dirty="0"/>
              <a:t>M1      11      </a:t>
            </a:r>
          </a:p>
          <a:p>
            <a:r>
              <a:rPr lang="en-US" altLang="zh-CN" sz="1000" dirty="0"/>
              <a:t>M2      11      </a:t>
            </a:r>
          </a:p>
          <a:p>
            <a:r>
              <a:rPr lang="en-US" altLang="zh-CN" sz="1000" dirty="0"/>
              <a:t>M3      12      </a:t>
            </a:r>
          </a:p>
          <a:p>
            <a:r>
              <a:rPr lang="en-US" altLang="zh-CN" sz="1000" dirty="0"/>
              <a:t>M4      12  </a:t>
            </a:r>
            <a:endParaRPr lang="en-US" altLang="zh-CN" sz="1000" dirty="0" smtClean="0"/>
          </a:p>
          <a:p>
            <a:r>
              <a:rPr lang="en-US" altLang="zh-CN" sz="1000" dirty="0" smtClean="0"/>
              <a:t>    </a:t>
            </a:r>
            <a:endParaRPr lang="en-US" altLang="zh-CN" sz="1000" dirty="0"/>
          </a:p>
          <a:p>
            <a:r>
              <a:rPr lang="en-US" altLang="zh-CN" sz="1000" dirty="0" smtClean="0"/>
              <a:t>[</a:t>
            </a:r>
            <a:r>
              <a:rPr lang="zh-CN" altLang="en-US" sz="1000" dirty="0"/>
              <a:t>收敛时间</a:t>
            </a:r>
            <a:r>
              <a:rPr lang="en-US" altLang="zh-CN" sz="1000" dirty="0"/>
              <a:t>]</a:t>
            </a:r>
          </a:p>
          <a:p>
            <a:r>
              <a:rPr lang="en-US" altLang="zh-CN" sz="1000" dirty="0"/>
              <a:t>12</a:t>
            </a:r>
            <a:endParaRPr lang="zh-CN" altLang="en-US" sz="1000" dirty="0"/>
          </a:p>
        </p:txBody>
      </p:sp>
      <p:sp>
        <p:nvSpPr>
          <p:cNvPr id="3" name="矩形 2"/>
          <p:cNvSpPr/>
          <p:nvPr/>
        </p:nvSpPr>
        <p:spPr>
          <a:xfrm>
            <a:off x="1045681" y="3842874"/>
            <a:ext cx="593432"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altLang="zh-CN" dirty="0" smtClean="0"/>
              <a:t>2.55</a:t>
            </a:r>
            <a:endParaRPr lang="zh-CN" altLang="en-US" dirty="0"/>
          </a:p>
        </p:txBody>
      </p:sp>
      <p:sp>
        <p:nvSpPr>
          <p:cNvPr id="104" name="矩形 103"/>
          <p:cNvSpPr/>
          <p:nvPr/>
        </p:nvSpPr>
        <p:spPr>
          <a:xfrm>
            <a:off x="3315679" y="3816011"/>
            <a:ext cx="593432"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altLang="zh-CN" dirty="0" smtClean="0"/>
              <a:t>2.24</a:t>
            </a:r>
            <a:endParaRPr lang="zh-CN" altLang="en-US" dirty="0"/>
          </a:p>
        </p:txBody>
      </p:sp>
      <p:sp>
        <p:nvSpPr>
          <p:cNvPr id="105" name="矩形 104"/>
          <p:cNvSpPr/>
          <p:nvPr/>
        </p:nvSpPr>
        <p:spPr>
          <a:xfrm>
            <a:off x="5708821" y="3832301"/>
            <a:ext cx="593432"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altLang="zh-CN" dirty="0" smtClean="0"/>
              <a:t>2.24</a:t>
            </a:r>
            <a:endParaRPr lang="zh-CN" altLang="en-US" dirty="0"/>
          </a:p>
        </p:txBody>
      </p:sp>
      <p:sp>
        <p:nvSpPr>
          <p:cNvPr id="106" name="矩形 105"/>
          <p:cNvSpPr/>
          <p:nvPr/>
        </p:nvSpPr>
        <p:spPr>
          <a:xfrm>
            <a:off x="8019964" y="3830097"/>
            <a:ext cx="593432"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en-US" altLang="zh-CN" dirty="0" smtClean="0"/>
              <a:t>1.22</a:t>
            </a:r>
            <a:endParaRPr lang="zh-CN" altLang="en-US" dirty="0"/>
          </a:p>
        </p:txBody>
      </p:sp>
      <p:sp>
        <p:nvSpPr>
          <p:cNvPr id="129" name="标题 1"/>
          <p:cNvSpPr txBox="1">
            <a:spLocks/>
          </p:cNvSpPr>
          <p:nvPr/>
        </p:nvSpPr>
        <p:spPr bwMode="auto">
          <a:xfrm>
            <a:off x="-1" y="0"/>
            <a:ext cx="429585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en-US" altLang="zh-CN" b="1" smtClean="0"/>
              <a:t>Example – lot priority  </a:t>
            </a:r>
            <a:endParaRPr lang="zh-CN" altLang="en-US" b="1" dirty="0"/>
          </a:p>
        </p:txBody>
      </p:sp>
    </p:spTree>
    <p:extLst>
      <p:ext uri="{BB962C8B-B14F-4D97-AF65-F5344CB8AC3E}">
        <p14:creationId xmlns:p14="http://schemas.microsoft.com/office/powerpoint/2010/main" val="19851828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657600" cy="496888"/>
          </a:xfrm>
        </p:spPr>
        <p:txBody>
          <a:bodyPr/>
          <a:lstStyle/>
          <a:p>
            <a:pPr algn="l"/>
            <a:r>
              <a:rPr lang="zh-CN" altLang="en-US" b="1" dirty="0"/>
              <a:t>解决思路</a:t>
            </a:r>
            <a:r>
              <a:rPr lang="en-US" altLang="zh-CN" b="1" dirty="0" smtClean="0"/>
              <a:t>-change recipe</a:t>
            </a:r>
            <a:endParaRPr lang="zh-CN" altLang="en-US" b="1" dirty="0"/>
          </a:p>
        </p:txBody>
      </p:sp>
      <p:sp>
        <p:nvSpPr>
          <p:cNvPr id="10" name="矩形 9"/>
          <p:cNvSpPr/>
          <p:nvPr/>
        </p:nvSpPr>
        <p:spPr>
          <a:xfrm>
            <a:off x="171676" y="530187"/>
            <a:ext cx="2038124" cy="741363"/>
          </a:xfrm>
          <a:prstGeom prst="rect">
            <a:avLst/>
          </a:prstGeom>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endParaRPr lang="zh-CN" altLang="en-US"/>
          </a:p>
        </p:txBody>
      </p:sp>
      <p:sp>
        <p:nvSpPr>
          <p:cNvPr id="16" name="任意多边形 15"/>
          <p:cNvSpPr/>
          <p:nvPr/>
        </p:nvSpPr>
        <p:spPr>
          <a:xfrm>
            <a:off x="299072" y="585750"/>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单一站点</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无</a:t>
            </a:r>
            <a:r>
              <a:rPr lang="en-US" altLang="zh-CN" sz="1600" kern="1200" dirty="0" err="1" smtClean="0">
                <a:solidFill>
                  <a:schemeClr val="tx1"/>
                </a:solidFill>
              </a:rPr>
              <a:t>Qtime</a:t>
            </a:r>
            <a:endParaRPr lang="zh-CN" altLang="en-US" sz="1600" kern="1200" dirty="0">
              <a:solidFill>
                <a:schemeClr val="tx1"/>
              </a:solidFill>
            </a:endParaRPr>
          </a:p>
        </p:txBody>
      </p:sp>
      <p:sp>
        <p:nvSpPr>
          <p:cNvPr id="17" name="任意多边形 16"/>
          <p:cNvSpPr/>
          <p:nvPr/>
        </p:nvSpPr>
        <p:spPr>
          <a:xfrm rot="5400000">
            <a:off x="1069021" y="1163992"/>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18" name="任意多边形 17"/>
          <p:cNvSpPr/>
          <p:nvPr/>
        </p:nvSpPr>
        <p:spPr>
          <a:xfrm>
            <a:off x="299072" y="1423950"/>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rPr>
              <a:t>2</a:t>
            </a:r>
            <a:r>
              <a:rPr lang="zh-CN" altLang="en-US" sz="1600" kern="1200" dirty="0" smtClean="0">
                <a:solidFill>
                  <a:schemeClr val="tx1"/>
                </a:solidFill>
              </a:rPr>
              <a:t>个站点</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无</a:t>
            </a:r>
            <a:r>
              <a:rPr lang="en-US" altLang="zh-CN" sz="1600" kern="1200" dirty="0" err="1" smtClean="0">
                <a:solidFill>
                  <a:schemeClr val="tx1"/>
                </a:solidFill>
              </a:rPr>
              <a:t>Qtime</a:t>
            </a:r>
            <a:endParaRPr lang="zh-CN" altLang="en-US" sz="1600" kern="1200" dirty="0">
              <a:solidFill>
                <a:schemeClr val="tx1"/>
              </a:solidFill>
            </a:endParaRPr>
          </a:p>
        </p:txBody>
      </p:sp>
      <p:sp>
        <p:nvSpPr>
          <p:cNvPr id="19" name="任意多边形 18"/>
          <p:cNvSpPr/>
          <p:nvPr/>
        </p:nvSpPr>
        <p:spPr>
          <a:xfrm>
            <a:off x="299072" y="2262150"/>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rPr>
              <a:t>2</a:t>
            </a:r>
            <a:r>
              <a:rPr lang="zh-CN" altLang="en-US" sz="1600" kern="1200" dirty="0" smtClean="0">
                <a:solidFill>
                  <a:schemeClr val="tx1"/>
                </a:solidFill>
              </a:rPr>
              <a:t>个站点</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有</a:t>
            </a:r>
            <a:r>
              <a:rPr lang="en-US" altLang="zh-CN" sz="1600" kern="1200" dirty="0" err="1" smtClean="0">
                <a:solidFill>
                  <a:schemeClr val="tx1"/>
                </a:solidFill>
              </a:rPr>
              <a:t>Qtime</a:t>
            </a:r>
            <a:endParaRPr lang="zh-CN" altLang="en-US" sz="1600" kern="1200" dirty="0">
              <a:solidFill>
                <a:schemeClr val="tx1"/>
              </a:solidFill>
            </a:endParaRPr>
          </a:p>
        </p:txBody>
      </p:sp>
      <p:sp>
        <p:nvSpPr>
          <p:cNvPr id="20" name="任意多边形 19"/>
          <p:cNvSpPr/>
          <p:nvPr/>
        </p:nvSpPr>
        <p:spPr>
          <a:xfrm>
            <a:off x="299072" y="3100350"/>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多个站点（大于</a:t>
            </a:r>
            <a:r>
              <a:rPr lang="en-US" altLang="zh-CN" sz="1600" kern="1200" dirty="0" smtClean="0">
                <a:solidFill>
                  <a:schemeClr val="tx1"/>
                </a:solidFill>
              </a:rPr>
              <a:t>2</a:t>
            </a:r>
            <a:r>
              <a:rPr lang="zh-CN" altLang="en-US" sz="1600" kern="1200" dirty="0" smtClean="0">
                <a:solidFill>
                  <a:schemeClr val="tx1"/>
                </a:solidFill>
              </a:rPr>
              <a:t>）</a:t>
            </a:r>
            <a:endParaRPr lang="en-US" altLang="zh-CN" sz="1600" kern="1200" dirty="0" smtClean="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无</a:t>
            </a:r>
            <a:r>
              <a:rPr lang="en-US" altLang="zh-CN" sz="1600" kern="1200" dirty="0" err="1" smtClean="0">
                <a:solidFill>
                  <a:schemeClr val="tx1"/>
                </a:solidFill>
              </a:rPr>
              <a:t>Qtime</a:t>
            </a:r>
            <a:endParaRPr lang="zh-CN" altLang="en-US" sz="1600" kern="1200" dirty="0">
              <a:solidFill>
                <a:schemeClr val="tx1"/>
              </a:solidFill>
            </a:endParaRPr>
          </a:p>
        </p:txBody>
      </p:sp>
      <p:sp>
        <p:nvSpPr>
          <p:cNvPr id="21" name="任意多边形 20"/>
          <p:cNvSpPr/>
          <p:nvPr/>
        </p:nvSpPr>
        <p:spPr>
          <a:xfrm>
            <a:off x="299072" y="3940950"/>
            <a:ext cx="1728000" cy="612000"/>
          </a:xfrm>
          <a:custGeom>
            <a:avLst/>
            <a:gdLst>
              <a:gd name="connsiteX0" fmla="*/ 0 w 1337964"/>
              <a:gd name="connsiteY0" fmla="*/ 80278 h 802778"/>
              <a:gd name="connsiteX1" fmla="*/ 80278 w 1337964"/>
              <a:gd name="connsiteY1" fmla="*/ 0 h 802778"/>
              <a:gd name="connsiteX2" fmla="*/ 1257686 w 1337964"/>
              <a:gd name="connsiteY2" fmla="*/ 0 h 802778"/>
              <a:gd name="connsiteX3" fmla="*/ 1337964 w 1337964"/>
              <a:gd name="connsiteY3" fmla="*/ 80278 h 802778"/>
              <a:gd name="connsiteX4" fmla="*/ 1337964 w 1337964"/>
              <a:gd name="connsiteY4" fmla="*/ 722500 h 802778"/>
              <a:gd name="connsiteX5" fmla="*/ 1257686 w 1337964"/>
              <a:gd name="connsiteY5" fmla="*/ 802778 h 802778"/>
              <a:gd name="connsiteX6" fmla="*/ 80278 w 1337964"/>
              <a:gd name="connsiteY6" fmla="*/ 802778 h 802778"/>
              <a:gd name="connsiteX7" fmla="*/ 0 w 1337964"/>
              <a:gd name="connsiteY7" fmla="*/ 722500 h 802778"/>
              <a:gd name="connsiteX8" fmla="*/ 0 w 1337964"/>
              <a:gd name="connsiteY8" fmla="*/ 80278 h 80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964" h="802778">
                <a:moveTo>
                  <a:pt x="0" y="80278"/>
                </a:moveTo>
                <a:cubicBezTo>
                  <a:pt x="0" y="35942"/>
                  <a:pt x="35942" y="0"/>
                  <a:pt x="80278" y="0"/>
                </a:cubicBezTo>
                <a:lnTo>
                  <a:pt x="1257686" y="0"/>
                </a:lnTo>
                <a:cubicBezTo>
                  <a:pt x="1302022" y="0"/>
                  <a:pt x="1337964" y="35942"/>
                  <a:pt x="1337964" y="80278"/>
                </a:cubicBezTo>
                <a:lnTo>
                  <a:pt x="1337964" y="722500"/>
                </a:lnTo>
                <a:cubicBezTo>
                  <a:pt x="1337964" y="766836"/>
                  <a:pt x="1302022" y="802778"/>
                  <a:pt x="1257686" y="802778"/>
                </a:cubicBezTo>
                <a:lnTo>
                  <a:pt x="80278" y="802778"/>
                </a:lnTo>
                <a:cubicBezTo>
                  <a:pt x="35942" y="802778"/>
                  <a:pt x="0" y="766836"/>
                  <a:pt x="0" y="722500"/>
                </a:cubicBezTo>
                <a:lnTo>
                  <a:pt x="0" y="80278"/>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84473" tIns="84473" rIns="84473" bIns="84473" numCol="1" spcCol="1270" anchor="ctr" anchorCtr="0">
            <a:noAutofit/>
          </a:bodyPr>
          <a:lstStyle/>
          <a:p>
            <a:pPr lvl="0" algn="ctr" defTabSz="711200">
              <a:lnSpc>
                <a:spcPct val="90000"/>
              </a:lnSpc>
              <a:spcBef>
                <a:spcPct val="0"/>
              </a:spcBef>
              <a:spcAft>
                <a:spcPct val="35000"/>
              </a:spcAft>
            </a:pPr>
            <a:r>
              <a:rPr lang="zh-CN" altLang="en-US" sz="1600" dirty="0">
                <a:solidFill>
                  <a:schemeClr val="tx1"/>
                </a:solidFill>
              </a:rPr>
              <a:t>多个站点（大于</a:t>
            </a:r>
            <a:r>
              <a:rPr lang="en-US" altLang="zh-CN" sz="1600" dirty="0">
                <a:solidFill>
                  <a:schemeClr val="tx1"/>
                </a:solidFill>
              </a:rPr>
              <a:t>2</a:t>
            </a:r>
            <a:r>
              <a:rPr lang="zh-CN" altLang="en-US" sz="1600" dirty="0">
                <a:solidFill>
                  <a:schemeClr val="tx1"/>
                </a:solidFill>
              </a:rPr>
              <a:t>）</a:t>
            </a:r>
            <a:endParaRPr lang="en-US" altLang="zh-CN" sz="1600" dirty="0">
              <a:solidFill>
                <a:schemeClr val="tx1"/>
              </a:solidFill>
            </a:endParaRPr>
          </a:p>
          <a:p>
            <a:pPr marL="285750" lvl="0" indent="-285750" algn="ctr" defTabSz="711200">
              <a:lnSpc>
                <a:spcPct val="90000"/>
              </a:lnSpc>
              <a:spcBef>
                <a:spcPct val="0"/>
              </a:spcBef>
              <a:spcAft>
                <a:spcPct val="35000"/>
              </a:spcAft>
              <a:buFont typeface="Arial" panose="020B0604020202020204" pitchFamily="34" charset="0"/>
              <a:buChar char="•"/>
            </a:pPr>
            <a:r>
              <a:rPr lang="zh-CN" altLang="en-US" sz="1600" kern="1200" dirty="0" smtClean="0">
                <a:solidFill>
                  <a:schemeClr val="tx1"/>
                </a:solidFill>
              </a:rPr>
              <a:t>有</a:t>
            </a:r>
            <a:r>
              <a:rPr lang="en-US" altLang="zh-CN" sz="1600" kern="1200" dirty="0" err="1" smtClean="0">
                <a:solidFill>
                  <a:schemeClr val="tx1"/>
                </a:solidFill>
              </a:rPr>
              <a:t>Qtime</a:t>
            </a:r>
            <a:endParaRPr lang="zh-CN" altLang="en-US" sz="1600" kern="1200" dirty="0">
              <a:solidFill>
                <a:schemeClr val="tx1"/>
              </a:solidFill>
            </a:endParaRPr>
          </a:p>
        </p:txBody>
      </p:sp>
      <p:sp>
        <p:nvSpPr>
          <p:cNvPr id="22" name="任意多边形 21"/>
          <p:cNvSpPr/>
          <p:nvPr/>
        </p:nvSpPr>
        <p:spPr>
          <a:xfrm rot="5400000">
            <a:off x="1069021" y="2002192"/>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23" name="任意多边形 22"/>
          <p:cNvSpPr/>
          <p:nvPr/>
        </p:nvSpPr>
        <p:spPr>
          <a:xfrm rot="5400000">
            <a:off x="1069021" y="2840392"/>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24" name="任意多边形 23"/>
          <p:cNvSpPr/>
          <p:nvPr/>
        </p:nvSpPr>
        <p:spPr>
          <a:xfrm rot="5400000">
            <a:off x="1069020" y="3678592"/>
            <a:ext cx="188101" cy="331815"/>
          </a:xfrm>
          <a:custGeom>
            <a:avLst/>
            <a:gdLst>
              <a:gd name="connsiteX0" fmla="*/ 0 w 283648"/>
              <a:gd name="connsiteY0" fmla="*/ 66363 h 331815"/>
              <a:gd name="connsiteX1" fmla="*/ 141824 w 283648"/>
              <a:gd name="connsiteY1" fmla="*/ 66363 h 331815"/>
              <a:gd name="connsiteX2" fmla="*/ 141824 w 283648"/>
              <a:gd name="connsiteY2" fmla="*/ 0 h 331815"/>
              <a:gd name="connsiteX3" fmla="*/ 283648 w 283648"/>
              <a:gd name="connsiteY3" fmla="*/ 165908 h 331815"/>
              <a:gd name="connsiteX4" fmla="*/ 141824 w 283648"/>
              <a:gd name="connsiteY4" fmla="*/ 331815 h 331815"/>
              <a:gd name="connsiteX5" fmla="*/ 141824 w 283648"/>
              <a:gd name="connsiteY5" fmla="*/ 265452 h 331815"/>
              <a:gd name="connsiteX6" fmla="*/ 0 w 283648"/>
              <a:gd name="connsiteY6" fmla="*/ 265452 h 331815"/>
              <a:gd name="connsiteX7" fmla="*/ 0 w 283648"/>
              <a:gd name="connsiteY7" fmla="*/ 66363 h 3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48" h="331815">
                <a:moveTo>
                  <a:pt x="0" y="66363"/>
                </a:moveTo>
                <a:lnTo>
                  <a:pt x="141824" y="66363"/>
                </a:lnTo>
                <a:lnTo>
                  <a:pt x="141824" y="0"/>
                </a:lnTo>
                <a:lnTo>
                  <a:pt x="283648" y="165908"/>
                </a:lnTo>
                <a:lnTo>
                  <a:pt x="141824" y="331815"/>
                </a:lnTo>
                <a:lnTo>
                  <a:pt x="141824" y="265452"/>
                </a:lnTo>
                <a:lnTo>
                  <a:pt x="0" y="265452"/>
                </a:lnTo>
                <a:lnTo>
                  <a:pt x="0" y="663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66363" rIns="85094" bIns="66363" numCol="1" spcCol="1270" anchor="ctr" anchorCtr="0">
            <a:noAutofit/>
          </a:bodyPr>
          <a:lstStyle/>
          <a:p>
            <a:pPr lvl="0" algn="ctr" defTabSz="711200">
              <a:lnSpc>
                <a:spcPct val="90000"/>
              </a:lnSpc>
              <a:spcBef>
                <a:spcPct val="0"/>
              </a:spcBef>
              <a:spcAft>
                <a:spcPct val="35000"/>
              </a:spcAft>
            </a:pPr>
            <a:endParaRPr lang="zh-CN" altLang="en-US" sz="1600" kern="1200"/>
          </a:p>
        </p:txBody>
      </p:sp>
      <p:sp>
        <p:nvSpPr>
          <p:cNvPr id="29" name="矩形 28"/>
          <p:cNvSpPr/>
          <p:nvPr/>
        </p:nvSpPr>
        <p:spPr>
          <a:xfrm>
            <a:off x="2438399" y="1590212"/>
            <a:ext cx="6331923" cy="31393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endParaRPr lang="en-US" altLang="zh-CN" sz="1000" dirty="0" smtClean="0"/>
          </a:p>
          <a:p>
            <a:endParaRPr lang="en-US" altLang="zh-CN" sz="1000" dirty="0" smtClean="0"/>
          </a:p>
          <a:p>
            <a:r>
              <a:rPr lang="zh-CN" altLang="en-US" sz="1200" dirty="0" smtClean="0"/>
              <a:t>数值相同，代表相对应的</a:t>
            </a:r>
            <a:r>
              <a:rPr lang="en-US" altLang="zh-CN" sz="1200" dirty="0" smtClean="0"/>
              <a:t>recipe</a:t>
            </a:r>
            <a:r>
              <a:rPr lang="zh-CN" altLang="en-US" sz="1200" dirty="0" smtClean="0"/>
              <a:t>相同。</a:t>
            </a:r>
            <a:endParaRPr lang="en-US" altLang="zh-CN" sz="1200" dirty="0" smtClean="0"/>
          </a:p>
          <a:p>
            <a:r>
              <a:rPr lang="zh-CN" altLang="en-US" sz="1200" dirty="0" smtClean="0"/>
              <a:t>例如，</a:t>
            </a:r>
            <a:endParaRPr lang="en-US" altLang="zh-CN" sz="1200" dirty="0" smtClean="0"/>
          </a:p>
          <a:p>
            <a:r>
              <a:rPr lang="zh-CN" altLang="en-US" sz="1200" dirty="0" smtClean="0"/>
              <a:t>第</a:t>
            </a:r>
            <a:r>
              <a:rPr lang="en-US" altLang="zh-CN" sz="1200" dirty="0" smtClean="0"/>
              <a:t>1</a:t>
            </a:r>
            <a:r>
              <a:rPr lang="zh-CN" altLang="en-US" sz="1200" dirty="0" smtClean="0"/>
              <a:t>批</a:t>
            </a:r>
            <a:r>
              <a:rPr lang="en-US" altLang="zh-CN" sz="1200" dirty="0" smtClean="0"/>
              <a:t>lot</a:t>
            </a:r>
            <a:r>
              <a:rPr lang="zh-CN" altLang="en-US" sz="1200" dirty="0" smtClean="0"/>
              <a:t>与第</a:t>
            </a:r>
            <a:r>
              <a:rPr lang="en-US" altLang="zh-CN" sz="1200" dirty="0" smtClean="0"/>
              <a:t>5</a:t>
            </a:r>
            <a:r>
              <a:rPr lang="zh-CN" altLang="en-US" sz="1200" dirty="0" smtClean="0"/>
              <a:t>批</a:t>
            </a:r>
            <a:r>
              <a:rPr lang="en-US" altLang="zh-CN" sz="1200" dirty="0" smtClean="0"/>
              <a:t>lot recipe</a:t>
            </a:r>
            <a:r>
              <a:rPr lang="zh-CN" altLang="en-US" sz="1200" dirty="0" smtClean="0"/>
              <a:t>相同，</a:t>
            </a:r>
            <a:endParaRPr lang="en-US" altLang="zh-CN" sz="1200" dirty="0" smtClean="0"/>
          </a:p>
          <a:p>
            <a:r>
              <a:rPr lang="zh-CN" altLang="en-US" sz="1200" dirty="0" smtClean="0"/>
              <a:t>第</a:t>
            </a:r>
            <a:r>
              <a:rPr lang="en-US" altLang="zh-CN" sz="1200" dirty="0" smtClean="0"/>
              <a:t>2</a:t>
            </a:r>
            <a:r>
              <a:rPr lang="zh-CN" altLang="en-US" sz="1200" dirty="0" smtClean="0"/>
              <a:t>批</a:t>
            </a:r>
            <a:r>
              <a:rPr lang="en-US" altLang="zh-CN" sz="1200" dirty="0" smtClean="0"/>
              <a:t>lot</a:t>
            </a:r>
            <a:r>
              <a:rPr lang="zh-CN" altLang="en-US" sz="1200" dirty="0" smtClean="0"/>
              <a:t>与第</a:t>
            </a:r>
            <a:r>
              <a:rPr lang="en-US" altLang="zh-CN" sz="1200" dirty="0" smtClean="0"/>
              <a:t>4</a:t>
            </a:r>
            <a:r>
              <a:rPr lang="zh-CN" altLang="en-US" sz="1200" dirty="0" smtClean="0"/>
              <a:t>批</a:t>
            </a:r>
            <a:r>
              <a:rPr lang="en-US" altLang="zh-CN" sz="1200" dirty="0"/>
              <a:t>lot recipe</a:t>
            </a:r>
            <a:r>
              <a:rPr lang="zh-CN" altLang="en-US" sz="1200" dirty="0" smtClean="0"/>
              <a:t>相同，</a:t>
            </a:r>
            <a:endParaRPr lang="en-US" altLang="zh-CN" sz="1200" dirty="0" smtClean="0"/>
          </a:p>
          <a:p>
            <a:r>
              <a:rPr lang="zh-CN" altLang="en-US" sz="1200" dirty="0" smtClean="0"/>
              <a:t>第</a:t>
            </a:r>
            <a:r>
              <a:rPr lang="en-US" altLang="zh-CN" sz="1200" dirty="0" smtClean="0"/>
              <a:t>3</a:t>
            </a:r>
            <a:r>
              <a:rPr lang="zh-CN" altLang="en-US" sz="1200" dirty="0" smtClean="0"/>
              <a:t>批</a:t>
            </a:r>
            <a:r>
              <a:rPr lang="en-US" altLang="zh-CN" sz="1200" dirty="0" smtClean="0"/>
              <a:t>lot</a:t>
            </a:r>
            <a:r>
              <a:rPr lang="zh-CN" altLang="en-US" sz="1200" dirty="0" smtClean="0"/>
              <a:t>的</a:t>
            </a:r>
            <a:r>
              <a:rPr lang="en-US" altLang="zh-CN" sz="1200" dirty="0" smtClean="0"/>
              <a:t>recipe</a:t>
            </a:r>
            <a:r>
              <a:rPr lang="zh-CN" altLang="en-US" sz="1200" dirty="0" smtClean="0"/>
              <a:t>与其它</a:t>
            </a:r>
            <a:r>
              <a:rPr lang="en-US" altLang="zh-CN" sz="1200" dirty="0" smtClean="0"/>
              <a:t>lot</a:t>
            </a:r>
            <a:r>
              <a:rPr lang="zh-CN" altLang="en-US" sz="1200" dirty="0" smtClean="0"/>
              <a:t>均不相同，则设置</a:t>
            </a:r>
            <a:r>
              <a:rPr lang="en-US" altLang="zh-CN" sz="1200" dirty="0" err="1" smtClean="0"/>
              <a:t>lot_recipe</a:t>
            </a:r>
            <a:r>
              <a:rPr lang="en-US" altLang="zh-CN" sz="1200" dirty="0" smtClean="0"/>
              <a:t> </a:t>
            </a:r>
            <a:r>
              <a:rPr lang="en-US" altLang="zh-CN" sz="1200" dirty="0"/>
              <a:t>= [1,2,3,2,1</a:t>
            </a:r>
            <a:r>
              <a:rPr lang="en-US" altLang="zh-CN" sz="1200" dirty="0" smtClean="0"/>
              <a:t>]</a:t>
            </a:r>
          </a:p>
          <a:p>
            <a:endParaRPr lang="en-US" altLang="zh-CN" sz="1200" dirty="0" smtClean="0"/>
          </a:p>
          <a:p>
            <a:endParaRPr lang="en-US" altLang="zh-CN" sz="1000" dirty="0" smtClean="0"/>
          </a:p>
          <a:p>
            <a:r>
              <a:rPr lang="zh-CN" altLang="en-US" sz="1200" dirty="0" smtClean="0"/>
              <a:t>根据</a:t>
            </a:r>
            <a:r>
              <a:rPr lang="zh-CN" altLang="en-US" sz="1200" dirty="0"/>
              <a:t>是否为相同</a:t>
            </a:r>
            <a:r>
              <a:rPr lang="en-US" altLang="zh-CN" sz="1200" dirty="0"/>
              <a:t>recipe</a:t>
            </a:r>
            <a:r>
              <a:rPr lang="zh-CN" altLang="en-US" sz="1200" dirty="0"/>
              <a:t>，设置需要增加的</a:t>
            </a:r>
            <a:r>
              <a:rPr lang="zh-CN" altLang="en-US" sz="1200" dirty="0" smtClean="0"/>
              <a:t>时间。</a:t>
            </a:r>
            <a:endParaRPr lang="en-US" altLang="zh-CN" sz="1200" dirty="0" smtClean="0"/>
          </a:p>
          <a:p>
            <a:r>
              <a:rPr lang="zh-CN" altLang="en-US" sz="1200" dirty="0"/>
              <a:t>相同</a:t>
            </a:r>
            <a:r>
              <a:rPr lang="en-US" altLang="zh-CN" sz="1200" dirty="0"/>
              <a:t>recipe</a:t>
            </a:r>
            <a:r>
              <a:rPr lang="zh-CN" altLang="en-US" sz="1200" dirty="0"/>
              <a:t>的</a:t>
            </a:r>
            <a:r>
              <a:rPr lang="en-US" altLang="zh-CN" sz="1200" dirty="0"/>
              <a:t>lot</a:t>
            </a:r>
            <a:r>
              <a:rPr lang="zh-CN" altLang="en-US" sz="1200" dirty="0"/>
              <a:t>或者同一</a:t>
            </a:r>
            <a:r>
              <a:rPr lang="en-US" altLang="zh-CN" sz="1200" dirty="0"/>
              <a:t>lot</a:t>
            </a:r>
            <a:r>
              <a:rPr lang="zh-CN" altLang="en-US" sz="1200" dirty="0"/>
              <a:t>设置为</a:t>
            </a:r>
            <a:r>
              <a:rPr lang="en-US" altLang="zh-CN" sz="1200" dirty="0"/>
              <a:t>0</a:t>
            </a:r>
            <a:r>
              <a:rPr lang="zh-CN" altLang="en-US" sz="1200" dirty="0"/>
              <a:t>，对于不同的</a:t>
            </a:r>
            <a:r>
              <a:rPr lang="en-US" altLang="zh-CN" sz="1200" dirty="0"/>
              <a:t>recipe</a:t>
            </a:r>
            <a:r>
              <a:rPr lang="zh-CN" altLang="en-US" sz="1200" dirty="0"/>
              <a:t>，根据实际情况进行预估。这里，为了方便起见，不同</a:t>
            </a:r>
            <a:r>
              <a:rPr lang="en-US" altLang="zh-CN" sz="1200" dirty="0"/>
              <a:t>recipe</a:t>
            </a:r>
            <a:r>
              <a:rPr lang="zh-CN" altLang="en-US" sz="1200" dirty="0"/>
              <a:t>的</a:t>
            </a:r>
            <a:r>
              <a:rPr lang="en-US" altLang="zh-CN" sz="1200" dirty="0"/>
              <a:t>lot</a:t>
            </a:r>
            <a:r>
              <a:rPr lang="zh-CN" altLang="en-US" sz="1200" dirty="0"/>
              <a:t>设置为</a:t>
            </a:r>
            <a:r>
              <a:rPr lang="en-US" altLang="zh-CN" sz="1200" dirty="0"/>
              <a:t>1 </a:t>
            </a:r>
            <a:r>
              <a:rPr lang="zh-CN" altLang="en-US" sz="1200" dirty="0" smtClean="0"/>
              <a:t>。</a:t>
            </a:r>
            <a:endParaRPr lang="en-US" altLang="zh-CN" sz="1200" dirty="0" smtClean="0"/>
          </a:p>
          <a:p>
            <a:r>
              <a:rPr lang="en-US" altLang="zh-CN" sz="1200" dirty="0"/>
              <a:t>[[0, 1, 1, 1, 0],</a:t>
            </a:r>
          </a:p>
          <a:p>
            <a:r>
              <a:rPr lang="en-US" altLang="zh-CN" sz="1200" dirty="0"/>
              <a:t> [1, 0, 1, 0, 1],</a:t>
            </a:r>
          </a:p>
          <a:p>
            <a:r>
              <a:rPr lang="en-US" altLang="zh-CN" sz="1200" dirty="0"/>
              <a:t> [1, 1, 0, 1, 1],</a:t>
            </a:r>
          </a:p>
          <a:p>
            <a:r>
              <a:rPr lang="en-US" altLang="zh-CN" sz="1200" dirty="0"/>
              <a:t> [1, 0, 1, 0, 1],</a:t>
            </a:r>
          </a:p>
          <a:p>
            <a:r>
              <a:rPr lang="en-US" altLang="zh-CN" sz="1200" dirty="0"/>
              <a:t> [0, 1, 1, 1, 0</a:t>
            </a:r>
            <a:r>
              <a:rPr lang="en-US" altLang="zh-CN" sz="1200" dirty="0" smtClean="0"/>
              <a:t>]]</a:t>
            </a:r>
            <a:endParaRPr lang="zh-CN" altLang="en-US" sz="1200" dirty="0"/>
          </a:p>
        </p:txBody>
      </p:sp>
      <p:graphicFrame>
        <p:nvGraphicFramePr>
          <p:cNvPr id="3" name="图示 2"/>
          <p:cNvGraphicFramePr/>
          <p:nvPr>
            <p:extLst/>
          </p:nvPr>
        </p:nvGraphicFramePr>
        <p:xfrm>
          <a:off x="2438401" y="514350"/>
          <a:ext cx="6331922" cy="7615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2438399" y="1595071"/>
            <a:ext cx="914400"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nchor="ctr">
            <a:spAutoFit/>
          </a:bodyPr>
          <a:lstStyle/>
          <a:p>
            <a:r>
              <a:rPr lang="en-US" altLang="zh-CN" sz="1200" b="1" dirty="0" err="1" smtClean="0"/>
              <a:t>lot_recipe</a:t>
            </a:r>
            <a:r>
              <a:rPr lang="zh-CN" altLang="en-US" sz="1200" b="1" dirty="0"/>
              <a:t>：</a:t>
            </a:r>
            <a:endParaRPr lang="en-US" altLang="zh-CN" sz="1200" b="1" dirty="0"/>
          </a:p>
        </p:txBody>
      </p:sp>
      <p:sp>
        <p:nvSpPr>
          <p:cNvPr id="9" name="矩形 8"/>
          <p:cNvSpPr/>
          <p:nvPr/>
        </p:nvSpPr>
        <p:spPr>
          <a:xfrm>
            <a:off x="2443315" y="2882873"/>
            <a:ext cx="1533305" cy="2769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r>
              <a:rPr lang="en-US" altLang="zh-CN" sz="1200" b="1" dirty="0" smtClean="0"/>
              <a:t>Change </a:t>
            </a:r>
            <a:r>
              <a:rPr lang="en-US" altLang="zh-CN" sz="1200" b="1" dirty="0"/>
              <a:t>recipe cost</a:t>
            </a:r>
            <a:r>
              <a:rPr lang="zh-CN" altLang="en-US" sz="1200" b="1" dirty="0"/>
              <a:t>：</a:t>
            </a:r>
            <a:endParaRPr lang="en-US" altLang="zh-CN" sz="1200" b="1" dirty="0"/>
          </a:p>
        </p:txBody>
      </p:sp>
    </p:spTree>
    <p:extLst>
      <p:ext uri="{BB962C8B-B14F-4D97-AF65-F5344CB8AC3E}">
        <p14:creationId xmlns:p14="http://schemas.microsoft.com/office/powerpoint/2010/main" val="82627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2399274" y="1610158"/>
            <a:ext cx="6744725" cy="33229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71" name="矩形 70"/>
          <p:cNvSpPr/>
          <p:nvPr/>
        </p:nvSpPr>
        <p:spPr>
          <a:xfrm>
            <a:off x="28340" y="1609092"/>
            <a:ext cx="2291780" cy="33229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 name="标题 1"/>
          <p:cNvSpPr>
            <a:spLocks noGrp="1"/>
          </p:cNvSpPr>
          <p:nvPr>
            <p:ph type="title"/>
          </p:nvPr>
        </p:nvSpPr>
        <p:spPr>
          <a:xfrm>
            <a:off x="0" y="0"/>
            <a:ext cx="3657600" cy="496888"/>
          </a:xfrm>
        </p:spPr>
        <p:txBody>
          <a:bodyPr/>
          <a:lstStyle/>
          <a:p>
            <a:pPr algn="l"/>
            <a:r>
              <a:rPr lang="en-US" altLang="zh-CN" b="1" dirty="0" smtClean="0"/>
              <a:t>Example1 </a:t>
            </a:r>
            <a:r>
              <a:rPr lang="en-US" altLang="zh-CN" b="1" dirty="0"/>
              <a:t>– </a:t>
            </a:r>
            <a:r>
              <a:rPr lang="en-US" altLang="zh-CN" b="1" dirty="0" smtClean="0"/>
              <a:t>change recipe</a:t>
            </a:r>
            <a:endParaRPr lang="zh-CN" altLang="en-US" b="1" dirty="0"/>
          </a:p>
        </p:txBody>
      </p:sp>
      <p:sp>
        <p:nvSpPr>
          <p:cNvPr id="47" name="流程图: 磁盘 46"/>
          <p:cNvSpPr/>
          <p:nvPr/>
        </p:nvSpPr>
        <p:spPr>
          <a:xfrm>
            <a:off x="130862" y="1196753"/>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48" name="流程图: 磁盘 47"/>
          <p:cNvSpPr/>
          <p:nvPr/>
        </p:nvSpPr>
        <p:spPr>
          <a:xfrm>
            <a:off x="130862" y="1129034"/>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49" name="流程图: 磁盘 48"/>
          <p:cNvSpPr/>
          <p:nvPr/>
        </p:nvSpPr>
        <p:spPr>
          <a:xfrm>
            <a:off x="130862" y="1051860"/>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0" name="流程图: 磁盘 49"/>
          <p:cNvSpPr/>
          <p:nvPr/>
        </p:nvSpPr>
        <p:spPr>
          <a:xfrm>
            <a:off x="130862" y="968153"/>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1" name="流程图: 磁盘 50"/>
          <p:cNvSpPr/>
          <p:nvPr/>
        </p:nvSpPr>
        <p:spPr>
          <a:xfrm>
            <a:off x="130862" y="890979"/>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2" name="流程图: 磁盘 51"/>
          <p:cNvSpPr/>
          <p:nvPr/>
        </p:nvSpPr>
        <p:spPr>
          <a:xfrm>
            <a:off x="130862" y="807272"/>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3" name="矩形 52"/>
          <p:cNvSpPr/>
          <p:nvPr/>
        </p:nvSpPr>
        <p:spPr>
          <a:xfrm>
            <a:off x="3332175" y="666750"/>
            <a:ext cx="838200" cy="365602"/>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altLang="zh-CN" sz="3600" b="1" dirty="0" smtClean="0">
                <a:solidFill>
                  <a:schemeClr val="bg1"/>
                </a:solidFill>
              </a:rPr>
              <a:t>1</a:t>
            </a:r>
            <a:endParaRPr lang="zh-CN" altLang="en-US" sz="3600" b="1" dirty="0">
              <a:solidFill>
                <a:schemeClr val="bg1"/>
              </a:solidFill>
            </a:endParaRPr>
          </a:p>
        </p:txBody>
      </p:sp>
      <p:sp>
        <p:nvSpPr>
          <p:cNvPr id="54" name="矩形 53"/>
          <p:cNvSpPr/>
          <p:nvPr/>
        </p:nvSpPr>
        <p:spPr>
          <a:xfrm>
            <a:off x="1828615" y="1055405"/>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M1</a:t>
            </a:r>
            <a:endParaRPr lang="zh-CN" altLang="en-US" sz="2400" b="1" dirty="0">
              <a:solidFill>
                <a:schemeClr val="tx1"/>
              </a:solidFill>
            </a:endParaRPr>
          </a:p>
        </p:txBody>
      </p:sp>
      <p:sp>
        <p:nvSpPr>
          <p:cNvPr id="55" name="矩形 54"/>
          <p:cNvSpPr/>
          <p:nvPr/>
        </p:nvSpPr>
        <p:spPr>
          <a:xfrm>
            <a:off x="2895725" y="1055405"/>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M2</a:t>
            </a:r>
            <a:endParaRPr lang="zh-CN" altLang="en-US" sz="2400" b="1" dirty="0">
              <a:solidFill>
                <a:schemeClr val="tx1"/>
              </a:solidFill>
            </a:endParaRPr>
          </a:p>
        </p:txBody>
      </p:sp>
      <p:sp>
        <p:nvSpPr>
          <p:cNvPr id="56" name="矩形 55"/>
          <p:cNvSpPr/>
          <p:nvPr/>
        </p:nvSpPr>
        <p:spPr>
          <a:xfrm>
            <a:off x="4095036" y="1055405"/>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M3</a:t>
            </a:r>
            <a:endParaRPr lang="zh-CN" altLang="en-US" sz="2400" b="1" dirty="0">
              <a:solidFill>
                <a:schemeClr val="tx1"/>
              </a:solidFill>
            </a:endParaRPr>
          </a:p>
        </p:txBody>
      </p:sp>
      <p:sp>
        <p:nvSpPr>
          <p:cNvPr id="57" name="矩形 56"/>
          <p:cNvSpPr/>
          <p:nvPr/>
        </p:nvSpPr>
        <p:spPr>
          <a:xfrm>
            <a:off x="5164250" y="1055405"/>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M4</a:t>
            </a:r>
            <a:endParaRPr lang="zh-CN" altLang="en-US" sz="2400" b="1" dirty="0">
              <a:solidFill>
                <a:schemeClr val="tx1"/>
              </a:solidFill>
            </a:endParaRPr>
          </a:p>
        </p:txBody>
      </p:sp>
      <p:sp>
        <p:nvSpPr>
          <p:cNvPr id="58" name="流程图: 磁盘 57"/>
          <p:cNvSpPr/>
          <p:nvPr/>
        </p:nvSpPr>
        <p:spPr>
          <a:xfrm>
            <a:off x="130862" y="755308"/>
            <a:ext cx="672673" cy="9067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9" name="右箭头 58"/>
          <p:cNvSpPr/>
          <p:nvPr/>
        </p:nvSpPr>
        <p:spPr>
          <a:xfrm>
            <a:off x="1032334" y="892166"/>
            <a:ext cx="507867" cy="321101"/>
          </a:xfrm>
          <a:prstGeom prst="rightArrow">
            <a:avLst/>
          </a:prstGeom>
          <a:solidFill>
            <a:schemeClr val="bg1"/>
          </a:solidFill>
          <a:ln w="19050">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60" name="矩形 59"/>
          <p:cNvSpPr/>
          <p:nvPr/>
        </p:nvSpPr>
        <p:spPr>
          <a:xfrm>
            <a:off x="1676400" y="666751"/>
            <a:ext cx="4572000" cy="755082"/>
          </a:xfrm>
          <a:prstGeom prst="rect">
            <a:avLst/>
          </a:prstGeom>
          <a:noFill/>
          <a:ln w="635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61" name="矩形 60"/>
          <p:cNvSpPr/>
          <p:nvPr/>
        </p:nvSpPr>
        <p:spPr>
          <a:xfrm>
            <a:off x="68691" y="512789"/>
            <a:ext cx="700833" cy="307777"/>
          </a:xfrm>
          <a:prstGeom prst="rect">
            <a:avLst/>
          </a:prstGeom>
        </p:spPr>
        <p:txBody>
          <a:bodyPr wrap="none">
            <a:spAutoFit/>
          </a:bodyPr>
          <a:lstStyle/>
          <a:p>
            <a:r>
              <a:rPr lang="en-US" altLang="zh-CN" sz="1400" b="1" dirty="0" smtClean="0">
                <a:latin typeface="Arial" panose="020B0604020202020204" pitchFamily="34" charset="0"/>
                <a:cs typeface="Arial" panose="020B0604020202020204" pitchFamily="34" charset="0"/>
              </a:rPr>
              <a:t>5</a:t>
            </a:r>
            <a:r>
              <a:rPr lang="en-US" altLang="zh-CN" sz="1400" dirty="0" smtClean="0"/>
              <a:t> </a:t>
            </a:r>
            <a:r>
              <a:rPr lang="zh-CN" altLang="en-US" sz="1400" dirty="0" smtClean="0"/>
              <a:t>批</a:t>
            </a:r>
            <a:r>
              <a:rPr lang="en-US" altLang="zh-CN" sz="1400" dirty="0" smtClean="0"/>
              <a:t>lot</a:t>
            </a:r>
            <a:endParaRPr lang="zh-CN" altLang="en-US" sz="1400" dirty="0"/>
          </a:p>
        </p:txBody>
      </p:sp>
      <p:graphicFrame>
        <p:nvGraphicFramePr>
          <p:cNvPr id="11" name="表格 10"/>
          <p:cNvGraphicFramePr>
            <a:graphicFrameLocks noGrp="1"/>
          </p:cNvGraphicFramePr>
          <p:nvPr>
            <p:extLst/>
          </p:nvPr>
        </p:nvGraphicFramePr>
        <p:xfrm>
          <a:off x="6338187" y="585589"/>
          <a:ext cx="2755464" cy="971550"/>
        </p:xfrm>
        <a:graphic>
          <a:graphicData uri="http://schemas.openxmlformats.org/drawingml/2006/table">
            <a:tbl>
              <a:tblPr>
                <a:tableStyleId>{616DA210-FB5B-4158-B5E0-FEB733F419BA}</a:tableStyleId>
              </a:tblPr>
              <a:tblGrid>
                <a:gridCol w="459244">
                  <a:extLst>
                    <a:ext uri="{9D8B030D-6E8A-4147-A177-3AD203B41FA5}">
                      <a16:colId xmlns:a16="http://schemas.microsoft.com/office/drawing/2014/main" val="209558938"/>
                    </a:ext>
                  </a:extLst>
                </a:gridCol>
                <a:gridCol w="459244">
                  <a:extLst>
                    <a:ext uri="{9D8B030D-6E8A-4147-A177-3AD203B41FA5}">
                      <a16:colId xmlns:a16="http://schemas.microsoft.com/office/drawing/2014/main" val="2091264104"/>
                    </a:ext>
                  </a:extLst>
                </a:gridCol>
                <a:gridCol w="459244">
                  <a:extLst>
                    <a:ext uri="{9D8B030D-6E8A-4147-A177-3AD203B41FA5}">
                      <a16:colId xmlns:a16="http://schemas.microsoft.com/office/drawing/2014/main" val="4038097749"/>
                    </a:ext>
                  </a:extLst>
                </a:gridCol>
                <a:gridCol w="459244">
                  <a:extLst>
                    <a:ext uri="{9D8B030D-6E8A-4147-A177-3AD203B41FA5}">
                      <a16:colId xmlns:a16="http://schemas.microsoft.com/office/drawing/2014/main" val="980939822"/>
                    </a:ext>
                  </a:extLst>
                </a:gridCol>
                <a:gridCol w="459244">
                  <a:extLst>
                    <a:ext uri="{9D8B030D-6E8A-4147-A177-3AD203B41FA5}">
                      <a16:colId xmlns:a16="http://schemas.microsoft.com/office/drawing/2014/main" val="3753866403"/>
                    </a:ext>
                  </a:extLst>
                </a:gridCol>
                <a:gridCol w="459244">
                  <a:extLst>
                    <a:ext uri="{9D8B030D-6E8A-4147-A177-3AD203B41FA5}">
                      <a16:colId xmlns:a16="http://schemas.microsoft.com/office/drawing/2014/main" val="1709741733"/>
                    </a:ext>
                  </a:extLst>
                </a:gridCol>
              </a:tblGrid>
              <a:tr h="149350">
                <a:tc>
                  <a:txBody>
                    <a:bodyPr/>
                    <a:lstStyle/>
                    <a:p>
                      <a:pPr algn="ctr" fontAlgn="b"/>
                      <a:r>
                        <a:rPr lang="en-US" altLang="zh-CN" sz="1000" b="1" i="0" u="none" strike="noStrike" dirty="0" smtClean="0">
                          <a:solidFill>
                            <a:srgbClr val="000000"/>
                          </a:solidFill>
                          <a:effectLst/>
                          <a:latin typeface="+mn-lt"/>
                          <a:ea typeface="等线" panose="02010600030101010101" pitchFamily="2" charset="-122"/>
                        </a:rPr>
                        <a:t>LOT</a:t>
                      </a:r>
                      <a:endParaRPr lang="zh-CN" altLang="en-US" sz="10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1000" b="1" u="none" strike="noStrike" dirty="0">
                          <a:effectLst/>
                          <a:latin typeface="+mn-lt"/>
                        </a:rPr>
                        <a:t>Step　</a:t>
                      </a:r>
                      <a:endParaRPr lang="en-US" sz="10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1000" b="1" u="none" strike="noStrike" dirty="0">
                          <a:effectLst/>
                          <a:latin typeface="+mn-lt"/>
                        </a:rPr>
                        <a:t>M1</a:t>
                      </a:r>
                      <a:endParaRPr lang="en-US" sz="10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sz="1000" b="1" u="none" strike="noStrike" dirty="0">
                          <a:effectLst/>
                          <a:latin typeface="+mn-lt"/>
                        </a:rPr>
                        <a:t>M2</a:t>
                      </a:r>
                      <a:endParaRPr lang="en-US" sz="10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sz="1000" b="1" u="none" strike="noStrike" dirty="0">
                          <a:effectLst/>
                          <a:latin typeface="+mn-lt"/>
                        </a:rPr>
                        <a:t>M3</a:t>
                      </a:r>
                      <a:endParaRPr lang="en-US" sz="10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sz="1000" b="1" u="none" strike="noStrike" dirty="0">
                          <a:effectLst/>
                          <a:latin typeface="+mn-lt"/>
                        </a:rPr>
                        <a:t>M4</a:t>
                      </a:r>
                      <a:endParaRPr lang="en-US" sz="10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008875113"/>
                  </a:ext>
                </a:extLst>
              </a:tr>
              <a:tr h="149350">
                <a:tc>
                  <a:txBody>
                    <a:bodyPr/>
                    <a:lstStyle/>
                    <a:p>
                      <a:pPr algn="ctr" fontAlgn="b"/>
                      <a:r>
                        <a:rPr lang="en-US" sz="1000" b="0" i="0" u="none" strike="noStrike" dirty="0">
                          <a:solidFill>
                            <a:srgbClr val="000000"/>
                          </a:solidFill>
                          <a:effectLst/>
                          <a:latin typeface="+mn-lt"/>
                          <a:ea typeface="等线" panose="02010600030101010101" pitchFamily="2" charset="-122"/>
                        </a:rPr>
                        <a:t>LOT1</a:t>
                      </a:r>
                    </a:p>
                  </a:txBody>
                  <a:tcPr marL="9525" marR="9525" marT="9525" marB="0" anchor="ctr"/>
                </a:tc>
                <a:tc>
                  <a:txBody>
                    <a:bodyPr/>
                    <a:lstStyle/>
                    <a:p>
                      <a:pPr algn="ctr" fontAlgn="b"/>
                      <a:r>
                        <a:rPr lang="en-US" sz="1000" b="0" i="0" u="none" strike="noStrike" dirty="0">
                          <a:solidFill>
                            <a:srgbClr val="000000"/>
                          </a:solidFill>
                          <a:effectLst/>
                          <a:latin typeface="+mn-lt"/>
                          <a:ea typeface="等线" panose="02010600030101010101" pitchFamily="2" charset="-122"/>
                        </a:rPr>
                        <a:t>P11</a:t>
                      </a:r>
                    </a:p>
                  </a:txBody>
                  <a:tcPr marL="9525" marR="9525" marT="9525" marB="0" anchor="ctr"/>
                </a:tc>
                <a:tc>
                  <a:txBody>
                    <a:bodyPr/>
                    <a:lstStyle/>
                    <a:p>
                      <a:pPr algn="ctr" fontAlgn="b"/>
                      <a:r>
                        <a:rPr lang="en-US" altLang="zh-CN" sz="1000" b="0" i="0" u="none" strike="noStrike" dirty="0">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1000" b="0" i="0" u="none" strike="noStrike" dirty="0">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10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10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562623965"/>
                  </a:ext>
                </a:extLst>
              </a:tr>
              <a:tr h="149350">
                <a:tc>
                  <a:txBody>
                    <a:bodyPr/>
                    <a:lstStyle/>
                    <a:p>
                      <a:pPr algn="ctr" fontAlgn="b"/>
                      <a:r>
                        <a:rPr lang="en-US" sz="1000" b="0" i="0" u="none" strike="noStrike">
                          <a:solidFill>
                            <a:srgbClr val="000000"/>
                          </a:solidFill>
                          <a:effectLst/>
                          <a:latin typeface="+mn-lt"/>
                          <a:ea typeface="等线" panose="02010600030101010101" pitchFamily="2" charset="-122"/>
                        </a:rPr>
                        <a:t>LOT2</a:t>
                      </a:r>
                    </a:p>
                  </a:txBody>
                  <a:tcPr marL="9525" marR="9525" marT="9525" marB="0" anchor="ctr"/>
                </a:tc>
                <a:tc>
                  <a:txBody>
                    <a:bodyPr/>
                    <a:lstStyle/>
                    <a:p>
                      <a:pPr algn="ctr" fontAlgn="b"/>
                      <a:r>
                        <a:rPr lang="en-US" sz="1000" b="0" i="0" u="none" strike="noStrike">
                          <a:solidFill>
                            <a:srgbClr val="000000"/>
                          </a:solidFill>
                          <a:effectLst/>
                          <a:latin typeface="+mn-lt"/>
                          <a:ea typeface="等线" panose="02010600030101010101" pitchFamily="2" charset="-122"/>
                        </a:rPr>
                        <a:t>P21</a:t>
                      </a:r>
                    </a:p>
                  </a:txBody>
                  <a:tcPr marL="9525" marR="9525" marT="9525" marB="0" anchor="ctr"/>
                </a:tc>
                <a:tc>
                  <a:txBody>
                    <a:bodyPr/>
                    <a:lstStyle/>
                    <a:p>
                      <a:pPr algn="ctr" fontAlgn="b"/>
                      <a:r>
                        <a:rPr lang="en-US" sz="10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10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1000" b="0" i="0" u="none" strike="noStrike" dirty="0">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10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356658282"/>
                  </a:ext>
                </a:extLst>
              </a:tr>
              <a:tr h="149350">
                <a:tc>
                  <a:txBody>
                    <a:bodyPr/>
                    <a:lstStyle/>
                    <a:p>
                      <a:pPr algn="ctr" fontAlgn="b"/>
                      <a:r>
                        <a:rPr lang="en-US" sz="1000" b="0" i="0" u="none" strike="noStrike">
                          <a:solidFill>
                            <a:srgbClr val="000000"/>
                          </a:solidFill>
                          <a:effectLst/>
                          <a:latin typeface="+mn-lt"/>
                          <a:ea typeface="等线" panose="02010600030101010101" pitchFamily="2" charset="-122"/>
                        </a:rPr>
                        <a:t>LOT3</a:t>
                      </a:r>
                    </a:p>
                  </a:txBody>
                  <a:tcPr marL="9525" marR="9525" marT="9525" marB="0" anchor="ctr"/>
                </a:tc>
                <a:tc>
                  <a:txBody>
                    <a:bodyPr/>
                    <a:lstStyle/>
                    <a:p>
                      <a:pPr algn="ctr" fontAlgn="b"/>
                      <a:r>
                        <a:rPr lang="en-US" sz="1000" b="0" i="0" u="none" strike="noStrike" dirty="0">
                          <a:solidFill>
                            <a:srgbClr val="000000"/>
                          </a:solidFill>
                          <a:effectLst/>
                          <a:latin typeface="+mn-lt"/>
                          <a:ea typeface="等线" panose="02010600030101010101" pitchFamily="2" charset="-122"/>
                        </a:rPr>
                        <a:t>P31</a:t>
                      </a:r>
                    </a:p>
                  </a:txBody>
                  <a:tcPr marL="9525" marR="9525" marT="9525" marB="0" anchor="ctr"/>
                </a:tc>
                <a:tc>
                  <a:txBody>
                    <a:bodyPr/>
                    <a:lstStyle/>
                    <a:p>
                      <a:pPr algn="ctr" fontAlgn="b"/>
                      <a:r>
                        <a:rPr lang="en-US" sz="1000" b="0" i="0" u="none" strike="noStrike" dirty="0">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10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1000" b="0" i="0" u="none" strike="noStrike" dirty="0">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10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54413433"/>
                  </a:ext>
                </a:extLst>
              </a:tr>
              <a:tr h="149350">
                <a:tc>
                  <a:txBody>
                    <a:bodyPr/>
                    <a:lstStyle/>
                    <a:p>
                      <a:pPr algn="ctr" fontAlgn="b"/>
                      <a:r>
                        <a:rPr lang="en-US" sz="1000" b="0" i="0" u="none" strike="noStrike">
                          <a:solidFill>
                            <a:srgbClr val="000000"/>
                          </a:solidFill>
                          <a:effectLst/>
                          <a:latin typeface="+mn-lt"/>
                          <a:ea typeface="等线" panose="02010600030101010101" pitchFamily="2" charset="-122"/>
                        </a:rPr>
                        <a:t>LOT4</a:t>
                      </a:r>
                    </a:p>
                  </a:txBody>
                  <a:tcPr marL="9525" marR="9525" marT="9525" marB="0" anchor="ctr"/>
                </a:tc>
                <a:tc>
                  <a:txBody>
                    <a:bodyPr/>
                    <a:lstStyle/>
                    <a:p>
                      <a:pPr algn="ctr" fontAlgn="b"/>
                      <a:r>
                        <a:rPr lang="en-US" sz="1000" b="0" i="0" u="none" strike="noStrike">
                          <a:solidFill>
                            <a:srgbClr val="000000"/>
                          </a:solidFill>
                          <a:effectLst/>
                          <a:latin typeface="+mn-lt"/>
                          <a:ea typeface="等线" panose="02010600030101010101" pitchFamily="2" charset="-122"/>
                        </a:rPr>
                        <a:t>P41</a:t>
                      </a:r>
                    </a:p>
                  </a:txBody>
                  <a:tcPr marL="9525" marR="9525" marT="9525" marB="0" anchor="ctr"/>
                </a:tc>
                <a:tc>
                  <a:txBody>
                    <a:bodyPr/>
                    <a:lstStyle/>
                    <a:p>
                      <a:pPr algn="ctr" fontAlgn="b"/>
                      <a:r>
                        <a:rPr lang="en-US" sz="10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10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10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10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111758621"/>
                  </a:ext>
                </a:extLst>
              </a:tr>
              <a:tr h="149350">
                <a:tc>
                  <a:txBody>
                    <a:bodyPr/>
                    <a:lstStyle/>
                    <a:p>
                      <a:pPr algn="ctr" fontAlgn="b"/>
                      <a:r>
                        <a:rPr lang="en-US" sz="1000" b="0" i="0" u="none" strike="noStrike">
                          <a:solidFill>
                            <a:srgbClr val="000000"/>
                          </a:solidFill>
                          <a:effectLst/>
                          <a:latin typeface="+mn-lt"/>
                          <a:ea typeface="等线" panose="02010600030101010101" pitchFamily="2" charset="-122"/>
                        </a:rPr>
                        <a:t>LOT5</a:t>
                      </a:r>
                    </a:p>
                  </a:txBody>
                  <a:tcPr marL="9525" marR="9525" marT="9525" marB="0" anchor="ctr"/>
                </a:tc>
                <a:tc>
                  <a:txBody>
                    <a:bodyPr/>
                    <a:lstStyle/>
                    <a:p>
                      <a:pPr algn="ctr" fontAlgn="b"/>
                      <a:r>
                        <a:rPr lang="en-US" sz="1000" b="0" i="0" u="none" strike="noStrike">
                          <a:solidFill>
                            <a:srgbClr val="000000"/>
                          </a:solidFill>
                          <a:effectLst/>
                          <a:latin typeface="+mn-lt"/>
                          <a:ea typeface="等线" panose="02010600030101010101" pitchFamily="2" charset="-122"/>
                        </a:rPr>
                        <a:t>P51</a:t>
                      </a:r>
                    </a:p>
                  </a:txBody>
                  <a:tcPr marL="9525" marR="9525" marT="9525" marB="0" anchor="ctr"/>
                </a:tc>
                <a:tc>
                  <a:txBody>
                    <a:bodyPr/>
                    <a:lstStyle/>
                    <a:p>
                      <a:pPr algn="ctr" fontAlgn="b"/>
                      <a:r>
                        <a:rPr lang="en-US" altLang="zh-CN" sz="10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10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10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1000" b="0" i="0" u="none" strike="noStrike" dirty="0">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956639040"/>
                  </a:ext>
                </a:extLst>
              </a:tr>
            </a:tbl>
          </a:graphicData>
        </a:graphic>
      </p:graphicFrame>
      <p:pic>
        <p:nvPicPr>
          <p:cNvPr id="13" name="图片 12"/>
          <p:cNvPicPr>
            <a:picLocks noChangeAspect="1"/>
          </p:cNvPicPr>
          <p:nvPr/>
        </p:nvPicPr>
        <p:blipFill>
          <a:blip r:embed="rId2"/>
          <a:stretch>
            <a:fillRect/>
          </a:stretch>
        </p:blipFill>
        <p:spPr>
          <a:xfrm>
            <a:off x="30591" y="1913115"/>
            <a:ext cx="2179795" cy="1581645"/>
          </a:xfrm>
          <a:prstGeom prst="rect">
            <a:avLst/>
          </a:prstGeom>
          <a:ln>
            <a:solidFill>
              <a:srgbClr val="D9D9D9"/>
            </a:solidFill>
          </a:ln>
        </p:spPr>
      </p:pic>
      <p:sp>
        <p:nvSpPr>
          <p:cNvPr id="62" name="矩形 61"/>
          <p:cNvSpPr/>
          <p:nvPr/>
        </p:nvSpPr>
        <p:spPr>
          <a:xfrm>
            <a:off x="30591" y="1607341"/>
            <a:ext cx="1607709" cy="214332"/>
          </a:xfrm>
          <a:prstGeom prst="rect">
            <a:avLst/>
          </a:prstGeom>
          <a:ln w="9525">
            <a:solidFill>
              <a:srgbClr val="D9D9D9"/>
            </a:solidFill>
          </a:ln>
        </p:spPr>
        <p:style>
          <a:lnRef idx="2">
            <a:schemeClr val="dk1"/>
          </a:lnRef>
          <a:fillRef idx="1">
            <a:schemeClr val="lt1"/>
          </a:fillRef>
          <a:effectRef idx="0">
            <a:schemeClr val="dk1"/>
          </a:effectRef>
          <a:fontRef idx="minor">
            <a:schemeClr val="dk1"/>
          </a:fontRef>
        </p:style>
        <p:txBody>
          <a:bodyPr rtlCol="0" anchor="ctr"/>
          <a:lstStyle/>
          <a:p>
            <a:pPr fontAlgn="auto">
              <a:spcBef>
                <a:spcPts val="0"/>
              </a:spcBef>
              <a:spcAft>
                <a:spcPts val="0"/>
              </a:spcAft>
            </a:pPr>
            <a:r>
              <a:rPr lang="zh-CN" altLang="en-US" sz="1200" b="1" dirty="0">
                <a:solidFill>
                  <a:srgbClr val="00B0F0"/>
                </a:solidFill>
              </a:rPr>
              <a:t>不</a:t>
            </a:r>
            <a:r>
              <a:rPr lang="zh-CN" altLang="en-US" sz="1200" b="1" dirty="0" smtClean="0">
                <a:solidFill>
                  <a:srgbClr val="00B0F0"/>
                </a:solidFill>
              </a:rPr>
              <a:t>考虑</a:t>
            </a:r>
            <a:r>
              <a:rPr lang="en-US" altLang="zh-CN" sz="1200" b="1" dirty="0" smtClean="0">
                <a:solidFill>
                  <a:srgbClr val="00B0F0"/>
                </a:solidFill>
              </a:rPr>
              <a:t>change recipe</a:t>
            </a:r>
            <a:endParaRPr lang="zh-CN" altLang="en-US" sz="1200" b="1" dirty="0">
              <a:solidFill>
                <a:srgbClr val="00B0F0"/>
              </a:solidFill>
            </a:endParaRPr>
          </a:p>
        </p:txBody>
      </p:sp>
      <p:sp>
        <p:nvSpPr>
          <p:cNvPr id="14" name="矩形 13"/>
          <p:cNvSpPr/>
          <p:nvPr/>
        </p:nvSpPr>
        <p:spPr>
          <a:xfrm>
            <a:off x="51031" y="3369571"/>
            <a:ext cx="1549169" cy="1631216"/>
          </a:xfrm>
          <a:prstGeom prst="rect">
            <a:avLst/>
          </a:prstGeom>
        </p:spPr>
        <p:txBody>
          <a:bodyPr wrap="square">
            <a:spAutoFit/>
          </a:bodyPr>
          <a:lstStyle/>
          <a:p>
            <a:endParaRPr lang="zh-CN" altLang="en-US" sz="1000" dirty="0"/>
          </a:p>
          <a:p>
            <a:r>
              <a:rPr lang="en-US" altLang="zh-CN" sz="1000" dirty="0" smtClean="0"/>
              <a:t>[LOT</a:t>
            </a:r>
            <a:r>
              <a:rPr lang="zh-CN" altLang="en-US" sz="1000" dirty="0" smtClean="0"/>
              <a:t>分配给机台的顺序</a:t>
            </a:r>
            <a:r>
              <a:rPr lang="en-US" altLang="zh-CN" sz="1000" dirty="0" smtClean="0"/>
              <a:t>]</a:t>
            </a:r>
          </a:p>
          <a:p>
            <a:r>
              <a:rPr lang="en-US" altLang="zh-CN" sz="1000" dirty="0" smtClean="0"/>
              <a:t>P31 P51 P11 P21 P41 </a:t>
            </a:r>
          </a:p>
          <a:p>
            <a:r>
              <a:rPr lang="en-US" altLang="zh-CN" sz="1000" dirty="0" smtClean="0"/>
              <a:t>[</a:t>
            </a:r>
            <a:r>
              <a:rPr lang="zh-CN" altLang="en-US" sz="1000" dirty="0"/>
              <a:t>机台加工时间</a:t>
            </a:r>
            <a:r>
              <a:rPr lang="en-US" altLang="zh-CN" sz="1000" dirty="0"/>
              <a:t>]</a:t>
            </a:r>
          </a:p>
          <a:p>
            <a:r>
              <a:rPr lang="en-US" altLang="zh-CN" sz="1000" dirty="0"/>
              <a:t>M1      2       </a:t>
            </a:r>
          </a:p>
          <a:p>
            <a:r>
              <a:rPr lang="en-US" altLang="zh-CN" sz="1000" dirty="0"/>
              <a:t>M2      2       </a:t>
            </a:r>
          </a:p>
          <a:p>
            <a:r>
              <a:rPr lang="en-US" altLang="zh-CN" sz="1000" dirty="0"/>
              <a:t>M3      2       </a:t>
            </a:r>
          </a:p>
          <a:p>
            <a:r>
              <a:rPr lang="en-US" altLang="zh-CN" sz="1000" dirty="0"/>
              <a:t>M4      4       </a:t>
            </a:r>
          </a:p>
          <a:p>
            <a:r>
              <a:rPr lang="en-US" altLang="zh-CN" sz="1000" dirty="0" smtClean="0"/>
              <a:t>[</a:t>
            </a:r>
            <a:r>
              <a:rPr lang="zh-CN" altLang="en-US" sz="1000" dirty="0"/>
              <a:t>收敛时间</a:t>
            </a:r>
            <a:r>
              <a:rPr lang="en-US" altLang="zh-CN" sz="1000" dirty="0"/>
              <a:t>]</a:t>
            </a:r>
          </a:p>
          <a:p>
            <a:r>
              <a:rPr lang="en-US" altLang="zh-CN" sz="1000" dirty="0"/>
              <a:t>4</a:t>
            </a:r>
            <a:endParaRPr lang="zh-CN" altLang="en-US" sz="1000" dirty="0"/>
          </a:p>
        </p:txBody>
      </p:sp>
      <p:sp>
        <p:nvSpPr>
          <p:cNvPr id="63" name="矩形 62"/>
          <p:cNvSpPr/>
          <p:nvPr/>
        </p:nvSpPr>
        <p:spPr>
          <a:xfrm>
            <a:off x="2392946" y="1607341"/>
            <a:ext cx="1607709" cy="214332"/>
          </a:xfrm>
          <a:prstGeom prst="rect">
            <a:avLst/>
          </a:prstGeom>
          <a:ln w="9525">
            <a:solidFill>
              <a:srgbClr val="D9D9D9"/>
            </a:solidFill>
          </a:ln>
        </p:spPr>
        <p:style>
          <a:lnRef idx="2">
            <a:schemeClr val="dk1"/>
          </a:lnRef>
          <a:fillRef idx="1">
            <a:schemeClr val="lt1"/>
          </a:fillRef>
          <a:effectRef idx="0">
            <a:schemeClr val="dk1"/>
          </a:effectRef>
          <a:fontRef idx="minor">
            <a:schemeClr val="dk1"/>
          </a:fontRef>
        </p:style>
        <p:txBody>
          <a:bodyPr rtlCol="0" anchor="ctr"/>
          <a:lstStyle/>
          <a:p>
            <a:pPr fontAlgn="auto">
              <a:spcBef>
                <a:spcPts val="0"/>
              </a:spcBef>
              <a:spcAft>
                <a:spcPts val="0"/>
              </a:spcAft>
            </a:pPr>
            <a:r>
              <a:rPr lang="zh-CN" altLang="en-US" sz="1200" b="1" dirty="0" smtClean="0">
                <a:solidFill>
                  <a:srgbClr val="00B0F0"/>
                </a:solidFill>
              </a:rPr>
              <a:t>考虑</a:t>
            </a:r>
            <a:r>
              <a:rPr lang="en-US" altLang="zh-CN" sz="1200" b="1" dirty="0" smtClean="0">
                <a:solidFill>
                  <a:srgbClr val="00B0F0"/>
                </a:solidFill>
              </a:rPr>
              <a:t>change recipe</a:t>
            </a:r>
            <a:endParaRPr lang="zh-CN" altLang="en-US" sz="1200" b="1" dirty="0">
              <a:solidFill>
                <a:srgbClr val="00B0F0"/>
              </a:solidFill>
            </a:endParaRPr>
          </a:p>
        </p:txBody>
      </p:sp>
      <p:sp>
        <p:nvSpPr>
          <p:cNvPr id="15" name="矩形 14"/>
          <p:cNvSpPr/>
          <p:nvPr/>
        </p:nvSpPr>
        <p:spPr>
          <a:xfrm>
            <a:off x="2326448" y="2285451"/>
            <a:ext cx="2537803" cy="646331"/>
          </a:xfrm>
          <a:prstGeom prst="rect">
            <a:avLst/>
          </a:prstGeom>
        </p:spPr>
        <p:txBody>
          <a:bodyPr wrap="square">
            <a:spAutoFit/>
          </a:bodyPr>
          <a:lstStyle/>
          <a:p>
            <a:r>
              <a:rPr lang="zh-CN" altLang="en-US" sz="1200" dirty="0"/>
              <a:t>第</a:t>
            </a:r>
            <a:r>
              <a:rPr lang="en-US" altLang="zh-CN" sz="1200" dirty="0"/>
              <a:t>1</a:t>
            </a:r>
            <a:r>
              <a:rPr lang="zh-CN" altLang="en-US" sz="1200" dirty="0"/>
              <a:t>批</a:t>
            </a:r>
            <a:r>
              <a:rPr lang="en-US" altLang="zh-CN" sz="1200" dirty="0"/>
              <a:t>lot</a:t>
            </a:r>
            <a:r>
              <a:rPr lang="zh-CN" altLang="en-US" sz="1200" dirty="0"/>
              <a:t>与第</a:t>
            </a:r>
            <a:r>
              <a:rPr lang="en-US" altLang="zh-CN" sz="1200" dirty="0"/>
              <a:t>5</a:t>
            </a:r>
            <a:r>
              <a:rPr lang="zh-CN" altLang="en-US" sz="1200" dirty="0"/>
              <a:t>批</a:t>
            </a:r>
            <a:r>
              <a:rPr lang="en-US" altLang="zh-CN" sz="1200" dirty="0"/>
              <a:t>lot recipe</a:t>
            </a:r>
            <a:r>
              <a:rPr lang="zh-CN" altLang="en-US" sz="1200" dirty="0"/>
              <a:t>相同，</a:t>
            </a:r>
            <a:endParaRPr lang="en-US" altLang="zh-CN" sz="1200" dirty="0"/>
          </a:p>
          <a:p>
            <a:r>
              <a:rPr lang="zh-CN" altLang="en-US" sz="1200" dirty="0"/>
              <a:t>第</a:t>
            </a:r>
            <a:r>
              <a:rPr lang="en-US" altLang="zh-CN" sz="1200" dirty="0"/>
              <a:t>2</a:t>
            </a:r>
            <a:r>
              <a:rPr lang="zh-CN" altLang="en-US" sz="1200" dirty="0"/>
              <a:t>批</a:t>
            </a:r>
            <a:r>
              <a:rPr lang="en-US" altLang="zh-CN" sz="1200" dirty="0"/>
              <a:t>lot</a:t>
            </a:r>
            <a:r>
              <a:rPr lang="zh-CN" altLang="en-US" sz="1200" dirty="0"/>
              <a:t>与第</a:t>
            </a:r>
            <a:r>
              <a:rPr lang="en-US" altLang="zh-CN" sz="1200" dirty="0"/>
              <a:t>4</a:t>
            </a:r>
            <a:r>
              <a:rPr lang="zh-CN" altLang="en-US" sz="1200" dirty="0"/>
              <a:t>批</a:t>
            </a:r>
            <a:r>
              <a:rPr lang="en-US" altLang="zh-CN" sz="1200" dirty="0"/>
              <a:t>lot recipe</a:t>
            </a:r>
            <a:r>
              <a:rPr lang="zh-CN" altLang="en-US" sz="1200" dirty="0"/>
              <a:t>相同，</a:t>
            </a:r>
            <a:endParaRPr lang="en-US" altLang="zh-CN" sz="1200" dirty="0"/>
          </a:p>
          <a:p>
            <a:r>
              <a:rPr lang="zh-CN" altLang="en-US" sz="1200" dirty="0"/>
              <a:t>第</a:t>
            </a:r>
            <a:r>
              <a:rPr lang="en-US" altLang="zh-CN" sz="1200" dirty="0"/>
              <a:t>3</a:t>
            </a:r>
            <a:r>
              <a:rPr lang="zh-CN" altLang="en-US" sz="1200" dirty="0"/>
              <a:t>批</a:t>
            </a:r>
            <a:r>
              <a:rPr lang="en-US" altLang="zh-CN" sz="1200" dirty="0"/>
              <a:t>lot</a:t>
            </a:r>
            <a:r>
              <a:rPr lang="zh-CN" altLang="en-US" sz="1200" dirty="0"/>
              <a:t>的</a:t>
            </a:r>
            <a:r>
              <a:rPr lang="en-US" altLang="zh-CN" sz="1200" dirty="0"/>
              <a:t>recipe</a:t>
            </a:r>
            <a:r>
              <a:rPr lang="zh-CN" altLang="en-US" sz="1200" dirty="0"/>
              <a:t>与其它</a:t>
            </a:r>
            <a:r>
              <a:rPr lang="en-US" altLang="zh-CN" sz="1200" dirty="0"/>
              <a:t>lot</a:t>
            </a:r>
            <a:r>
              <a:rPr lang="zh-CN" altLang="en-US" sz="1200" dirty="0"/>
              <a:t>均不</a:t>
            </a:r>
            <a:r>
              <a:rPr lang="zh-CN" altLang="en-US" sz="1200" dirty="0" smtClean="0"/>
              <a:t>相同</a:t>
            </a:r>
            <a:endParaRPr lang="en-US" altLang="zh-CN" sz="1200" dirty="0" smtClean="0"/>
          </a:p>
        </p:txBody>
      </p:sp>
      <p:sp>
        <p:nvSpPr>
          <p:cNvPr id="25" name="矩形 24"/>
          <p:cNvSpPr/>
          <p:nvPr/>
        </p:nvSpPr>
        <p:spPr>
          <a:xfrm>
            <a:off x="2311248" y="2923161"/>
            <a:ext cx="2231839" cy="1384995"/>
          </a:xfrm>
          <a:prstGeom prst="rect">
            <a:avLst/>
          </a:prstGeom>
        </p:spPr>
        <p:txBody>
          <a:bodyPr wrap="square">
            <a:spAutoFit/>
          </a:bodyPr>
          <a:lstStyle/>
          <a:p>
            <a:r>
              <a:rPr lang="zh-CN" altLang="en-US" sz="1200" dirty="0"/>
              <a:t>设置</a:t>
            </a:r>
            <a:r>
              <a:rPr lang="en-US" altLang="zh-CN" sz="1200" dirty="0" err="1"/>
              <a:t>lot_recipe</a:t>
            </a:r>
            <a:r>
              <a:rPr lang="en-US" altLang="zh-CN" sz="1200" dirty="0"/>
              <a:t> = [1,2,3,2,1</a:t>
            </a:r>
            <a:r>
              <a:rPr lang="en-US" altLang="zh-CN" sz="1200" dirty="0" smtClean="0"/>
              <a:t>]</a:t>
            </a:r>
          </a:p>
          <a:p>
            <a:r>
              <a:rPr lang="zh-CN" altLang="en-US" sz="1200" dirty="0" smtClean="0"/>
              <a:t>和</a:t>
            </a:r>
            <a:r>
              <a:rPr lang="en-US" altLang="zh-CN" sz="1200" dirty="0"/>
              <a:t>Change recipe cost</a:t>
            </a:r>
            <a:r>
              <a:rPr lang="zh-CN" altLang="en-US" sz="1200" dirty="0" smtClean="0"/>
              <a:t>：</a:t>
            </a:r>
            <a:endParaRPr lang="en-US" altLang="zh-CN" sz="1200" dirty="0" smtClean="0"/>
          </a:p>
          <a:p>
            <a:r>
              <a:rPr lang="en-US" altLang="zh-CN" sz="1200" dirty="0"/>
              <a:t>[[0, 1, 1, 1, 0],</a:t>
            </a:r>
          </a:p>
          <a:p>
            <a:r>
              <a:rPr lang="en-US" altLang="zh-CN" sz="1200" dirty="0"/>
              <a:t> [1, 0, 1, 0, 1],</a:t>
            </a:r>
          </a:p>
          <a:p>
            <a:r>
              <a:rPr lang="en-US" altLang="zh-CN" sz="1200" dirty="0"/>
              <a:t> [1, 1, 0, 1, 1],</a:t>
            </a:r>
          </a:p>
          <a:p>
            <a:r>
              <a:rPr lang="en-US" altLang="zh-CN" sz="1200" dirty="0"/>
              <a:t> [1, 0, 1, 0, 1],</a:t>
            </a:r>
          </a:p>
          <a:p>
            <a:r>
              <a:rPr lang="en-US" altLang="zh-CN" sz="1200" dirty="0"/>
              <a:t> [0, 1, 1, 1, 0</a:t>
            </a:r>
            <a:r>
              <a:rPr lang="en-US" altLang="zh-CN" sz="1200" dirty="0" smtClean="0"/>
              <a:t>]]</a:t>
            </a:r>
            <a:endParaRPr lang="en-US" altLang="zh-CN" sz="1200" dirty="0"/>
          </a:p>
        </p:txBody>
      </p:sp>
      <p:pic>
        <p:nvPicPr>
          <p:cNvPr id="73" name="图片 72"/>
          <p:cNvPicPr>
            <a:picLocks noChangeAspect="1"/>
          </p:cNvPicPr>
          <p:nvPr/>
        </p:nvPicPr>
        <p:blipFill>
          <a:blip r:embed="rId3"/>
          <a:stretch>
            <a:fillRect/>
          </a:stretch>
        </p:blipFill>
        <p:spPr>
          <a:xfrm>
            <a:off x="6943990" y="1607341"/>
            <a:ext cx="2169300" cy="1574030"/>
          </a:xfrm>
          <a:prstGeom prst="rect">
            <a:avLst/>
          </a:prstGeom>
          <a:ln>
            <a:solidFill>
              <a:srgbClr val="D9D9D9"/>
            </a:solidFill>
          </a:ln>
        </p:spPr>
      </p:pic>
      <p:pic>
        <p:nvPicPr>
          <p:cNvPr id="74" name="图片 73"/>
          <p:cNvPicPr>
            <a:picLocks noChangeAspect="1"/>
          </p:cNvPicPr>
          <p:nvPr/>
        </p:nvPicPr>
        <p:blipFill>
          <a:blip r:embed="rId4"/>
          <a:stretch>
            <a:fillRect/>
          </a:stretch>
        </p:blipFill>
        <p:spPr>
          <a:xfrm>
            <a:off x="4755301" y="1607341"/>
            <a:ext cx="2169299" cy="1574030"/>
          </a:xfrm>
          <a:prstGeom prst="rect">
            <a:avLst/>
          </a:prstGeom>
          <a:ln>
            <a:solidFill>
              <a:srgbClr val="D9D9D9"/>
            </a:solidFill>
          </a:ln>
        </p:spPr>
      </p:pic>
      <p:pic>
        <p:nvPicPr>
          <p:cNvPr id="76" name="图片 75"/>
          <p:cNvPicPr>
            <a:picLocks noChangeAspect="1"/>
          </p:cNvPicPr>
          <p:nvPr/>
        </p:nvPicPr>
        <p:blipFill>
          <a:blip r:embed="rId5"/>
          <a:stretch>
            <a:fillRect/>
          </a:stretch>
        </p:blipFill>
        <p:spPr>
          <a:xfrm>
            <a:off x="5799914" y="3194071"/>
            <a:ext cx="2292852" cy="1663679"/>
          </a:xfrm>
          <a:prstGeom prst="rect">
            <a:avLst/>
          </a:prstGeom>
          <a:ln>
            <a:solidFill>
              <a:srgbClr val="D9D9D9"/>
            </a:solidFill>
          </a:ln>
        </p:spPr>
      </p:pic>
    </p:spTree>
    <p:extLst>
      <p:ext uri="{BB962C8B-B14F-4D97-AF65-F5344CB8AC3E}">
        <p14:creationId xmlns:p14="http://schemas.microsoft.com/office/powerpoint/2010/main" val="2746656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657600" cy="496888"/>
          </a:xfrm>
        </p:spPr>
        <p:txBody>
          <a:bodyPr/>
          <a:lstStyle/>
          <a:p>
            <a:pPr algn="l"/>
            <a:r>
              <a:rPr lang="en-US" altLang="zh-CN" b="1" dirty="0" smtClean="0"/>
              <a:t>Example2 </a:t>
            </a:r>
            <a:r>
              <a:rPr lang="en-US" altLang="zh-CN" b="1" dirty="0"/>
              <a:t>– </a:t>
            </a:r>
            <a:r>
              <a:rPr lang="en-US" altLang="zh-CN" b="1" dirty="0" smtClean="0"/>
              <a:t>change recipe</a:t>
            </a:r>
            <a:endParaRPr lang="zh-CN" altLang="en-US" b="1" dirty="0"/>
          </a:p>
        </p:txBody>
      </p:sp>
      <p:graphicFrame>
        <p:nvGraphicFramePr>
          <p:cNvPr id="31" name="表格 30"/>
          <p:cNvGraphicFramePr>
            <a:graphicFrameLocks noGrp="1"/>
          </p:cNvGraphicFramePr>
          <p:nvPr>
            <p:extLst/>
          </p:nvPr>
        </p:nvGraphicFramePr>
        <p:xfrm>
          <a:off x="76789" y="1335235"/>
          <a:ext cx="2162964" cy="3522519"/>
        </p:xfrm>
        <a:graphic>
          <a:graphicData uri="http://schemas.openxmlformats.org/drawingml/2006/table">
            <a:tbl>
              <a:tblPr>
                <a:tableStyleId>{616DA210-FB5B-4158-B5E0-FEB733F419BA}</a:tableStyleId>
              </a:tblPr>
              <a:tblGrid>
                <a:gridCol w="360494">
                  <a:extLst>
                    <a:ext uri="{9D8B030D-6E8A-4147-A177-3AD203B41FA5}">
                      <a16:colId xmlns:a16="http://schemas.microsoft.com/office/drawing/2014/main" val="2294967511"/>
                    </a:ext>
                  </a:extLst>
                </a:gridCol>
                <a:gridCol w="360494">
                  <a:extLst>
                    <a:ext uri="{9D8B030D-6E8A-4147-A177-3AD203B41FA5}">
                      <a16:colId xmlns:a16="http://schemas.microsoft.com/office/drawing/2014/main" val="562268641"/>
                    </a:ext>
                  </a:extLst>
                </a:gridCol>
                <a:gridCol w="360494">
                  <a:extLst>
                    <a:ext uri="{9D8B030D-6E8A-4147-A177-3AD203B41FA5}">
                      <a16:colId xmlns:a16="http://schemas.microsoft.com/office/drawing/2014/main" val="3592537151"/>
                    </a:ext>
                  </a:extLst>
                </a:gridCol>
                <a:gridCol w="360494">
                  <a:extLst>
                    <a:ext uri="{9D8B030D-6E8A-4147-A177-3AD203B41FA5}">
                      <a16:colId xmlns:a16="http://schemas.microsoft.com/office/drawing/2014/main" val="3595799553"/>
                    </a:ext>
                  </a:extLst>
                </a:gridCol>
                <a:gridCol w="360494">
                  <a:extLst>
                    <a:ext uri="{9D8B030D-6E8A-4147-A177-3AD203B41FA5}">
                      <a16:colId xmlns:a16="http://schemas.microsoft.com/office/drawing/2014/main" val="2484824745"/>
                    </a:ext>
                  </a:extLst>
                </a:gridCol>
                <a:gridCol w="360494">
                  <a:extLst>
                    <a:ext uri="{9D8B030D-6E8A-4147-A177-3AD203B41FA5}">
                      <a16:colId xmlns:a16="http://schemas.microsoft.com/office/drawing/2014/main" val="336768479"/>
                    </a:ext>
                  </a:extLst>
                </a:gridCol>
              </a:tblGrid>
              <a:tr h="167739">
                <a:tc>
                  <a:txBody>
                    <a:bodyPr/>
                    <a:lstStyle/>
                    <a:p>
                      <a:pPr algn="ctr" fontAlgn="b"/>
                      <a:r>
                        <a:rPr lang="en-US" altLang="zh-CN" sz="900" b="1" i="0" u="none" strike="noStrike" dirty="0" smtClean="0">
                          <a:solidFill>
                            <a:srgbClr val="000000"/>
                          </a:solidFill>
                          <a:effectLst/>
                          <a:latin typeface="+mn-lt"/>
                          <a:ea typeface="等线" panose="02010600030101010101" pitchFamily="2" charset="-122"/>
                        </a:rPr>
                        <a:t>LOT</a:t>
                      </a:r>
                      <a:endParaRPr lang="zh-CN" altLang="en-US"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900" b="1" u="none" strike="noStrike" dirty="0">
                          <a:effectLst/>
                          <a:latin typeface="+mn-lt"/>
                        </a:rPr>
                        <a:t>Step　</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900" b="1" u="none" strike="noStrike" dirty="0">
                          <a:effectLst/>
                          <a:latin typeface="+mn-lt"/>
                        </a:rPr>
                        <a:t>M1</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sz="900" b="1" u="none" strike="noStrike" dirty="0">
                          <a:effectLst/>
                          <a:latin typeface="+mn-lt"/>
                        </a:rPr>
                        <a:t>M2</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sz="900" b="1" u="none" strike="noStrike" dirty="0">
                          <a:effectLst/>
                          <a:latin typeface="+mn-lt"/>
                        </a:rPr>
                        <a:t>M3</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sz="900" b="1" u="none" strike="noStrike" dirty="0">
                          <a:effectLst/>
                          <a:latin typeface="+mn-lt"/>
                        </a:rPr>
                        <a:t>M4</a:t>
                      </a:r>
                      <a:endParaRPr lang="en-US" sz="900" b="1" i="0" u="none" strike="noStrike" dirty="0">
                        <a:solidFill>
                          <a:srgbClr val="000000"/>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236647061"/>
                  </a:ext>
                </a:extLst>
              </a:tr>
              <a:tr h="167739">
                <a:tc>
                  <a:txBody>
                    <a:bodyPr/>
                    <a:lstStyle/>
                    <a:p>
                      <a:pPr algn="ctr" fontAlgn="b"/>
                      <a:r>
                        <a:rPr lang="en-US" sz="900" b="0" i="0" u="none" strike="noStrike" dirty="0">
                          <a:solidFill>
                            <a:srgbClr val="000000"/>
                          </a:solidFill>
                          <a:effectLst/>
                          <a:latin typeface="+mn-lt"/>
                          <a:ea typeface="等线" panose="02010600030101010101" pitchFamily="2" charset="-122"/>
                        </a:rPr>
                        <a:t>LOT1</a:t>
                      </a:r>
                    </a:p>
                  </a:txBody>
                  <a:tcPr marL="9525" marR="9525" marT="9525" marB="0" anchor="ctr"/>
                </a:tc>
                <a:tc>
                  <a:txBody>
                    <a:bodyPr/>
                    <a:lstStyle/>
                    <a:p>
                      <a:pPr algn="ctr" fontAlgn="b"/>
                      <a:r>
                        <a:rPr lang="en-US" sz="900" b="0" i="0" u="none" strike="noStrike" dirty="0">
                          <a:solidFill>
                            <a:srgbClr val="000000"/>
                          </a:solidFill>
                          <a:effectLst/>
                          <a:latin typeface="+mn-lt"/>
                          <a:ea typeface="等线" panose="02010600030101010101" pitchFamily="2" charset="-122"/>
                        </a:rPr>
                        <a:t>P11</a:t>
                      </a:r>
                    </a:p>
                  </a:txBody>
                  <a:tcPr marL="9525" marR="9525" marT="9525" marB="0" anchor="ctr"/>
                </a:tc>
                <a:tc>
                  <a:txBody>
                    <a:bodyPr/>
                    <a:lstStyle/>
                    <a:p>
                      <a:pPr algn="ctr" fontAlgn="b"/>
                      <a:r>
                        <a:rPr lang="en-US" altLang="zh-CN" sz="900" b="0" i="0" u="none" strike="noStrike" dirty="0">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3488344060"/>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LOT2</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P21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490588871"/>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LOT3</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P31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3629563953"/>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LOT4</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P41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490816661"/>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LOT5</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P51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795394231"/>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LOT6</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P61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164670764"/>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LOT7</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P71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850646138"/>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LOT8</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P81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1460623354"/>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LOT9</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P91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460520099"/>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LOT10</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P101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056673370"/>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P111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316334650"/>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LOT12</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P121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1306364861"/>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LOT13</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P131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797220253"/>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LOT14</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P141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734436208"/>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LOT15</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P151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4055815794"/>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LOT16</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P161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dirty="0">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829313106"/>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LOT17</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P171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1776436718"/>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LOT18</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P181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2446716972"/>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LOT19</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P191</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extLst>
                  <a:ext uri="{0D108BD9-81ED-4DB2-BD59-A6C34878D82A}">
                    <a16:rowId xmlns:a16="http://schemas.microsoft.com/office/drawing/2014/main" val="1689443690"/>
                  </a:ext>
                </a:extLst>
              </a:tr>
              <a:tr h="167739">
                <a:tc>
                  <a:txBody>
                    <a:bodyPr/>
                    <a:lstStyle/>
                    <a:p>
                      <a:pPr algn="ctr" fontAlgn="b"/>
                      <a:r>
                        <a:rPr lang="en-US" sz="900" b="0" i="0" u="none" strike="noStrike">
                          <a:solidFill>
                            <a:srgbClr val="000000"/>
                          </a:solidFill>
                          <a:effectLst/>
                          <a:latin typeface="+mn-lt"/>
                          <a:ea typeface="等线" panose="02010600030101010101" pitchFamily="2" charset="-122"/>
                        </a:rPr>
                        <a:t>LOT20</a:t>
                      </a:r>
                    </a:p>
                  </a:txBody>
                  <a:tcPr marL="9525" marR="9525" marT="9525" marB="0" anchor="ctr"/>
                </a:tc>
                <a:tc>
                  <a:txBody>
                    <a:bodyPr/>
                    <a:lstStyle/>
                    <a:p>
                      <a:pPr algn="ctr" fontAlgn="b"/>
                      <a:r>
                        <a:rPr lang="en-US" sz="900" b="0" i="0" u="none" strike="noStrike">
                          <a:solidFill>
                            <a:srgbClr val="000000"/>
                          </a:solidFill>
                          <a:effectLst/>
                          <a:latin typeface="+mn-lt"/>
                          <a:ea typeface="等线" panose="02010600030101010101" pitchFamily="2" charset="-122"/>
                        </a:rPr>
                        <a:t>P201</a:t>
                      </a:r>
                    </a:p>
                  </a:txBody>
                  <a:tcPr marL="9525" marR="9525" marT="9525" marB="0" anchor="ctr"/>
                </a:tc>
                <a:tc>
                  <a:txBody>
                    <a:bodyPr/>
                    <a:lstStyle/>
                    <a:p>
                      <a:pPr algn="ctr" fontAlgn="b"/>
                      <a:r>
                        <a:rPr lang="en-US" altLang="zh-CN" sz="900" b="0" i="0" u="none" strike="noStrike">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sz="900" b="0" i="0" u="none" strike="noStrike">
                          <a:solidFill>
                            <a:srgbClr val="000000"/>
                          </a:solidFill>
                          <a:effectLst/>
                          <a:latin typeface="+mn-lt"/>
                          <a:ea typeface="等线" panose="02010600030101010101" pitchFamily="2" charset="-122"/>
                        </a:rPr>
                        <a:t>None</a:t>
                      </a:r>
                    </a:p>
                  </a:txBody>
                  <a:tcPr marL="9525" marR="9525" marT="9525" marB="0" anchor="ctr">
                    <a:solidFill>
                      <a:schemeClr val="accent2">
                        <a:lumMod val="20000"/>
                        <a:lumOff val="80000"/>
                      </a:schemeClr>
                    </a:solidFill>
                  </a:tcPr>
                </a:tc>
                <a:tc>
                  <a:txBody>
                    <a:bodyPr/>
                    <a:lstStyle/>
                    <a:p>
                      <a:pPr algn="ctr" fontAlgn="b"/>
                      <a:r>
                        <a:rPr lang="en-US" altLang="zh-CN" sz="900" b="0" i="0" u="none" strike="noStrike" dirty="0">
                          <a:solidFill>
                            <a:srgbClr val="000000"/>
                          </a:solidFill>
                          <a:effectLst/>
                          <a:latin typeface="+mn-lt"/>
                          <a:ea typeface="等线" panose="02010600030101010101" pitchFamily="2" charset="-122"/>
                        </a:rPr>
                        <a:t>2</a:t>
                      </a:r>
                    </a:p>
                  </a:txBody>
                  <a:tcPr marL="9525" marR="9525" marT="9525" marB="0" anchor="ctr">
                    <a:solidFill>
                      <a:schemeClr val="accent2">
                        <a:lumMod val="20000"/>
                        <a:lumOff val="80000"/>
                      </a:schemeClr>
                    </a:solidFill>
                  </a:tcPr>
                </a:tc>
                <a:extLst>
                  <a:ext uri="{0D108BD9-81ED-4DB2-BD59-A6C34878D82A}">
                    <a16:rowId xmlns:a16="http://schemas.microsoft.com/office/drawing/2014/main" val="757278744"/>
                  </a:ext>
                </a:extLst>
              </a:tr>
            </a:tbl>
          </a:graphicData>
        </a:graphic>
      </p:graphicFrame>
      <p:sp>
        <p:nvSpPr>
          <p:cNvPr id="32" name="流程图: 磁盘 31"/>
          <p:cNvSpPr/>
          <p:nvPr/>
        </p:nvSpPr>
        <p:spPr>
          <a:xfrm>
            <a:off x="1273862" y="1132431"/>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3" name="流程图: 磁盘 32"/>
          <p:cNvSpPr/>
          <p:nvPr/>
        </p:nvSpPr>
        <p:spPr>
          <a:xfrm>
            <a:off x="1273862" y="1064712"/>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4" name="流程图: 磁盘 33"/>
          <p:cNvSpPr/>
          <p:nvPr/>
        </p:nvSpPr>
        <p:spPr>
          <a:xfrm>
            <a:off x="1273862" y="987538"/>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5" name="流程图: 磁盘 34"/>
          <p:cNvSpPr/>
          <p:nvPr/>
        </p:nvSpPr>
        <p:spPr>
          <a:xfrm>
            <a:off x="1273862" y="903831"/>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6" name="流程图: 磁盘 35"/>
          <p:cNvSpPr/>
          <p:nvPr/>
        </p:nvSpPr>
        <p:spPr>
          <a:xfrm>
            <a:off x="1273862" y="826657"/>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7" name="流程图: 磁盘 36"/>
          <p:cNvSpPr/>
          <p:nvPr/>
        </p:nvSpPr>
        <p:spPr>
          <a:xfrm>
            <a:off x="1273862" y="742950"/>
            <a:ext cx="672673" cy="11870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8" name="矩形 37"/>
          <p:cNvSpPr/>
          <p:nvPr/>
        </p:nvSpPr>
        <p:spPr>
          <a:xfrm>
            <a:off x="4475175" y="521267"/>
            <a:ext cx="838200" cy="365602"/>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altLang="zh-CN" sz="3600" b="1" dirty="0" smtClean="0">
                <a:solidFill>
                  <a:schemeClr val="bg1"/>
                </a:solidFill>
              </a:rPr>
              <a:t>1</a:t>
            </a:r>
            <a:endParaRPr lang="zh-CN" altLang="en-US" sz="3600" b="1" dirty="0">
              <a:solidFill>
                <a:schemeClr val="bg1"/>
              </a:solidFill>
            </a:endParaRPr>
          </a:p>
        </p:txBody>
      </p:sp>
      <p:sp>
        <p:nvSpPr>
          <p:cNvPr id="40" name="矩形 39"/>
          <p:cNvSpPr/>
          <p:nvPr/>
        </p:nvSpPr>
        <p:spPr>
          <a:xfrm>
            <a:off x="2971615" y="909922"/>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M1</a:t>
            </a:r>
            <a:endParaRPr lang="zh-CN" altLang="en-US" sz="2400" b="1" dirty="0">
              <a:solidFill>
                <a:schemeClr val="tx1"/>
              </a:solidFill>
            </a:endParaRPr>
          </a:p>
        </p:txBody>
      </p:sp>
      <p:sp>
        <p:nvSpPr>
          <p:cNvPr id="41" name="矩形 40"/>
          <p:cNvSpPr/>
          <p:nvPr/>
        </p:nvSpPr>
        <p:spPr>
          <a:xfrm>
            <a:off x="4038725" y="909922"/>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M2</a:t>
            </a:r>
            <a:endParaRPr lang="zh-CN" altLang="en-US" sz="2400" b="1" dirty="0">
              <a:solidFill>
                <a:schemeClr val="tx1"/>
              </a:solidFill>
            </a:endParaRPr>
          </a:p>
        </p:txBody>
      </p:sp>
      <p:sp>
        <p:nvSpPr>
          <p:cNvPr id="42" name="矩形 41"/>
          <p:cNvSpPr/>
          <p:nvPr/>
        </p:nvSpPr>
        <p:spPr>
          <a:xfrm>
            <a:off x="5238036" y="909922"/>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M3</a:t>
            </a:r>
            <a:endParaRPr lang="zh-CN" altLang="en-US" sz="2400" b="1" dirty="0">
              <a:solidFill>
                <a:schemeClr val="tx1"/>
              </a:solidFill>
            </a:endParaRPr>
          </a:p>
        </p:txBody>
      </p:sp>
      <p:sp>
        <p:nvSpPr>
          <p:cNvPr id="43" name="矩形 42"/>
          <p:cNvSpPr/>
          <p:nvPr/>
        </p:nvSpPr>
        <p:spPr>
          <a:xfrm>
            <a:off x="6307250" y="909922"/>
            <a:ext cx="900000" cy="29870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400" b="1" dirty="0" smtClean="0">
                <a:solidFill>
                  <a:schemeClr val="tx1"/>
                </a:solidFill>
              </a:rPr>
              <a:t>M4</a:t>
            </a:r>
            <a:endParaRPr lang="zh-CN" altLang="en-US" sz="2400" b="1" dirty="0">
              <a:solidFill>
                <a:schemeClr val="tx1"/>
              </a:solidFill>
            </a:endParaRPr>
          </a:p>
        </p:txBody>
      </p:sp>
      <p:sp>
        <p:nvSpPr>
          <p:cNvPr id="44" name="流程图: 磁盘 43"/>
          <p:cNvSpPr/>
          <p:nvPr/>
        </p:nvSpPr>
        <p:spPr>
          <a:xfrm>
            <a:off x="1273862" y="690986"/>
            <a:ext cx="672673" cy="90679"/>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45" name="右箭头 44"/>
          <p:cNvSpPr/>
          <p:nvPr/>
        </p:nvSpPr>
        <p:spPr>
          <a:xfrm>
            <a:off x="2175334" y="827844"/>
            <a:ext cx="507867" cy="321101"/>
          </a:xfrm>
          <a:prstGeom prst="rightArrow">
            <a:avLst/>
          </a:prstGeom>
          <a:solidFill>
            <a:schemeClr val="bg1"/>
          </a:solidFill>
          <a:ln w="19050">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46" name="矩形 45"/>
          <p:cNvSpPr/>
          <p:nvPr/>
        </p:nvSpPr>
        <p:spPr>
          <a:xfrm>
            <a:off x="2819400" y="521268"/>
            <a:ext cx="4572000" cy="755082"/>
          </a:xfrm>
          <a:prstGeom prst="rect">
            <a:avLst/>
          </a:prstGeom>
          <a:noFill/>
          <a:ln w="635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64" name="矩形 63"/>
          <p:cNvSpPr/>
          <p:nvPr/>
        </p:nvSpPr>
        <p:spPr>
          <a:xfrm>
            <a:off x="1211691" y="448467"/>
            <a:ext cx="800219" cy="307777"/>
          </a:xfrm>
          <a:prstGeom prst="rect">
            <a:avLst/>
          </a:prstGeom>
        </p:spPr>
        <p:txBody>
          <a:bodyPr wrap="none">
            <a:spAutoFit/>
          </a:bodyPr>
          <a:lstStyle/>
          <a:p>
            <a:r>
              <a:rPr lang="en-US" altLang="zh-CN" sz="1400" b="1" dirty="0" smtClean="0">
                <a:latin typeface="Arial" panose="020B0604020202020204" pitchFamily="34" charset="0"/>
                <a:cs typeface="Arial" panose="020B0604020202020204" pitchFamily="34" charset="0"/>
              </a:rPr>
              <a:t>20</a:t>
            </a:r>
            <a:r>
              <a:rPr lang="en-US" altLang="zh-CN" sz="1400" dirty="0" smtClean="0"/>
              <a:t> </a:t>
            </a:r>
            <a:r>
              <a:rPr lang="zh-CN" altLang="en-US" sz="1400" dirty="0" smtClean="0"/>
              <a:t>批</a:t>
            </a:r>
            <a:r>
              <a:rPr lang="en-US" altLang="zh-CN" sz="1400" dirty="0" smtClean="0"/>
              <a:t>lot</a:t>
            </a:r>
            <a:endParaRPr lang="zh-CN" altLang="en-US" sz="1400" dirty="0"/>
          </a:p>
        </p:txBody>
      </p:sp>
      <p:sp>
        <p:nvSpPr>
          <p:cNvPr id="3" name="矩形 2"/>
          <p:cNvSpPr/>
          <p:nvPr/>
        </p:nvSpPr>
        <p:spPr>
          <a:xfrm>
            <a:off x="2243709" y="1265878"/>
            <a:ext cx="6747892" cy="738664"/>
          </a:xfrm>
          <a:prstGeom prst="rect">
            <a:avLst/>
          </a:prstGeom>
        </p:spPr>
        <p:txBody>
          <a:bodyPr wrap="square">
            <a:spAutoFit/>
          </a:bodyPr>
          <a:lstStyle/>
          <a:p>
            <a:r>
              <a:rPr lang="zh-CN" altLang="en-US" sz="1400" dirty="0" smtClean="0"/>
              <a:t>设置 </a:t>
            </a:r>
            <a:r>
              <a:rPr lang="en-US" altLang="zh-CN" sz="1400" dirty="0" err="1" smtClean="0"/>
              <a:t>lot_recipe</a:t>
            </a:r>
            <a:r>
              <a:rPr lang="en-US" altLang="zh-CN" sz="1400" dirty="0" smtClean="0"/>
              <a:t> </a:t>
            </a:r>
            <a:r>
              <a:rPr lang="en-US" altLang="zh-CN" sz="1400" dirty="0"/>
              <a:t>= [1,2,3,2,1,1,2,3,2,1,1,2,3,2,1,1,2,3,2,1</a:t>
            </a:r>
            <a:r>
              <a:rPr lang="en-US" altLang="zh-CN" sz="1400" dirty="0" smtClean="0"/>
              <a:t>]</a:t>
            </a:r>
          </a:p>
          <a:p>
            <a:r>
              <a:rPr lang="zh-CN" altLang="en-US" sz="1400" dirty="0" smtClean="0"/>
              <a:t>和</a:t>
            </a:r>
            <a:r>
              <a:rPr lang="en-US" altLang="zh-CN" sz="1400" dirty="0"/>
              <a:t>Change recipe </a:t>
            </a:r>
            <a:r>
              <a:rPr lang="en-US" altLang="zh-CN" sz="1400" dirty="0" smtClean="0"/>
              <a:t>cost</a:t>
            </a:r>
          </a:p>
          <a:p>
            <a:r>
              <a:rPr lang="zh-CN" altLang="en-US" sz="1400" dirty="0"/>
              <a:t>相同</a:t>
            </a:r>
            <a:r>
              <a:rPr lang="en-US" altLang="zh-CN" sz="1400" dirty="0"/>
              <a:t>recipe</a:t>
            </a:r>
            <a:r>
              <a:rPr lang="zh-CN" altLang="en-US" sz="1400" dirty="0"/>
              <a:t>的</a:t>
            </a:r>
            <a:r>
              <a:rPr lang="en-US" altLang="zh-CN" sz="1400" dirty="0"/>
              <a:t>lot</a:t>
            </a:r>
            <a:r>
              <a:rPr lang="zh-CN" altLang="en-US" sz="1400" dirty="0"/>
              <a:t>或者同一</a:t>
            </a:r>
            <a:r>
              <a:rPr lang="en-US" altLang="zh-CN" sz="1400" dirty="0"/>
              <a:t>lot</a:t>
            </a:r>
            <a:r>
              <a:rPr lang="zh-CN" altLang="en-US" sz="1400" dirty="0"/>
              <a:t>设置为</a:t>
            </a:r>
            <a:r>
              <a:rPr lang="en-US" altLang="zh-CN" sz="1400" dirty="0"/>
              <a:t>0</a:t>
            </a:r>
            <a:r>
              <a:rPr lang="zh-CN" altLang="en-US" sz="1400" dirty="0"/>
              <a:t>，不同</a:t>
            </a:r>
            <a:r>
              <a:rPr lang="en-US" altLang="zh-CN" sz="1400" dirty="0"/>
              <a:t>recipe</a:t>
            </a:r>
            <a:r>
              <a:rPr lang="zh-CN" altLang="en-US" sz="1400" dirty="0"/>
              <a:t>的</a:t>
            </a:r>
            <a:r>
              <a:rPr lang="en-US" altLang="zh-CN" sz="1400" dirty="0"/>
              <a:t>lot</a:t>
            </a:r>
            <a:r>
              <a:rPr lang="zh-CN" altLang="en-US" sz="1400" dirty="0"/>
              <a:t>设置为</a:t>
            </a:r>
            <a:r>
              <a:rPr lang="en-US" altLang="zh-CN" sz="1400" dirty="0"/>
              <a:t>1</a:t>
            </a:r>
            <a:r>
              <a:rPr lang="zh-CN" altLang="en-US" sz="1400" dirty="0" smtClean="0"/>
              <a:t>。</a:t>
            </a:r>
            <a:endParaRPr lang="zh-CN" altLang="en-US" sz="1400" dirty="0"/>
          </a:p>
        </p:txBody>
      </p:sp>
      <p:pic>
        <p:nvPicPr>
          <p:cNvPr id="4" name="图片 3"/>
          <p:cNvPicPr>
            <a:picLocks noChangeAspect="1"/>
          </p:cNvPicPr>
          <p:nvPr/>
        </p:nvPicPr>
        <p:blipFill>
          <a:blip r:embed="rId2"/>
          <a:stretch>
            <a:fillRect/>
          </a:stretch>
        </p:blipFill>
        <p:spPr>
          <a:xfrm>
            <a:off x="2338327" y="2194399"/>
            <a:ext cx="3739234" cy="2663355"/>
          </a:xfrm>
          <a:prstGeom prst="rect">
            <a:avLst/>
          </a:prstGeom>
          <a:ln>
            <a:solidFill>
              <a:schemeClr val="tx1"/>
            </a:solidFill>
          </a:ln>
        </p:spPr>
      </p:pic>
      <p:sp>
        <p:nvSpPr>
          <p:cNvPr id="5" name="矩形 4"/>
          <p:cNvSpPr/>
          <p:nvPr/>
        </p:nvSpPr>
        <p:spPr>
          <a:xfrm>
            <a:off x="6138036" y="2121475"/>
            <a:ext cx="2687625" cy="2492990"/>
          </a:xfrm>
          <a:prstGeom prst="rect">
            <a:avLst/>
          </a:prstGeom>
        </p:spPr>
        <p:txBody>
          <a:bodyPr wrap="square">
            <a:spAutoFit/>
          </a:bodyPr>
          <a:lstStyle/>
          <a:p>
            <a:r>
              <a:rPr lang="en-US" altLang="zh-CN" sz="1200" dirty="0"/>
              <a:t>[LOT</a:t>
            </a:r>
            <a:r>
              <a:rPr lang="zh-CN" altLang="en-US" sz="1200" dirty="0"/>
              <a:t>分配给机台的顺序</a:t>
            </a:r>
            <a:r>
              <a:rPr lang="en-US" altLang="zh-CN" sz="1200" dirty="0"/>
              <a:t>]</a:t>
            </a:r>
          </a:p>
          <a:p>
            <a:r>
              <a:rPr lang="en-US" altLang="zh-CN" sz="1200" dirty="0"/>
              <a:t>P141 P151 P191 P181 P91 P101 P201 P111 P51 P41 P171 P71 P121 P21 P11 P61 P131 P31 P81 P161 </a:t>
            </a:r>
          </a:p>
          <a:p>
            <a:endParaRPr lang="en-US" altLang="zh-CN" sz="1200" dirty="0"/>
          </a:p>
          <a:p>
            <a:r>
              <a:rPr lang="en-US" altLang="zh-CN" sz="1200" dirty="0" smtClean="0"/>
              <a:t>[</a:t>
            </a:r>
            <a:r>
              <a:rPr lang="zh-CN" altLang="en-US" sz="1200" dirty="0"/>
              <a:t>机台加工时间</a:t>
            </a:r>
            <a:r>
              <a:rPr lang="en-US" altLang="zh-CN" sz="1200" dirty="0"/>
              <a:t>]</a:t>
            </a:r>
          </a:p>
          <a:p>
            <a:r>
              <a:rPr lang="en-US" altLang="zh-CN" sz="1200" dirty="0"/>
              <a:t>M1      11      </a:t>
            </a:r>
          </a:p>
          <a:p>
            <a:r>
              <a:rPr lang="en-US" altLang="zh-CN" sz="1200" dirty="0"/>
              <a:t>M2      12      </a:t>
            </a:r>
          </a:p>
          <a:p>
            <a:r>
              <a:rPr lang="en-US" altLang="zh-CN" sz="1200" dirty="0"/>
              <a:t>M3      12     </a:t>
            </a:r>
          </a:p>
          <a:p>
            <a:r>
              <a:rPr lang="en-US" altLang="zh-CN" sz="1200" dirty="0"/>
              <a:t>M4      11      </a:t>
            </a:r>
            <a:endParaRPr lang="en-US" altLang="zh-CN" sz="1200" dirty="0" smtClean="0"/>
          </a:p>
          <a:p>
            <a:endParaRPr lang="en-US" altLang="zh-CN" sz="1200" dirty="0" smtClean="0"/>
          </a:p>
          <a:p>
            <a:r>
              <a:rPr lang="en-US" altLang="zh-CN" sz="1200" dirty="0" smtClean="0"/>
              <a:t>[</a:t>
            </a:r>
            <a:r>
              <a:rPr lang="zh-CN" altLang="en-US" sz="1200" dirty="0" smtClean="0"/>
              <a:t>收敛时间</a:t>
            </a:r>
            <a:r>
              <a:rPr lang="en-US" altLang="zh-CN" sz="1200" dirty="0" smtClean="0"/>
              <a:t>]</a:t>
            </a:r>
          </a:p>
          <a:p>
            <a:r>
              <a:rPr lang="en-US" altLang="zh-CN" sz="1200" dirty="0" smtClean="0"/>
              <a:t>12</a:t>
            </a:r>
            <a:endParaRPr lang="zh-CN" altLang="en-US" sz="1200" dirty="0"/>
          </a:p>
        </p:txBody>
      </p:sp>
      <p:sp>
        <p:nvSpPr>
          <p:cNvPr id="23" name="动作按钮: 第一张 22">
            <a:hlinkClick r:id="rId3" action="ppaction://hlinksldjump" highlightClick="1"/>
          </p:cNvPr>
          <p:cNvSpPr/>
          <p:nvPr/>
        </p:nvSpPr>
        <p:spPr>
          <a:xfrm>
            <a:off x="8295586" y="4229748"/>
            <a:ext cx="609600" cy="61530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321103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p:cNvSpPr>
            <a:spLocks noGrp="1"/>
          </p:cNvSpPr>
          <p:nvPr>
            <p:ph type="title"/>
          </p:nvPr>
        </p:nvSpPr>
        <p:spPr>
          <a:xfrm>
            <a:off x="0" y="0"/>
            <a:ext cx="3657600" cy="496888"/>
          </a:xfrm>
        </p:spPr>
        <p:txBody>
          <a:bodyPr/>
          <a:lstStyle/>
          <a:p>
            <a:pPr algn="l"/>
            <a:r>
              <a:rPr lang="zh-CN" altLang="en-US" b="1" dirty="0" smtClean="0"/>
              <a:t>数据实验</a:t>
            </a:r>
            <a:endParaRPr lang="zh-CN" altLang="en-US" b="1" dirty="0"/>
          </a:p>
        </p:txBody>
      </p:sp>
      <p:sp>
        <p:nvSpPr>
          <p:cNvPr id="3" name="矩形 2"/>
          <p:cNvSpPr/>
          <p:nvPr/>
        </p:nvSpPr>
        <p:spPr>
          <a:xfrm>
            <a:off x="1643014" y="848597"/>
            <a:ext cx="3171206" cy="580153"/>
          </a:xfrm>
          <a:prstGeom prst="rect">
            <a:avLst/>
          </a:prstGeom>
          <a:ln/>
        </p:spPr>
        <p:style>
          <a:lnRef idx="2">
            <a:schemeClr val="accent6"/>
          </a:lnRef>
          <a:fillRef idx="1">
            <a:schemeClr val="lt1"/>
          </a:fillRef>
          <a:effectRef idx="0">
            <a:schemeClr val="accent6"/>
          </a:effectRef>
          <a:fontRef idx="minor">
            <a:schemeClr val="dk1"/>
          </a:fontRef>
        </p:style>
        <p:txBody>
          <a:bodyPr rtlCol="0" anchor="t"/>
          <a:lstStyle/>
          <a:p>
            <a:pPr fontAlgn="auto">
              <a:spcBef>
                <a:spcPts val="0"/>
              </a:spcBef>
              <a:spcAft>
                <a:spcPts val="0"/>
              </a:spcAft>
            </a:pPr>
            <a:r>
              <a:rPr lang="zh-CN" altLang="en-US" sz="1200" dirty="0" smtClean="0"/>
              <a:t>仅</a:t>
            </a:r>
            <a:r>
              <a:rPr lang="zh-CN" altLang="en-US" sz="1200" dirty="0"/>
              <a:t>考虑</a:t>
            </a:r>
            <a:r>
              <a:rPr lang="en-US" altLang="zh-CN" sz="1200" dirty="0"/>
              <a:t>recipe</a:t>
            </a:r>
            <a:r>
              <a:rPr lang="zh-CN" altLang="en-US" sz="1200" dirty="0"/>
              <a:t>所能经过的</a:t>
            </a:r>
            <a:r>
              <a:rPr lang="en-US" altLang="zh-CN" sz="1200" dirty="0" err="1"/>
              <a:t>chamber_rule</a:t>
            </a:r>
            <a:r>
              <a:rPr lang="zh-CN" altLang="en-US" sz="1200" dirty="0"/>
              <a:t>。</a:t>
            </a:r>
          </a:p>
        </p:txBody>
      </p:sp>
      <p:sp>
        <p:nvSpPr>
          <p:cNvPr id="4" name="矩形 3"/>
          <p:cNvSpPr/>
          <p:nvPr/>
        </p:nvSpPr>
        <p:spPr>
          <a:xfrm>
            <a:off x="1643014" y="1512040"/>
            <a:ext cx="3171206" cy="1015663"/>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1200" dirty="0" smtClean="0"/>
              <a:t>实验一：考虑</a:t>
            </a:r>
            <a:r>
              <a:rPr lang="en-US" altLang="zh-CN" sz="1200" dirty="0" smtClean="0"/>
              <a:t>RTD</a:t>
            </a:r>
            <a:r>
              <a:rPr lang="zh-CN" altLang="en-US" sz="1200" dirty="0"/>
              <a:t>一</a:t>
            </a:r>
            <a:r>
              <a:rPr lang="zh-CN" altLang="en-US" sz="1200" dirty="0" smtClean="0"/>
              <a:t>个时间点的</a:t>
            </a:r>
            <a:r>
              <a:rPr lang="en-US" altLang="zh-CN" sz="1200" dirty="0" smtClean="0"/>
              <a:t>EGL Path</a:t>
            </a:r>
            <a:r>
              <a:rPr lang="zh-CN" altLang="en-US" sz="1200" dirty="0"/>
              <a:t>、</a:t>
            </a:r>
            <a:r>
              <a:rPr lang="en-US" altLang="zh-CN" sz="1200" dirty="0"/>
              <a:t>User Flag</a:t>
            </a:r>
            <a:r>
              <a:rPr lang="zh-CN" altLang="en-US" sz="1200" dirty="0"/>
              <a:t>等</a:t>
            </a:r>
            <a:r>
              <a:rPr lang="zh-CN" altLang="en-US" sz="1200" dirty="0" smtClean="0"/>
              <a:t>资料。</a:t>
            </a:r>
            <a:endParaRPr lang="en-US" altLang="zh-CN" sz="1200" dirty="0" smtClean="0"/>
          </a:p>
          <a:p>
            <a:r>
              <a:rPr lang="zh-CN" altLang="en-US" sz="1200" dirty="0"/>
              <a:t>实验二</a:t>
            </a:r>
            <a:r>
              <a:rPr lang="zh-CN" altLang="en-US" sz="1200" dirty="0" smtClean="0"/>
              <a:t>：仅</a:t>
            </a:r>
            <a:r>
              <a:rPr lang="zh-CN" altLang="en-US" sz="1200" dirty="0"/>
              <a:t>考虑</a:t>
            </a:r>
            <a:r>
              <a:rPr lang="en-US" altLang="zh-CN" sz="1200" dirty="0"/>
              <a:t>recipe</a:t>
            </a:r>
            <a:r>
              <a:rPr lang="zh-CN" altLang="en-US" sz="1200" dirty="0"/>
              <a:t>所能经过的</a:t>
            </a:r>
            <a:r>
              <a:rPr lang="en-US" altLang="zh-CN" sz="1200" dirty="0" err="1"/>
              <a:t>chamber_rule</a:t>
            </a:r>
            <a:r>
              <a:rPr lang="zh-CN" altLang="en-US" sz="1200" dirty="0"/>
              <a:t>。</a:t>
            </a:r>
          </a:p>
          <a:p>
            <a:r>
              <a:rPr lang="zh-CN" altLang="en-US" sz="1200" dirty="0"/>
              <a:t>实验三：综合实验一与实验</a:t>
            </a:r>
            <a:r>
              <a:rPr lang="zh-CN" altLang="en-US" sz="1200" dirty="0" smtClean="0"/>
              <a:t>二。</a:t>
            </a:r>
            <a:endParaRPr lang="zh-CN" altLang="en-US" sz="1200" dirty="0"/>
          </a:p>
        </p:txBody>
      </p:sp>
      <p:sp>
        <p:nvSpPr>
          <p:cNvPr id="5" name="矩形 4"/>
          <p:cNvSpPr/>
          <p:nvPr/>
        </p:nvSpPr>
        <p:spPr>
          <a:xfrm>
            <a:off x="1649379" y="2580461"/>
            <a:ext cx="3164841" cy="46166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200" dirty="0"/>
              <a:t>考虑</a:t>
            </a:r>
            <a:r>
              <a:rPr lang="en-US" altLang="zh-CN" sz="1200" dirty="0" smtClean="0"/>
              <a:t>RTD</a:t>
            </a:r>
            <a:r>
              <a:rPr lang="zh-CN" altLang="en-US" sz="1200" dirty="0" smtClean="0"/>
              <a:t>多个时间</a:t>
            </a:r>
            <a:r>
              <a:rPr lang="zh-CN" altLang="en-US" sz="1200" dirty="0"/>
              <a:t>点</a:t>
            </a:r>
            <a:r>
              <a:rPr lang="zh-CN" altLang="en-US" sz="1200" dirty="0" smtClean="0"/>
              <a:t>的</a:t>
            </a:r>
            <a:r>
              <a:rPr lang="en-US" altLang="zh-CN" sz="1200" dirty="0" smtClean="0"/>
              <a:t>Path</a:t>
            </a:r>
            <a:r>
              <a:rPr lang="zh-CN" altLang="en-US" sz="1200" dirty="0"/>
              <a:t>、</a:t>
            </a:r>
            <a:r>
              <a:rPr lang="en-US" altLang="zh-CN" sz="1200" dirty="0"/>
              <a:t>User Flag</a:t>
            </a:r>
            <a:r>
              <a:rPr lang="zh-CN" altLang="en-US" sz="1200" dirty="0"/>
              <a:t>等</a:t>
            </a:r>
            <a:r>
              <a:rPr lang="zh-CN" altLang="en-US" sz="1200" dirty="0" smtClean="0"/>
              <a:t>资料，选取该段时间内的数据。</a:t>
            </a:r>
            <a:endParaRPr lang="en-US" altLang="zh-CN" sz="1200" dirty="0"/>
          </a:p>
        </p:txBody>
      </p:sp>
      <p:sp>
        <p:nvSpPr>
          <p:cNvPr id="6" name="矩形 5"/>
          <p:cNvSpPr/>
          <p:nvPr/>
        </p:nvSpPr>
        <p:spPr>
          <a:xfrm>
            <a:off x="254932" y="637766"/>
            <a:ext cx="839490" cy="504000"/>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000" b="1" dirty="0" smtClean="0">
                <a:solidFill>
                  <a:schemeClr val="tx1"/>
                </a:solidFill>
              </a:rPr>
              <a:t>EKT</a:t>
            </a:r>
            <a:r>
              <a:rPr lang="en-US" altLang="zh-CN" sz="2000" b="1" dirty="0">
                <a:solidFill>
                  <a:schemeClr val="tx1"/>
                </a:solidFill>
              </a:rPr>
              <a:t>(</a:t>
            </a:r>
            <a:r>
              <a:rPr lang="en-US" altLang="zh-CN" sz="2000" b="1" dirty="0" smtClean="0">
                <a:solidFill>
                  <a:schemeClr val="tx1"/>
                </a:solidFill>
              </a:rPr>
              <a:t>1)</a:t>
            </a:r>
            <a:endParaRPr lang="zh-CN" altLang="en-US" sz="2000" b="1" dirty="0">
              <a:solidFill>
                <a:schemeClr val="tx1"/>
              </a:solidFill>
            </a:endParaRPr>
          </a:p>
        </p:txBody>
      </p:sp>
      <p:sp>
        <p:nvSpPr>
          <p:cNvPr id="7" name="下箭头 6"/>
          <p:cNvSpPr/>
          <p:nvPr/>
        </p:nvSpPr>
        <p:spPr>
          <a:xfrm rot="16200000">
            <a:off x="1175025" y="871520"/>
            <a:ext cx="387386" cy="528191"/>
          </a:xfrm>
          <a:prstGeom prst="down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endParaRPr lang="zh-CN" altLang="en-US"/>
          </a:p>
        </p:txBody>
      </p:sp>
      <p:sp>
        <p:nvSpPr>
          <p:cNvPr id="8" name="矩形 7"/>
          <p:cNvSpPr/>
          <p:nvPr/>
        </p:nvSpPr>
        <p:spPr>
          <a:xfrm>
            <a:off x="254334" y="1138673"/>
            <a:ext cx="828000" cy="504000"/>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2000" b="1" dirty="0" smtClean="0">
                <a:solidFill>
                  <a:schemeClr val="tx1"/>
                </a:solidFill>
              </a:rPr>
              <a:t>ECT</a:t>
            </a:r>
            <a:endParaRPr lang="zh-CN" altLang="en-US" sz="2000" b="1" dirty="0">
              <a:solidFill>
                <a:schemeClr val="tx1"/>
              </a:solidFill>
            </a:endParaRPr>
          </a:p>
        </p:txBody>
      </p:sp>
      <p:sp>
        <p:nvSpPr>
          <p:cNvPr id="9" name="矩形 8"/>
          <p:cNvSpPr/>
          <p:nvPr/>
        </p:nvSpPr>
        <p:spPr>
          <a:xfrm>
            <a:off x="254932" y="1655804"/>
            <a:ext cx="828000" cy="5040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000" b="1" dirty="0" smtClean="0">
                <a:solidFill>
                  <a:schemeClr val="tx1"/>
                </a:solidFill>
              </a:rPr>
              <a:t>EGL</a:t>
            </a:r>
            <a:endParaRPr lang="zh-CN" altLang="en-US" sz="2000" b="1" dirty="0">
              <a:solidFill>
                <a:schemeClr val="tx1"/>
              </a:solidFill>
            </a:endParaRPr>
          </a:p>
        </p:txBody>
      </p:sp>
      <p:sp>
        <p:nvSpPr>
          <p:cNvPr id="10" name="下箭头 9"/>
          <p:cNvSpPr/>
          <p:nvPr/>
        </p:nvSpPr>
        <p:spPr>
          <a:xfrm rot="16200000">
            <a:off x="1172447" y="1643709"/>
            <a:ext cx="387386" cy="528191"/>
          </a:xfrm>
          <a:prstGeom prst="down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zh-CN" altLang="en-US"/>
          </a:p>
        </p:txBody>
      </p:sp>
      <p:sp>
        <p:nvSpPr>
          <p:cNvPr id="11" name="矩形 10"/>
          <p:cNvSpPr/>
          <p:nvPr/>
        </p:nvSpPr>
        <p:spPr>
          <a:xfrm>
            <a:off x="266423" y="2573844"/>
            <a:ext cx="828000" cy="50400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2000" b="1" dirty="0">
                <a:solidFill>
                  <a:schemeClr val="tx1"/>
                </a:solidFill>
              </a:rPr>
              <a:t>DAA</a:t>
            </a:r>
          </a:p>
        </p:txBody>
      </p:sp>
      <p:sp>
        <p:nvSpPr>
          <p:cNvPr id="12" name="下箭头 11"/>
          <p:cNvSpPr/>
          <p:nvPr/>
        </p:nvSpPr>
        <p:spPr>
          <a:xfrm rot="16200000">
            <a:off x="1175026" y="2561748"/>
            <a:ext cx="387386" cy="528191"/>
          </a:xfrm>
          <a:prstGeom prst="down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fontAlgn="auto">
              <a:spcBef>
                <a:spcPts val="0"/>
              </a:spcBef>
              <a:spcAft>
                <a:spcPts val="0"/>
              </a:spcAft>
            </a:pPr>
            <a:endParaRPr lang="zh-CN" altLang="en-US"/>
          </a:p>
        </p:txBody>
      </p:sp>
      <p:sp>
        <p:nvSpPr>
          <p:cNvPr id="13" name="动作按钮: 开始 12">
            <a:hlinkClick r:id="rId2" action="ppaction://hlinksldjump" highlightClick="1"/>
          </p:cNvPr>
          <p:cNvSpPr/>
          <p:nvPr/>
        </p:nvSpPr>
        <p:spPr>
          <a:xfrm>
            <a:off x="4193624" y="1176881"/>
            <a:ext cx="612000" cy="252000"/>
          </a:xfrm>
          <a:prstGeom prst="actionButtonBeginning">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zh-CN" altLang="en-US"/>
          </a:p>
        </p:txBody>
      </p:sp>
      <p:sp>
        <p:nvSpPr>
          <p:cNvPr id="14" name="动作按钮: 开始 13">
            <a:hlinkClick r:id="rId3" action="ppaction://hlinksldjump" highlightClick="1"/>
          </p:cNvPr>
          <p:cNvSpPr/>
          <p:nvPr/>
        </p:nvSpPr>
        <p:spPr>
          <a:xfrm>
            <a:off x="4193624" y="2251693"/>
            <a:ext cx="612000" cy="252000"/>
          </a:xfrm>
          <a:prstGeom prst="actionButtonBeginning">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zh-CN" altLang="en-US"/>
          </a:p>
        </p:txBody>
      </p:sp>
      <p:sp>
        <p:nvSpPr>
          <p:cNvPr id="15" name="动作按钮: 开始 14">
            <a:hlinkClick r:id="rId4" action="ppaction://hlinksldjump" highlightClick="1"/>
          </p:cNvPr>
          <p:cNvSpPr/>
          <p:nvPr/>
        </p:nvSpPr>
        <p:spPr>
          <a:xfrm>
            <a:off x="4187035" y="2782394"/>
            <a:ext cx="612000" cy="252000"/>
          </a:xfrm>
          <a:prstGeom prst="actionButtonBeginning">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zh-CN" altLang="en-US"/>
          </a:p>
        </p:txBody>
      </p:sp>
      <p:sp>
        <p:nvSpPr>
          <p:cNvPr id="16" name="下箭头 15"/>
          <p:cNvSpPr/>
          <p:nvPr/>
        </p:nvSpPr>
        <p:spPr>
          <a:xfrm rot="16200000">
            <a:off x="5013451" y="776128"/>
            <a:ext cx="387386" cy="710911"/>
          </a:xfrm>
          <a:prstGeom prst="down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endParaRPr lang="zh-CN" altLang="en-US"/>
          </a:p>
        </p:txBody>
      </p:sp>
      <p:sp>
        <p:nvSpPr>
          <p:cNvPr id="17" name="矩形 16"/>
          <p:cNvSpPr/>
          <p:nvPr/>
        </p:nvSpPr>
        <p:spPr>
          <a:xfrm>
            <a:off x="6955572" y="514351"/>
            <a:ext cx="685800" cy="3137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r>
              <a:rPr lang="zh-CN" altLang="en-US" dirty="0"/>
              <a:t>缺点</a:t>
            </a:r>
          </a:p>
        </p:txBody>
      </p:sp>
      <p:sp>
        <p:nvSpPr>
          <p:cNvPr id="18" name="矩形 17"/>
          <p:cNvSpPr/>
          <p:nvPr/>
        </p:nvSpPr>
        <p:spPr>
          <a:xfrm>
            <a:off x="5605344" y="993083"/>
            <a:ext cx="3386256" cy="27699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200" dirty="0"/>
              <a:t>没有考虑</a:t>
            </a:r>
            <a:r>
              <a:rPr lang="en-US" altLang="zh-CN" sz="1200" dirty="0" err="1"/>
              <a:t>User_flag</a:t>
            </a:r>
            <a:r>
              <a:rPr lang="zh-CN" altLang="en-US" sz="1200" dirty="0"/>
              <a:t>有没有关，</a:t>
            </a:r>
            <a:r>
              <a:rPr lang="en-US" altLang="zh-CN" sz="1200" dirty="0" err="1"/>
              <a:t>EQP_state</a:t>
            </a:r>
            <a:r>
              <a:rPr lang="zh-CN" altLang="en-US" sz="1200" dirty="0"/>
              <a:t>等</a:t>
            </a:r>
            <a:r>
              <a:rPr lang="zh-CN" altLang="en-US" sz="1200" dirty="0" smtClean="0"/>
              <a:t>条件。</a:t>
            </a:r>
            <a:endParaRPr lang="zh-CN" altLang="en-US" sz="1200" dirty="0"/>
          </a:p>
        </p:txBody>
      </p:sp>
      <p:sp>
        <p:nvSpPr>
          <p:cNvPr id="19" name="矩形 18"/>
          <p:cNvSpPr/>
          <p:nvPr/>
        </p:nvSpPr>
        <p:spPr>
          <a:xfrm>
            <a:off x="5605345" y="1504950"/>
            <a:ext cx="3386255" cy="1015663"/>
          </a:xfrm>
          <a:prstGeom prst="rect">
            <a:avLst/>
          </a:prstGeom>
          <a:ln/>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sz="1200" dirty="0"/>
              <a:t>实验一</a:t>
            </a:r>
            <a:r>
              <a:rPr lang="zh-CN" altLang="en-US" sz="1200" dirty="0" smtClean="0"/>
              <a:t>：所</a:t>
            </a:r>
            <a:r>
              <a:rPr lang="zh-CN" altLang="en-US" sz="1200" dirty="0"/>
              <a:t>选择的</a:t>
            </a:r>
            <a:r>
              <a:rPr lang="en-US" altLang="zh-CN" sz="1200" dirty="0"/>
              <a:t>LOT</a:t>
            </a:r>
            <a:r>
              <a:rPr lang="zh-CN" altLang="en-US" sz="1200" dirty="0"/>
              <a:t>过站时间上</a:t>
            </a:r>
            <a:r>
              <a:rPr lang="zh-CN" altLang="en-US" sz="1200" dirty="0" smtClean="0"/>
              <a:t>不连续。</a:t>
            </a:r>
            <a:endParaRPr lang="en-US" altLang="zh-CN" sz="1200" dirty="0" smtClean="0"/>
          </a:p>
          <a:p>
            <a:r>
              <a:rPr lang="zh-CN" altLang="en-US" sz="1200" dirty="0"/>
              <a:t>实验二：没有考虑</a:t>
            </a:r>
            <a:r>
              <a:rPr lang="en-US" altLang="zh-CN" sz="1200" dirty="0" err="1"/>
              <a:t>User_flag</a:t>
            </a:r>
            <a:r>
              <a:rPr lang="zh-CN" altLang="en-US" sz="1200" dirty="0"/>
              <a:t>有没有关，</a:t>
            </a:r>
            <a:r>
              <a:rPr lang="en-US" altLang="zh-CN" sz="1200" dirty="0" err="1"/>
              <a:t>EQP_state</a:t>
            </a:r>
            <a:r>
              <a:rPr lang="zh-CN" altLang="en-US" sz="1200" dirty="0"/>
              <a:t>等</a:t>
            </a:r>
            <a:r>
              <a:rPr lang="zh-CN" altLang="en-US" sz="1200" dirty="0" smtClean="0"/>
              <a:t>条件。</a:t>
            </a:r>
          </a:p>
          <a:p>
            <a:r>
              <a:rPr lang="zh-CN" altLang="en-US" sz="1200" dirty="0"/>
              <a:t>实验三：只考虑了一个时间点部分</a:t>
            </a:r>
            <a:r>
              <a:rPr lang="en-US" altLang="zh-CN" sz="1200" dirty="0"/>
              <a:t>LOT</a:t>
            </a:r>
            <a:r>
              <a:rPr lang="zh-CN" altLang="en-US" sz="1200" dirty="0"/>
              <a:t>的信息（</a:t>
            </a:r>
            <a:r>
              <a:rPr lang="en-US" altLang="zh-CN" sz="1200" dirty="0" err="1"/>
              <a:t>User_flag</a:t>
            </a:r>
            <a:r>
              <a:rPr lang="zh-CN" altLang="en-US" sz="1200" dirty="0"/>
              <a:t>有没有关，</a:t>
            </a:r>
            <a:r>
              <a:rPr lang="en-US" altLang="zh-CN" sz="1200" dirty="0" err="1"/>
              <a:t>EQP_state</a:t>
            </a:r>
            <a:r>
              <a:rPr lang="zh-CN" altLang="en-US" sz="1200" dirty="0"/>
              <a:t>等条件）</a:t>
            </a:r>
            <a:r>
              <a:rPr lang="zh-CN" altLang="en-US" sz="1200" dirty="0" smtClean="0"/>
              <a:t>。</a:t>
            </a:r>
            <a:endParaRPr lang="zh-CN" altLang="en-US" sz="1200" dirty="0"/>
          </a:p>
        </p:txBody>
      </p:sp>
      <p:sp>
        <p:nvSpPr>
          <p:cNvPr id="20" name="矩形 19"/>
          <p:cNvSpPr/>
          <p:nvPr/>
        </p:nvSpPr>
        <p:spPr>
          <a:xfrm>
            <a:off x="5605344" y="2571750"/>
            <a:ext cx="3386256" cy="830997"/>
          </a:xfrm>
          <a:prstGeom prst="rect">
            <a:avLst/>
          </a:prstGeom>
          <a:ln/>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200" dirty="0" smtClean="0"/>
              <a:t>未抓取完全数据</a:t>
            </a:r>
            <a:r>
              <a:rPr lang="zh-CN" altLang="en-US" sz="1200" dirty="0"/>
              <a:t>（</a:t>
            </a:r>
            <a:r>
              <a:rPr lang="en-US" altLang="zh-CN" sz="1200" dirty="0"/>
              <a:t>5 min</a:t>
            </a:r>
            <a:r>
              <a:rPr lang="zh-CN" altLang="en-US" sz="1200" dirty="0"/>
              <a:t>读一次数据，会有数据</a:t>
            </a:r>
            <a:r>
              <a:rPr lang="en-US" altLang="zh-CN" sz="1200" dirty="0"/>
              <a:t>loss</a:t>
            </a:r>
            <a:r>
              <a:rPr lang="zh-CN" altLang="en-US" sz="1200" dirty="0" smtClean="0"/>
              <a:t>）。</a:t>
            </a:r>
            <a:endParaRPr lang="en-US" altLang="zh-CN" sz="1200" dirty="0" smtClean="0"/>
          </a:p>
          <a:p>
            <a:r>
              <a:rPr lang="zh-CN" altLang="en-US" sz="1200" dirty="0"/>
              <a:t>有人工干预的</a:t>
            </a:r>
            <a:r>
              <a:rPr lang="zh-CN" altLang="en-US" sz="1200" dirty="0" smtClean="0"/>
              <a:t>情况</a:t>
            </a:r>
            <a:r>
              <a:rPr lang="zh-CN" altLang="en-US" sz="1200" dirty="0"/>
              <a:t>：</a:t>
            </a:r>
            <a:r>
              <a:rPr lang="en-US" altLang="zh-CN" sz="1200" dirty="0" smtClean="0"/>
              <a:t>LOT</a:t>
            </a:r>
            <a:r>
              <a:rPr lang="zh-CN" altLang="en-US" sz="1200" dirty="0"/>
              <a:t>的</a:t>
            </a:r>
            <a:r>
              <a:rPr lang="en-US" altLang="zh-CN" sz="1200" dirty="0" err="1"/>
              <a:t>EQP_State</a:t>
            </a:r>
            <a:r>
              <a:rPr lang="zh-CN" altLang="en-US" sz="1200" dirty="0"/>
              <a:t>为‘</a:t>
            </a:r>
            <a:r>
              <a:rPr lang="en-US" altLang="zh-CN" sz="1200" dirty="0" smtClean="0"/>
              <a:t>SBY</a:t>
            </a:r>
            <a:r>
              <a:rPr lang="zh-CN" altLang="en-US" sz="1200" dirty="0" smtClean="0"/>
              <a:t>’，</a:t>
            </a:r>
            <a:r>
              <a:rPr lang="zh-CN" altLang="en-US" sz="1200" dirty="0"/>
              <a:t>但实际</a:t>
            </a:r>
            <a:r>
              <a:rPr lang="en-US" altLang="zh-CN" sz="1200" dirty="0"/>
              <a:t>LOT</a:t>
            </a:r>
            <a:r>
              <a:rPr lang="zh-CN" altLang="en-US" sz="1200" dirty="0" smtClean="0"/>
              <a:t>有在该机台</a:t>
            </a:r>
            <a:r>
              <a:rPr lang="en-US" altLang="zh-CN" sz="1200" dirty="0" smtClean="0"/>
              <a:t>run</a:t>
            </a:r>
            <a:r>
              <a:rPr lang="zh-CN" altLang="en-US" sz="1200" dirty="0"/>
              <a:t>货</a:t>
            </a:r>
            <a:r>
              <a:rPr lang="zh-CN" altLang="en-US" sz="1200" dirty="0" smtClean="0"/>
              <a:t>。</a:t>
            </a:r>
            <a:endParaRPr lang="zh-CN" altLang="en-US" sz="1200" dirty="0"/>
          </a:p>
        </p:txBody>
      </p:sp>
      <p:sp>
        <p:nvSpPr>
          <p:cNvPr id="21" name="下箭头 20"/>
          <p:cNvSpPr/>
          <p:nvPr/>
        </p:nvSpPr>
        <p:spPr>
          <a:xfrm rot="16200000">
            <a:off x="5031807" y="1552349"/>
            <a:ext cx="387386" cy="710911"/>
          </a:xfrm>
          <a:prstGeom prst="down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zh-CN" altLang="en-US"/>
          </a:p>
        </p:txBody>
      </p:sp>
      <p:sp>
        <p:nvSpPr>
          <p:cNvPr id="22" name="下箭头 21"/>
          <p:cNvSpPr/>
          <p:nvPr/>
        </p:nvSpPr>
        <p:spPr>
          <a:xfrm rot="16200000">
            <a:off x="5013451" y="2515771"/>
            <a:ext cx="387386" cy="710911"/>
          </a:xfrm>
          <a:prstGeom prst="down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fontAlgn="auto">
              <a:spcBef>
                <a:spcPts val="0"/>
              </a:spcBef>
              <a:spcAft>
                <a:spcPts val="0"/>
              </a:spcAft>
            </a:pPr>
            <a:endParaRPr lang="zh-CN" altLang="en-US"/>
          </a:p>
        </p:txBody>
      </p:sp>
      <p:sp>
        <p:nvSpPr>
          <p:cNvPr id="23" name="矩形 22"/>
          <p:cNvSpPr/>
          <p:nvPr/>
        </p:nvSpPr>
        <p:spPr>
          <a:xfrm>
            <a:off x="2819400" y="514350"/>
            <a:ext cx="685800" cy="31372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r>
              <a:rPr lang="zh-CN" altLang="en-US" dirty="0" smtClean="0"/>
              <a:t>实验</a:t>
            </a:r>
            <a:endParaRPr lang="zh-CN" altLang="en-US" dirty="0"/>
          </a:p>
        </p:txBody>
      </p:sp>
      <p:sp>
        <p:nvSpPr>
          <p:cNvPr id="24" name="矩形 23"/>
          <p:cNvSpPr/>
          <p:nvPr/>
        </p:nvSpPr>
        <p:spPr>
          <a:xfrm>
            <a:off x="1666504" y="3459794"/>
            <a:ext cx="3164841"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200" dirty="0"/>
              <a:t>考虑</a:t>
            </a:r>
            <a:r>
              <a:rPr lang="en-US" altLang="zh-CN" sz="1200" dirty="0" smtClean="0"/>
              <a:t>RTD</a:t>
            </a:r>
            <a:r>
              <a:rPr lang="zh-CN" altLang="en-US" sz="1200" dirty="0" smtClean="0"/>
              <a:t>多个时间</a:t>
            </a:r>
            <a:r>
              <a:rPr lang="zh-CN" altLang="en-US" sz="1200" dirty="0"/>
              <a:t>点</a:t>
            </a:r>
            <a:r>
              <a:rPr lang="zh-CN" altLang="en-US" sz="1200" dirty="0" smtClean="0"/>
              <a:t>的</a:t>
            </a:r>
            <a:r>
              <a:rPr lang="en-US" altLang="zh-CN" sz="1200" dirty="0" smtClean="0"/>
              <a:t>Path</a:t>
            </a:r>
            <a:r>
              <a:rPr lang="zh-CN" altLang="en-US" sz="1200" dirty="0"/>
              <a:t>、</a:t>
            </a:r>
            <a:r>
              <a:rPr lang="en-US" altLang="zh-CN" sz="1200" dirty="0"/>
              <a:t>User Flag</a:t>
            </a:r>
            <a:r>
              <a:rPr lang="zh-CN" altLang="en-US" sz="1200" dirty="0"/>
              <a:t>等</a:t>
            </a:r>
            <a:r>
              <a:rPr lang="zh-CN" altLang="en-US" sz="1200" dirty="0" smtClean="0"/>
              <a:t>资料，选取连续</a:t>
            </a:r>
            <a:r>
              <a:rPr lang="en-US" altLang="zh-CN" sz="1200" dirty="0" smtClean="0"/>
              <a:t>run</a:t>
            </a:r>
            <a:r>
              <a:rPr lang="zh-CN" altLang="en-US" sz="1200" dirty="0" smtClean="0"/>
              <a:t>货的数据。</a:t>
            </a:r>
            <a:endParaRPr lang="en-US" altLang="zh-CN" sz="1200" dirty="0"/>
          </a:p>
        </p:txBody>
      </p:sp>
      <p:sp>
        <p:nvSpPr>
          <p:cNvPr id="25" name="矩形 24"/>
          <p:cNvSpPr/>
          <p:nvPr/>
        </p:nvSpPr>
        <p:spPr>
          <a:xfrm>
            <a:off x="264942" y="3257550"/>
            <a:ext cx="828000" cy="504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000" b="1" dirty="0" smtClean="0">
                <a:solidFill>
                  <a:schemeClr val="tx1"/>
                </a:solidFill>
              </a:rPr>
              <a:t>EKT(2)</a:t>
            </a:r>
            <a:endParaRPr lang="en-US" altLang="zh-CN" sz="2000" b="1" dirty="0">
              <a:solidFill>
                <a:schemeClr val="tx1"/>
              </a:solidFill>
            </a:endParaRPr>
          </a:p>
        </p:txBody>
      </p:sp>
      <p:sp>
        <p:nvSpPr>
          <p:cNvPr id="26" name="下箭头 25"/>
          <p:cNvSpPr/>
          <p:nvPr/>
        </p:nvSpPr>
        <p:spPr>
          <a:xfrm rot="16200000">
            <a:off x="1168230" y="3504204"/>
            <a:ext cx="387386" cy="528191"/>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7" name="动作按钮: 开始 26">
            <a:hlinkClick r:id="rId5" action="ppaction://hlinksldjump" highlightClick="1"/>
          </p:cNvPr>
          <p:cNvSpPr/>
          <p:nvPr/>
        </p:nvSpPr>
        <p:spPr>
          <a:xfrm>
            <a:off x="4214068" y="3680246"/>
            <a:ext cx="612000" cy="229198"/>
          </a:xfrm>
          <a:prstGeom prst="actionButtonBeginning">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endParaRPr lang="zh-CN" altLang="en-US"/>
          </a:p>
        </p:txBody>
      </p:sp>
      <p:sp>
        <p:nvSpPr>
          <p:cNvPr id="28" name="矩形 27"/>
          <p:cNvSpPr/>
          <p:nvPr/>
        </p:nvSpPr>
        <p:spPr>
          <a:xfrm>
            <a:off x="5601993" y="3451646"/>
            <a:ext cx="3386256" cy="276999"/>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200" dirty="0" smtClean="0"/>
              <a:t>数据（</a:t>
            </a:r>
            <a:r>
              <a:rPr lang="en-US" altLang="zh-CN" sz="1200" dirty="0" smtClean="0"/>
              <a:t>lot</a:t>
            </a:r>
            <a:r>
              <a:rPr lang="zh-CN" altLang="en-US" sz="1200" dirty="0" smtClean="0"/>
              <a:t>数量）较少。</a:t>
            </a:r>
            <a:endParaRPr lang="zh-CN" altLang="en-US" sz="1200" dirty="0"/>
          </a:p>
        </p:txBody>
      </p:sp>
      <p:sp>
        <p:nvSpPr>
          <p:cNvPr id="29" name="下箭头 28"/>
          <p:cNvSpPr/>
          <p:nvPr/>
        </p:nvSpPr>
        <p:spPr>
          <a:xfrm rot="16200000">
            <a:off x="5013451" y="3289884"/>
            <a:ext cx="387386" cy="710911"/>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0" name="矩形 29"/>
          <p:cNvSpPr/>
          <p:nvPr/>
        </p:nvSpPr>
        <p:spPr>
          <a:xfrm>
            <a:off x="261574" y="3768300"/>
            <a:ext cx="828000" cy="504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2000" b="1" dirty="0" smtClean="0">
                <a:solidFill>
                  <a:schemeClr val="tx1"/>
                </a:solidFill>
              </a:rPr>
              <a:t>IBV</a:t>
            </a:r>
            <a:endParaRPr lang="en-US" altLang="zh-CN" sz="2000" b="1" dirty="0">
              <a:solidFill>
                <a:schemeClr val="tx1"/>
              </a:solidFill>
            </a:endParaRPr>
          </a:p>
        </p:txBody>
      </p:sp>
      <p:sp>
        <p:nvSpPr>
          <p:cNvPr id="36" name="矩形 35"/>
          <p:cNvSpPr/>
          <p:nvPr/>
        </p:nvSpPr>
        <p:spPr>
          <a:xfrm>
            <a:off x="1666504" y="4396237"/>
            <a:ext cx="3164841" cy="27699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sz="1200" dirty="0" smtClean="0"/>
              <a:t>Change recipe</a:t>
            </a:r>
            <a:endParaRPr lang="en-US" altLang="zh-CN" sz="1200" dirty="0"/>
          </a:p>
        </p:txBody>
      </p:sp>
      <p:sp>
        <p:nvSpPr>
          <p:cNvPr id="38" name="动作按钮: 开始 37">
            <a:hlinkClick r:id="rId6" action="ppaction://hlinksldjump" highlightClick="1"/>
          </p:cNvPr>
          <p:cNvSpPr/>
          <p:nvPr/>
        </p:nvSpPr>
        <p:spPr>
          <a:xfrm>
            <a:off x="4201588" y="4439090"/>
            <a:ext cx="612000" cy="229198"/>
          </a:xfrm>
          <a:prstGeom prst="actionButtonBeginning">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fontAlgn="auto">
              <a:spcBef>
                <a:spcPts val="0"/>
              </a:spcBef>
              <a:spcAft>
                <a:spcPts val="0"/>
              </a:spcAft>
            </a:pPr>
            <a:endParaRPr lang="zh-CN" altLang="en-US"/>
          </a:p>
        </p:txBody>
      </p:sp>
      <p:sp>
        <p:nvSpPr>
          <p:cNvPr id="39" name="矩形 38"/>
          <p:cNvSpPr/>
          <p:nvPr/>
        </p:nvSpPr>
        <p:spPr>
          <a:xfrm>
            <a:off x="5616432" y="4390974"/>
            <a:ext cx="3386256" cy="276999"/>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US" altLang="zh-CN" sz="1200" dirty="0" smtClean="0"/>
              <a:t>Change recipe cost</a:t>
            </a:r>
            <a:r>
              <a:rPr lang="zh-CN" altLang="en-US" sz="1200" dirty="0" smtClean="0"/>
              <a:t>预估方式待讨论。</a:t>
            </a:r>
            <a:endParaRPr lang="zh-CN" altLang="en-US" sz="1200" dirty="0"/>
          </a:p>
        </p:txBody>
      </p:sp>
      <p:sp>
        <p:nvSpPr>
          <p:cNvPr id="40" name="下箭头 39"/>
          <p:cNvSpPr/>
          <p:nvPr/>
        </p:nvSpPr>
        <p:spPr>
          <a:xfrm rot="16200000">
            <a:off x="5026798" y="4180543"/>
            <a:ext cx="387386" cy="710911"/>
          </a:xfrm>
          <a:prstGeom prst="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fontAlgn="auto">
              <a:spcBef>
                <a:spcPts val="0"/>
              </a:spcBef>
              <a:spcAft>
                <a:spcPts val="0"/>
              </a:spcAft>
            </a:pPr>
            <a:endParaRPr lang="zh-CN" altLang="en-US"/>
          </a:p>
        </p:txBody>
      </p:sp>
      <p:sp>
        <p:nvSpPr>
          <p:cNvPr id="41" name="矩形 40"/>
          <p:cNvSpPr/>
          <p:nvPr/>
        </p:nvSpPr>
        <p:spPr>
          <a:xfrm>
            <a:off x="250899" y="4390974"/>
            <a:ext cx="828000" cy="504000"/>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2000" b="1" dirty="0" smtClean="0">
                <a:solidFill>
                  <a:schemeClr val="tx1"/>
                </a:solidFill>
              </a:rPr>
              <a:t>IBV</a:t>
            </a:r>
            <a:endParaRPr lang="en-US" altLang="zh-CN" sz="2000" b="1" dirty="0">
              <a:solidFill>
                <a:schemeClr val="tx1"/>
              </a:solidFill>
            </a:endParaRPr>
          </a:p>
        </p:txBody>
      </p:sp>
      <p:sp>
        <p:nvSpPr>
          <p:cNvPr id="42" name="下箭头 41"/>
          <p:cNvSpPr/>
          <p:nvPr/>
        </p:nvSpPr>
        <p:spPr>
          <a:xfrm rot="16200000">
            <a:off x="1175026" y="4289593"/>
            <a:ext cx="387386" cy="528191"/>
          </a:xfrm>
          <a:prstGeom prst="down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fontAlgn="auto">
              <a:spcBef>
                <a:spcPts val="0"/>
              </a:spcBef>
              <a:spcAft>
                <a:spcPts val="0"/>
              </a:spcAft>
            </a:pPr>
            <a:endParaRPr lang="zh-CN" altLang="en-US"/>
          </a:p>
        </p:txBody>
      </p:sp>
      <p:sp>
        <p:nvSpPr>
          <p:cNvPr id="37" name="动作按钮: 第一张 36">
            <a:hlinkClick r:id="rId7" action="ppaction://hlinksldjump" highlightClick="1"/>
          </p:cNvPr>
          <p:cNvSpPr/>
          <p:nvPr/>
        </p:nvSpPr>
        <p:spPr>
          <a:xfrm>
            <a:off x="8305800" y="3785684"/>
            <a:ext cx="609600" cy="61530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57245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ppt_w</p:attrName>
                                        </p:attrNameLst>
                                      </p:cBhvr>
                                      <p:tavLst>
                                        <p:tav tm="0">
                                          <p:val>
                                            <p:fltVal val="0"/>
                                          </p:val>
                                        </p:tav>
                                        <p:tav tm="100000">
                                          <p:val>
                                            <p:strVal val="#ppt_w"/>
                                          </p:val>
                                        </p:tav>
                                      </p:tavLst>
                                    </p:anim>
                                    <p:anim calcmode="lin" valueType="num">
                                      <p:cBhvr>
                                        <p:cTn id="45" dur="500" fill="hold"/>
                                        <p:tgtEl>
                                          <p:spTgt spid="3"/>
                                        </p:tgtEl>
                                        <p:attrNameLst>
                                          <p:attrName>ppt_h</p:attrName>
                                        </p:attrNameLst>
                                      </p:cBhvr>
                                      <p:tavLst>
                                        <p:tav tm="0">
                                          <p:val>
                                            <p:strVal val="#ppt_h"/>
                                          </p:val>
                                        </p:tav>
                                        <p:tav tm="100000">
                                          <p:val>
                                            <p:strVal val="#ppt_h"/>
                                          </p:val>
                                        </p:tav>
                                      </p:tavLst>
                                    </p:anim>
                                  </p:childTnLst>
                                </p:cTn>
                              </p:par>
                              <p:par>
                                <p:cTn id="46" presetID="17" presetClass="entr" presetSubtype="1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500" fill="hold"/>
                                        <p:tgtEl>
                                          <p:spTgt spid="7"/>
                                        </p:tgtEl>
                                        <p:attrNameLst>
                                          <p:attrName>ppt_w</p:attrName>
                                        </p:attrNameLst>
                                      </p:cBhvr>
                                      <p:tavLst>
                                        <p:tav tm="0">
                                          <p:val>
                                            <p:fltVal val="0"/>
                                          </p:val>
                                        </p:tav>
                                        <p:tav tm="100000">
                                          <p:val>
                                            <p:strVal val="#ppt_w"/>
                                          </p:val>
                                        </p:tav>
                                      </p:tavLst>
                                    </p:anim>
                                    <p:anim calcmode="lin" valueType="num">
                                      <p:cBhvr>
                                        <p:cTn id="49" dur="500" fill="hold"/>
                                        <p:tgtEl>
                                          <p:spTgt spid="7"/>
                                        </p:tgtEl>
                                        <p:attrNameLst>
                                          <p:attrName>ppt_h</p:attrName>
                                        </p:attrNameLst>
                                      </p:cBhvr>
                                      <p:tavLst>
                                        <p:tav tm="0">
                                          <p:val>
                                            <p:strVal val="#ppt_h"/>
                                          </p:val>
                                        </p:tav>
                                        <p:tav tm="100000">
                                          <p:val>
                                            <p:strVal val="#ppt_h"/>
                                          </p:val>
                                        </p:tav>
                                      </p:tavLst>
                                    </p:anim>
                                  </p:childTnLst>
                                </p:cTn>
                              </p:par>
                              <p:par>
                                <p:cTn id="50" presetID="17" presetClass="entr" presetSubtype="1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strVal val="#ppt_h"/>
                                          </p:val>
                                        </p:tav>
                                        <p:tav tm="100000">
                                          <p:val>
                                            <p:strVal val="#ppt_h"/>
                                          </p:val>
                                        </p:tav>
                                      </p:tavLst>
                                    </p:anim>
                                  </p:childTnLst>
                                </p:cTn>
                              </p:par>
                              <p:par>
                                <p:cTn id="54" presetID="17" presetClass="entr" presetSubtype="1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strVal val="#ppt_h"/>
                                          </p:val>
                                        </p:tav>
                                        <p:tav tm="100000">
                                          <p:val>
                                            <p:strVal val="#ppt_h"/>
                                          </p:val>
                                        </p:tav>
                                      </p:tavLst>
                                    </p:anim>
                                  </p:childTnLst>
                                </p:cTn>
                              </p:par>
                              <p:par>
                                <p:cTn id="58" presetID="17" presetClass="entr" presetSubtype="1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strVal val="#ppt_h"/>
                                          </p:val>
                                        </p:tav>
                                        <p:tav tm="100000">
                                          <p:val>
                                            <p:strVal val="#ppt_h"/>
                                          </p:val>
                                        </p:tav>
                                      </p:tavLst>
                                    </p:anim>
                                  </p:childTnLst>
                                </p:cTn>
                              </p:par>
                              <p:par>
                                <p:cTn id="62" presetID="17" presetClass="entr" presetSubtype="1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strVal val="#ppt_h"/>
                                          </p:val>
                                        </p:tav>
                                        <p:tav tm="100000">
                                          <p:val>
                                            <p:strVal val="#ppt_h"/>
                                          </p:val>
                                        </p:tav>
                                      </p:tavLst>
                                    </p:anim>
                                  </p:childTnLst>
                                </p:cTn>
                              </p:par>
                              <p:par>
                                <p:cTn id="66" presetID="17" presetClass="entr" presetSubtype="1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500" fill="hold"/>
                                        <p:tgtEl>
                                          <p:spTgt spid="23"/>
                                        </p:tgtEl>
                                        <p:attrNameLst>
                                          <p:attrName>ppt_w</p:attrName>
                                        </p:attrNameLst>
                                      </p:cBhvr>
                                      <p:tavLst>
                                        <p:tav tm="0">
                                          <p:val>
                                            <p:fltVal val="0"/>
                                          </p:val>
                                        </p:tav>
                                        <p:tav tm="100000">
                                          <p:val>
                                            <p:strVal val="#ppt_w"/>
                                          </p:val>
                                        </p:tav>
                                      </p:tavLst>
                                    </p:anim>
                                    <p:anim calcmode="lin" valueType="num">
                                      <p:cBhvr>
                                        <p:cTn id="69" dur="500" fill="hold"/>
                                        <p:tgtEl>
                                          <p:spTgt spid="23"/>
                                        </p:tgtEl>
                                        <p:attrNameLst>
                                          <p:attrName>ppt_h</p:attrName>
                                        </p:attrNameLst>
                                      </p:cBhvr>
                                      <p:tavLst>
                                        <p:tav tm="0">
                                          <p:val>
                                            <p:strVal val="#ppt_h"/>
                                          </p:val>
                                        </p:tav>
                                        <p:tav tm="100000">
                                          <p:val>
                                            <p:strVal val="#ppt_h"/>
                                          </p:val>
                                        </p:tav>
                                      </p:tavLst>
                                    </p:anim>
                                  </p:childTnLst>
                                </p:cTn>
                              </p:par>
                            </p:childTnLst>
                          </p:cTn>
                        </p:par>
                        <p:par>
                          <p:cTn id="70" fill="hold">
                            <p:stCondLst>
                              <p:cond delay="500"/>
                            </p:stCondLst>
                            <p:childTnLst>
                              <p:par>
                                <p:cTn id="71" presetID="17" presetClass="entr" presetSubtype="10"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500" fill="hold"/>
                                        <p:tgtEl>
                                          <p:spTgt spid="4"/>
                                        </p:tgtEl>
                                        <p:attrNameLst>
                                          <p:attrName>ppt_w</p:attrName>
                                        </p:attrNameLst>
                                      </p:cBhvr>
                                      <p:tavLst>
                                        <p:tav tm="0">
                                          <p:val>
                                            <p:fltVal val="0"/>
                                          </p:val>
                                        </p:tav>
                                        <p:tav tm="100000">
                                          <p:val>
                                            <p:strVal val="#ppt_w"/>
                                          </p:val>
                                        </p:tav>
                                      </p:tavLst>
                                    </p:anim>
                                    <p:anim calcmode="lin" valueType="num">
                                      <p:cBhvr>
                                        <p:cTn id="74" dur="500" fill="hold"/>
                                        <p:tgtEl>
                                          <p:spTgt spid="4"/>
                                        </p:tgtEl>
                                        <p:attrNameLst>
                                          <p:attrName>ppt_h</p:attrName>
                                        </p:attrNameLst>
                                      </p:cBhvr>
                                      <p:tavLst>
                                        <p:tav tm="0">
                                          <p:val>
                                            <p:strVal val="#ppt_h"/>
                                          </p:val>
                                        </p:tav>
                                        <p:tav tm="100000">
                                          <p:val>
                                            <p:strVal val="#ppt_h"/>
                                          </p:val>
                                        </p:tav>
                                      </p:tavLst>
                                    </p:anim>
                                  </p:childTnLst>
                                </p:cTn>
                              </p:par>
                              <p:par>
                                <p:cTn id="75" presetID="17" presetClass="entr" presetSubtype="10" fill="hold" grpId="0" nodeType="with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p:cTn id="77" dur="500" fill="hold"/>
                                        <p:tgtEl>
                                          <p:spTgt spid="10"/>
                                        </p:tgtEl>
                                        <p:attrNameLst>
                                          <p:attrName>ppt_w</p:attrName>
                                        </p:attrNameLst>
                                      </p:cBhvr>
                                      <p:tavLst>
                                        <p:tav tm="0">
                                          <p:val>
                                            <p:fltVal val="0"/>
                                          </p:val>
                                        </p:tav>
                                        <p:tav tm="100000">
                                          <p:val>
                                            <p:strVal val="#ppt_w"/>
                                          </p:val>
                                        </p:tav>
                                      </p:tavLst>
                                    </p:anim>
                                    <p:anim calcmode="lin" valueType="num">
                                      <p:cBhvr>
                                        <p:cTn id="78" dur="500" fill="hold"/>
                                        <p:tgtEl>
                                          <p:spTgt spid="10"/>
                                        </p:tgtEl>
                                        <p:attrNameLst>
                                          <p:attrName>ppt_h</p:attrName>
                                        </p:attrNameLst>
                                      </p:cBhvr>
                                      <p:tavLst>
                                        <p:tav tm="0">
                                          <p:val>
                                            <p:strVal val="#ppt_h"/>
                                          </p:val>
                                        </p:tav>
                                        <p:tav tm="100000">
                                          <p:val>
                                            <p:strVal val="#ppt_h"/>
                                          </p:val>
                                        </p:tav>
                                      </p:tavLst>
                                    </p:anim>
                                  </p:childTnLst>
                                </p:cTn>
                              </p:par>
                              <p:par>
                                <p:cTn id="79" presetID="17" presetClass="entr" presetSubtype="1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500" fill="hold"/>
                                        <p:tgtEl>
                                          <p:spTgt spid="14"/>
                                        </p:tgtEl>
                                        <p:attrNameLst>
                                          <p:attrName>ppt_w</p:attrName>
                                        </p:attrNameLst>
                                      </p:cBhvr>
                                      <p:tavLst>
                                        <p:tav tm="0">
                                          <p:val>
                                            <p:fltVal val="0"/>
                                          </p:val>
                                        </p:tav>
                                        <p:tav tm="100000">
                                          <p:val>
                                            <p:strVal val="#ppt_w"/>
                                          </p:val>
                                        </p:tav>
                                      </p:tavLst>
                                    </p:anim>
                                    <p:anim calcmode="lin" valueType="num">
                                      <p:cBhvr>
                                        <p:cTn id="82" dur="500" fill="hold"/>
                                        <p:tgtEl>
                                          <p:spTgt spid="14"/>
                                        </p:tgtEl>
                                        <p:attrNameLst>
                                          <p:attrName>ppt_h</p:attrName>
                                        </p:attrNameLst>
                                      </p:cBhvr>
                                      <p:tavLst>
                                        <p:tav tm="0">
                                          <p:val>
                                            <p:strVal val="#ppt_h"/>
                                          </p:val>
                                        </p:tav>
                                        <p:tav tm="100000">
                                          <p:val>
                                            <p:strVal val="#ppt_h"/>
                                          </p:val>
                                        </p:tav>
                                      </p:tavLst>
                                    </p:anim>
                                  </p:childTnLst>
                                </p:cTn>
                              </p:par>
                              <p:par>
                                <p:cTn id="83" presetID="17" presetClass="entr" presetSubtype="10"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strVal val="#ppt_h"/>
                                          </p:val>
                                        </p:tav>
                                        <p:tav tm="100000">
                                          <p:val>
                                            <p:strVal val="#ppt_h"/>
                                          </p:val>
                                        </p:tav>
                                      </p:tavLst>
                                    </p:anim>
                                  </p:childTnLst>
                                </p:cTn>
                              </p:par>
                              <p:par>
                                <p:cTn id="87" presetID="17" presetClass="entr" presetSubtype="1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strVal val="#ppt_h"/>
                                          </p:val>
                                        </p:tav>
                                        <p:tav tm="100000">
                                          <p:val>
                                            <p:strVal val="#ppt_h"/>
                                          </p:val>
                                        </p:tav>
                                      </p:tavLst>
                                    </p:anim>
                                  </p:childTnLst>
                                </p:cTn>
                              </p:par>
                            </p:childTnLst>
                          </p:cTn>
                        </p:par>
                        <p:par>
                          <p:cTn id="91" fill="hold">
                            <p:stCondLst>
                              <p:cond delay="1000"/>
                            </p:stCondLst>
                            <p:childTnLst>
                              <p:par>
                                <p:cTn id="92" presetID="17" presetClass="entr" presetSubtype="10" fill="hold" grpId="0" nodeType="afterEffect">
                                  <p:stCondLst>
                                    <p:cond delay="0"/>
                                  </p:stCondLst>
                                  <p:childTnLst>
                                    <p:set>
                                      <p:cBhvr>
                                        <p:cTn id="93" dur="1" fill="hold">
                                          <p:stCondLst>
                                            <p:cond delay="0"/>
                                          </p:stCondLst>
                                        </p:cTn>
                                        <p:tgtEl>
                                          <p:spTgt spid="5"/>
                                        </p:tgtEl>
                                        <p:attrNameLst>
                                          <p:attrName>style.visibility</p:attrName>
                                        </p:attrNameLst>
                                      </p:cBhvr>
                                      <p:to>
                                        <p:strVal val="visible"/>
                                      </p:to>
                                    </p:set>
                                    <p:anim calcmode="lin" valueType="num">
                                      <p:cBhvr>
                                        <p:cTn id="94" dur="500" fill="hold"/>
                                        <p:tgtEl>
                                          <p:spTgt spid="5"/>
                                        </p:tgtEl>
                                        <p:attrNameLst>
                                          <p:attrName>ppt_w</p:attrName>
                                        </p:attrNameLst>
                                      </p:cBhvr>
                                      <p:tavLst>
                                        <p:tav tm="0">
                                          <p:val>
                                            <p:fltVal val="0"/>
                                          </p:val>
                                        </p:tav>
                                        <p:tav tm="100000">
                                          <p:val>
                                            <p:strVal val="#ppt_w"/>
                                          </p:val>
                                        </p:tav>
                                      </p:tavLst>
                                    </p:anim>
                                    <p:anim calcmode="lin" valueType="num">
                                      <p:cBhvr>
                                        <p:cTn id="95" dur="500" fill="hold"/>
                                        <p:tgtEl>
                                          <p:spTgt spid="5"/>
                                        </p:tgtEl>
                                        <p:attrNameLst>
                                          <p:attrName>ppt_h</p:attrName>
                                        </p:attrNameLst>
                                      </p:cBhvr>
                                      <p:tavLst>
                                        <p:tav tm="0">
                                          <p:val>
                                            <p:strVal val="#ppt_h"/>
                                          </p:val>
                                        </p:tav>
                                        <p:tav tm="100000">
                                          <p:val>
                                            <p:strVal val="#ppt_h"/>
                                          </p:val>
                                        </p:tav>
                                      </p:tavLst>
                                    </p:anim>
                                  </p:childTnLst>
                                </p:cTn>
                              </p:par>
                              <p:par>
                                <p:cTn id="96" presetID="17" presetClass="entr" presetSubtype="10" fill="hold" grpId="0" nodeType="withEffect">
                                  <p:stCondLst>
                                    <p:cond delay="0"/>
                                  </p:stCondLst>
                                  <p:childTnLst>
                                    <p:set>
                                      <p:cBhvr>
                                        <p:cTn id="97" dur="1" fill="hold">
                                          <p:stCondLst>
                                            <p:cond delay="0"/>
                                          </p:stCondLst>
                                        </p:cTn>
                                        <p:tgtEl>
                                          <p:spTgt spid="12"/>
                                        </p:tgtEl>
                                        <p:attrNameLst>
                                          <p:attrName>style.visibility</p:attrName>
                                        </p:attrNameLst>
                                      </p:cBhvr>
                                      <p:to>
                                        <p:strVal val="visible"/>
                                      </p:to>
                                    </p:set>
                                    <p:anim calcmode="lin" valueType="num">
                                      <p:cBhvr>
                                        <p:cTn id="98" dur="500" fill="hold"/>
                                        <p:tgtEl>
                                          <p:spTgt spid="12"/>
                                        </p:tgtEl>
                                        <p:attrNameLst>
                                          <p:attrName>ppt_w</p:attrName>
                                        </p:attrNameLst>
                                      </p:cBhvr>
                                      <p:tavLst>
                                        <p:tav tm="0">
                                          <p:val>
                                            <p:fltVal val="0"/>
                                          </p:val>
                                        </p:tav>
                                        <p:tav tm="100000">
                                          <p:val>
                                            <p:strVal val="#ppt_w"/>
                                          </p:val>
                                        </p:tav>
                                      </p:tavLst>
                                    </p:anim>
                                    <p:anim calcmode="lin" valueType="num">
                                      <p:cBhvr>
                                        <p:cTn id="99" dur="500" fill="hold"/>
                                        <p:tgtEl>
                                          <p:spTgt spid="12"/>
                                        </p:tgtEl>
                                        <p:attrNameLst>
                                          <p:attrName>ppt_h</p:attrName>
                                        </p:attrNameLst>
                                      </p:cBhvr>
                                      <p:tavLst>
                                        <p:tav tm="0">
                                          <p:val>
                                            <p:strVal val="#ppt_h"/>
                                          </p:val>
                                        </p:tav>
                                        <p:tav tm="100000">
                                          <p:val>
                                            <p:strVal val="#ppt_h"/>
                                          </p:val>
                                        </p:tav>
                                      </p:tavLst>
                                    </p:anim>
                                  </p:childTnLst>
                                </p:cTn>
                              </p:par>
                              <p:par>
                                <p:cTn id="100" presetID="17" presetClass="entr" presetSubtype="10" fill="hold" grpId="0" nodeType="withEffect">
                                  <p:stCondLst>
                                    <p:cond delay="0"/>
                                  </p:stCondLst>
                                  <p:childTnLst>
                                    <p:set>
                                      <p:cBhvr>
                                        <p:cTn id="101" dur="1" fill="hold">
                                          <p:stCondLst>
                                            <p:cond delay="0"/>
                                          </p:stCondLst>
                                        </p:cTn>
                                        <p:tgtEl>
                                          <p:spTgt spid="15"/>
                                        </p:tgtEl>
                                        <p:attrNameLst>
                                          <p:attrName>style.visibility</p:attrName>
                                        </p:attrNameLst>
                                      </p:cBhvr>
                                      <p:to>
                                        <p:strVal val="visible"/>
                                      </p:to>
                                    </p:set>
                                    <p:anim calcmode="lin" valueType="num">
                                      <p:cBhvr>
                                        <p:cTn id="102" dur="500" fill="hold"/>
                                        <p:tgtEl>
                                          <p:spTgt spid="15"/>
                                        </p:tgtEl>
                                        <p:attrNameLst>
                                          <p:attrName>ppt_w</p:attrName>
                                        </p:attrNameLst>
                                      </p:cBhvr>
                                      <p:tavLst>
                                        <p:tav tm="0">
                                          <p:val>
                                            <p:fltVal val="0"/>
                                          </p:val>
                                        </p:tav>
                                        <p:tav tm="100000">
                                          <p:val>
                                            <p:strVal val="#ppt_w"/>
                                          </p:val>
                                        </p:tav>
                                      </p:tavLst>
                                    </p:anim>
                                    <p:anim calcmode="lin" valueType="num">
                                      <p:cBhvr>
                                        <p:cTn id="103" dur="500" fill="hold"/>
                                        <p:tgtEl>
                                          <p:spTgt spid="15"/>
                                        </p:tgtEl>
                                        <p:attrNameLst>
                                          <p:attrName>ppt_h</p:attrName>
                                        </p:attrNameLst>
                                      </p:cBhvr>
                                      <p:tavLst>
                                        <p:tav tm="0">
                                          <p:val>
                                            <p:strVal val="#ppt_h"/>
                                          </p:val>
                                        </p:tav>
                                        <p:tav tm="100000">
                                          <p:val>
                                            <p:strVal val="#ppt_h"/>
                                          </p:val>
                                        </p:tav>
                                      </p:tavLst>
                                    </p:anim>
                                  </p:childTnLst>
                                </p:cTn>
                              </p:par>
                              <p:par>
                                <p:cTn id="104" presetID="17" presetClass="entr" presetSubtype="10" fill="hold" grpId="0" nodeType="withEffect">
                                  <p:stCondLst>
                                    <p:cond delay="0"/>
                                  </p:stCondLst>
                                  <p:childTnLst>
                                    <p:set>
                                      <p:cBhvr>
                                        <p:cTn id="105" dur="1" fill="hold">
                                          <p:stCondLst>
                                            <p:cond delay="0"/>
                                          </p:stCondLst>
                                        </p:cTn>
                                        <p:tgtEl>
                                          <p:spTgt spid="20"/>
                                        </p:tgtEl>
                                        <p:attrNameLst>
                                          <p:attrName>style.visibility</p:attrName>
                                        </p:attrNameLst>
                                      </p:cBhvr>
                                      <p:to>
                                        <p:strVal val="visible"/>
                                      </p:to>
                                    </p:set>
                                    <p:anim calcmode="lin" valueType="num">
                                      <p:cBhvr>
                                        <p:cTn id="106" dur="500" fill="hold"/>
                                        <p:tgtEl>
                                          <p:spTgt spid="20"/>
                                        </p:tgtEl>
                                        <p:attrNameLst>
                                          <p:attrName>ppt_w</p:attrName>
                                        </p:attrNameLst>
                                      </p:cBhvr>
                                      <p:tavLst>
                                        <p:tav tm="0">
                                          <p:val>
                                            <p:fltVal val="0"/>
                                          </p:val>
                                        </p:tav>
                                        <p:tav tm="100000">
                                          <p:val>
                                            <p:strVal val="#ppt_w"/>
                                          </p:val>
                                        </p:tav>
                                      </p:tavLst>
                                    </p:anim>
                                    <p:anim calcmode="lin" valueType="num">
                                      <p:cBhvr>
                                        <p:cTn id="107" dur="500" fill="hold"/>
                                        <p:tgtEl>
                                          <p:spTgt spid="20"/>
                                        </p:tgtEl>
                                        <p:attrNameLst>
                                          <p:attrName>ppt_h</p:attrName>
                                        </p:attrNameLst>
                                      </p:cBhvr>
                                      <p:tavLst>
                                        <p:tav tm="0">
                                          <p:val>
                                            <p:strVal val="#ppt_h"/>
                                          </p:val>
                                        </p:tav>
                                        <p:tav tm="100000">
                                          <p:val>
                                            <p:strVal val="#ppt_h"/>
                                          </p:val>
                                        </p:tav>
                                      </p:tavLst>
                                    </p:anim>
                                  </p:childTnLst>
                                </p:cTn>
                              </p:par>
                              <p:par>
                                <p:cTn id="108" presetID="17" presetClass="entr" presetSubtype="1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 calcmode="lin" valueType="num">
                                      <p:cBhvr>
                                        <p:cTn id="110" dur="500" fill="hold"/>
                                        <p:tgtEl>
                                          <p:spTgt spid="22"/>
                                        </p:tgtEl>
                                        <p:attrNameLst>
                                          <p:attrName>ppt_w</p:attrName>
                                        </p:attrNameLst>
                                      </p:cBhvr>
                                      <p:tavLst>
                                        <p:tav tm="0">
                                          <p:val>
                                            <p:fltVal val="0"/>
                                          </p:val>
                                        </p:tav>
                                        <p:tav tm="100000">
                                          <p:val>
                                            <p:strVal val="#ppt_w"/>
                                          </p:val>
                                        </p:tav>
                                      </p:tavLst>
                                    </p:anim>
                                    <p:anim calcmode="lin" valueType="num">
                                      <p:cBhvr>
                                        <p:cTn id="111" dur="500" fill="hold"/>
                                        <p:tgtEl>
                                          <p:spTgt spid="22"/>
                                        </p:tgtEl>
                                        <p:attrNameLst>
                                          <p:attrName>ppt_h</p:attrName>
                                        </p:attrNameLst>
                                      </p:cBhvr>
                                      <p:tavLst>
                                        <p:tav tm="0">
                                          <p:val>
                                            <p:strVal val="#ppt_h"/>
                                          </p:val>
                                        </p:tav>
                                        <p:tav tm="100000">
                                          <p:val>
                                            <p:strVal val="#ppt_h"/>
                                          </p:val>
                                        </p:tav>
                                      </p:tavLst>
                                    </p:anim>
                                  </p:childTnLst>
                                </p:cTn>
                              </p:par>
                            </p:childTnLst>
                          </p:cTn>
                        </p:par>
                        <p:par>
                          <p:cTn id="112" fill="hold">
                            <p:stCondLst>
                              <p:cond delay="1500"/>
                            </p:stCondLst>
                            <p:childTnLst>
                              <p:par>
                                <p:cTn id="113" presetID="17" presetClass="entr" presetSubtype="10" fill="hold" grpId="0" nodeType="after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p:cTn id="115" dur="500" fill="hold"/>
                                        <p:tgtEl>
                                          <p:spTgt spid="24"/>
                                        </p:tgtEl>
                                        <p:attrNameLst>
                                          <p:attrName>ppt_w</p:attrName>
                                        </p:attrNameLst>
                                      </p:cBhvr>
                                      <p:tavLst>
                                        <p:tav tm="0">
                                          <p:val>
                                            <p:fltVal val="0"/>
                                          </p:val>
                                        </p:tav>
                                        <p:tav tm="100000">
                                          <p:val>
                                            <p:strVal val="#ppt_w"/>
                                          </p:val>
                                        </p:tav>
                                      </p:tavLst>
                                    </p:anim>
                                    <p:anim calcmode="lin" valueType="num">
                                      <p:cBhvr>
                                        <p:cTn id="116" dur="500" fill="hold"/>
                                        <p:tgtEl>
                                          <p:spTgt spid="24"/>
                                        </p:tgtEl>
                                        <p:attrNameLst>
                                          <p:attrName>ppt_h</p:attrName>
                                        </p:attrNameLst>
                                      </p:cBhvr>
                                      <p:tavLst>
                                        <p:tav tm="0">
                                          <p:val>
                                            <p:strVal val="#ppt_h"/>
                                          </p:val>
                                        </p:tav>
                                        <p:tav tm="100000">
                                          <p:val>
                                            <p:strVal val="#ppt_h"/>
                                          </p:val>
                                        </p:tav>
                                      </p:tavLst>
                                    </p:anim>
                                  </p:childTnLst>
                                </p:cTn>
                              </p:par>
                              <p:par>
                                <p:cTn id="117" presetID="17" presetClass="entr" presetSubtype="10" fill="hold" grpId="0" nodeType="withEffect">
                                  <p:stCondLst>
                                    <p:cond delay="0"/>
                                  </p:stCondLst>
                                  <p:childTnLst>
                                    <p:set>
                                      <p:cBhvr>
                                        <p:cTn id="118" dur="1" fill="hold">
                                          <p:stCondLst>
                                            <p:cond delay="0"/>
                                          </p:stCondLst>
                                        </p:cTn>
                                        <p:tgtEl>
                                          <p:spTgt spid="26"/>
                                        </p:tgtEl>
                                        <p:attrNameLst>
                                          <p:attrName>style.visibility</p:attrName>
                                        </p:attrNameLst>
                                      </p:cBhvr>
                                      <p:to>
                                        <p:strVal val="visible"/>
                                      </p:to>
                                    </p:set>
                                    <p:anim calcmode="lin" valueType="num">
                                      <p:cBhvr>
                                        <p:cTn id="119" dur="500" fill="hold"/>
                                        <p:tgtEl>
                                          <p:spTgt spid="26"/>
                                        </p:tgtEl>
                                        <p:attrNameLst>
                                          <p:attrName>ppt_w</p:attrName>
                                        </p:attrNameLst>
                                      </p:cBhvr>
                                      <p:tavLst>
                                        <p:tav tm="0">
                                          <p:val>
                                            <p:fltVal val="0"/>
                                          </p:val>
                                        </p:tav>
                                        <p:tav tm="100000">
                                          <p:val>
                                            <p:strVal val="#ppt_w"/>
                                          </p:val>
                                        </p:tav>
                                      </p:tavLst>
                                    </p:anim>
                                    <p:anim calcmode="lin" valueType="num">
                                      <p:cBhvr>
                                        <p:cTn id="120" dur="500" fill="hold"/>
                                        <p:tgtEl>
                                          <p:spTgt spid="26"/>
                                        </p:tgtEl>
                                        <p:attrNameLst>
                                          <p:attrName>ppt_h</p:attrName>
                                        </p:attrNameLst>
                                      </p:cBhvr>
                                      <p:tavLst>
                                        <p:tav tm="0">
                                          <p:val>
                                            <p:strVal val="#ppt_h"/>
                                          </p:val>
                                        </p:tav>
                                        <p:tav tm="100000">
                                          <p:val>
                                            <p:strVal val="#ppt_h"/>
                                          </p:val>
                                        </p:tav>
                                      </p:tavLst>
                                    </p:anim>
                                  </p:childTnLst>
                                </p:cTn>
                              </p:par>
                              <p:par>
                                <p:cTn id="121" presetID="17" presetClass="entr" presetSubtype="10" fill="hold" grpId="0" nodeType="withEffect">
                                  <p:stCondLst>
                                    <p:cond delay="0"/>
                                  </p:stCondLst>
                                  <p:childTnLst>
                                    <p:set>
                                      <p:cBhvr>
                                        <p:cTn id="122" dur="1" fill="hold">
                                          <p:stCondLst>
                                            <p:cond delay="0"/>
                                          </p:stCondLst>
                                        </p:cTn>
                                        <p:tgtEl>
                                          <p:spTgt spid="27"/>
                                        </p:tgtEl>
                                        <p:attrNameLst>
                                          <p:attrName>style.visibility</p:attrName>
                                        </p:attrNameLst>
                                      </p:cBhvr>
                                      <p:to>
                                        <p:strVal val="visible"/>
                                      </p:to>
                                    </p:set>
                                    <p:anim calcmode="lin" valueType="num">
                                      <p:cBhvr>
                                        <p:cTn id="123" dur="500" fill="hold"/>
                                        <p:tgtEl>
                                          <p:spTgt spid="27"/>
                                        </p:tgtEl>
                                        <p:attrNameLst>
                                          <p:attrName>ppt_w</p:attrName>
                                        </p:attrNameLst>
                                      </p:cBhvr>
                                      <p:tavLst>
                                        <p:tav tm="0">
                                          <p:val>
                                            <p:fltVal val="0"/>
                                          </p:val>
                                        </p:tav>
                                        <p:tav tm="100000">
                                          <p:val>
                                            <p:strVal val="#ppt_w"/>
                                          </p:val>
                                        </p:tav>
                                      </p:tavLst>
                                    </p:anim>
                                    <p:anim calcmode="lin" valueType="num">
                                      <p:cBhvr>
                                        <p:cTn id="124" dur="500" fill="hold"/>
                                        <p:tgtEl>
                                          <p:spTgt spid="27"/>
                                        </p:tgtEl>
                                        <p:attrNameLst>
                                          <p:attrName>ppt_h</p:attrName>
                                        </p:attrNameLst>
                                      </p:cBhvr>
                                      <p:tavLst>
                                        <p:tav tm="0">
                                          <p:val>
                                            <p:strVal val="#ppt_h"/>
                                          </p:val>
                                        </p:tav>
                                        <p:tav tm="100000">
                                          <p:val>
                                            <p:strVal val="#ppt_h"/>
                                          </p:val>
                                        </p:tav>
                                      </p:tavLst>
                                    </p:anim>
                                  </p:childTnLst>
                                </p:cTn>
                              </p:par>
                              <p:par>
                                <p:cTn id="125" presetID="17" presetClass="entr" presetSubtype="1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strVal val="#ppt_h"/>
                                          </p:val>
                                        </p:tav>
                                        <p:tav tm="100000">
                                          <p:val>
                                            <p:strVal val="#ppt_h"/>
                                          </p:val>
                                        </p:tav>
                                      </p:tavLst>
                                    </p:anim>
                                  </p:childTnLst>
                                </p:cTn>
                              </p:par>
                              <p:par>
                                <p:cTn id="129" presetID="17" presetClass="entr" presetSubtype="10" fill="hold" grpId="0" nodeType="with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p:cTn id="131" dur="500" fill="hold"/>
                                        <p:tgtEl>
                                          <p:spTgt spid="29"/>
                                        </p:tgtEl>
                                        <p:attrNameLst>
                                          <p:attrName>ppt_w</p:attrName>
                                        </p:attrNameLst>
                                      </p:cBhvr>
                                      <p:tavLst>
                                        <p:tav tm="0">
                                          <p:val>
                                            <p:fltVal val="0"/>
                                          </p:val>
                                        </p:tav>
                                        <p:tav tm="100000">
                                          <p:val>
                                            <p:strVal val="#ppt_w"/>
                                          </p:val>
                                        </p:tav>
                                      </p:tavLst>
                                    </p:anim>
                                    <p:anim calcmode="lin" valueType="num">
                                      <p:cBhvr>
                                        <p:cTn id="132" dur="500" fill="hold"/>
                                        <p:tgtEl>
                                          <p:spTgt spid="29"/>
                                        </p:tgtEl>
                                        <p:attrNameLst>
                                          <p:attrName>ppt_h</p:attrName>
                                        </p:attrNameLst>
                                      </p:cBhvr>
                                      <p:tavLst>
                                        <p:tav tm="0">
                                          <p:val>
                                            <p:strVal val="#ppt_h"/>
                                          </p:val>
                                        </p:tav>
                                        <p:tav tm="100000">
                                          <p:val>
                                            <p:strVal val="#ppt_h"/>
                                          </p:val>
                                        </p:tav>
                                      </p:tavLst>
                                    </p:anim>
                                  </p:childTnLst>
                                </p:cTn>
                              </p:par>
                            </p:childTnLst>
                          </p:cTn>
                        </p:par>
                        <p:par>
                          <p:cTn id="133" fill="hold">
                            <p:stCondLst>
                              <p:cond delay="2000"/>
                            </p:stCondLst>
                            <p:childTnLst>
                              <p:par>
                                <p:cTn id="134" presetID="17" presetClass="entr" presetSubtype="10" fill="hold" grpId="0" nodeType="afterEffect">
                                  <p:stCondLst>
                                    <p:cond delay="0"/>
                                  </p:stCondLst>
                                  <p:childTnLst>
                                    <p:set>
                                      <p:cBhvr>
                                        <p:cTn id="135" dur="1" fill="hold">
                                          <p:stCondLst>
                                            <p:cond delay="0"/>
                                          </p:stCondLst>
                                        </p:cTn>
                                        <p:tgtEl>
                                          <p:spTgt spid="36"/>
                                        </p:tgtEl>
                                        <p:attrNameLst>
                                          <p:attrName>style.visibility</p:attrName>
                                        </p:attrNameLst>
                                      </p:cBhvr>
                                      <p:to>
                                        <p:strVal val="visible"/>
                                      </p:to>
                                    </p:set>
                                    <p:anim calcmode="lin" valueType="num">
                                      <p:cBhvr>
                                        <p:cTn id="136" dur="500" fill="hold"/>
                                        <p:tgtEl>
                                          <p:spTgt spid="36"/>
                                        </p:tgtEl>
                                        <p:attrNameLst>
                                          <p:attrName>ppt_w</p:attrName>
                                        </p:attrNameLst>
                                      </p:cBhvr>
                                      <p:tavLst>
                                        <p:tav tm="0">
                                          <p:val>
                                            <p:fltVal val="0"/>
                                          </p:val>
                                        </p:tav>
                                        <p:tav tm="100000">
                                          <p:val>
                                            <p:strVal val="#ppt_w"/>
                                          </p:val>
                                        </p:tav>
                                      </p:tavLst>
                                    </p:anim>
                                    <p:anim calcmode="lin" valueType="num">
                                      <p:cBhvr>
                                        <p:cTn id="137" dur="500" fill="hold"/>
                                        <p:tgtEl>
                                          <p:spTgt spid="36"/>
                                        </p:tgtEl>
                                        <p:attrNameLst>
                                          <p:attrName>ppt_h</p:attrName>
                                        </p:attrNameLst>
                                      </p:cBhvr>
                                      <p:tavLst>
                                        <p:tav tm="0">
                                          <p:val>
                                            <p:strVal val="#ppt_h"/>
                                          </p:val>
                                        </p:tav>
                                        <p:tav tm="100000">
                                          <p:val>
                                            <p:strVal val="#ppt_h"/>
                                          </p:val>
                                        </p:tav>
                                      </p:tavLst>
                                    </p:anim>
                                  </p:childTnLst>
                                </p:cTn>
                              </p:par>
                              <p:par>
                                <p:cTn id="138" presetID="17" presetClass="entr" presetSubtype="10" fill="hold" grpId="0" nodeType="withEffect">
                                  <p:stCondLst>
                                    <p:cond delay="0"/>
                                  </p:stCondLst>
                                  <p:childTnLst>
                                    <p:set>
                                      <p:cBhvr>
                                        <p:cTn id="139" dur="1" fill="hold">
                                          <p:stCondLst>
                                            <p:cond delay="0"/>
                                          </p:stCondLst>
                                        </p:cTn>
                                        <p:tgtEl>
                                          <p:spTgt spid="38"/>
                                        </p:tgtEl>
                                        <p:attrNameLst>
                                          <p:attrName>style.visibility</p:attrName>
                                        </p:attrNameLst>
                                      </p:cBhvr>
                                      <p:to>
                                        <p:strVal val="visible"/>
                                      </p:to>
                                    </p:set>
                                    <p:anim calcmode="lin" valueType="num">
                                      <p:cBhvr>
                                        <p:cTn id="140" dur="500" fill="hold"/>
                                        <p:tgtEl>
                                          <p:spTgt spid="38"/>
                                        </p:tgtEl>
                                        <p:attrNameLst>
                                          <p:attrName>ppt_w</p:attrName>
                                        </p:attrNameLst>
                                      </p:cBhvr>
                                      <p:tavLst>
                                        <p:tav tm="0">
                                          <p:val>
                                            <p:fltVal val="0"/>
                                          </p:val>
                                        </p:tav>
                                        <p:tav tm="100000">
                                          <p:val>
                                            <p:strVal val="#ppt_w"/>
                                          </p:val>
                                        </p:tav>
                                      </p:tavLst>
                                    </p:anim>
                                    <p:anim calcmode="lin" valueType="num">
                                      <p:cBhvr>
                                        <p:cTn id="141" dur="500" fill="hold"/>
                                        <p:tgtEl>
                                          <p:spTgt spid="38"/>
                                        </p:tgtEl>
                                        <p:attrNameLst>
                                          <p:attrName>ppt_h</p:attrName>
                                        </p:attrNameLst>
                                      </p:cBhvr>
                                      <p:tavLst>
                                        <p:tav tm="0">
                                          <p:val>
                                            <p:strVal val="#ppt_h"/>
                                          </p:val>
                                        </p:tav>
                                        <p:tav tm="100000">
                                          <p:val>
                                            <p:strVal val="#ppt_h"/>
                                          </p:val>
                                        </p:tav>
                                      </p:tavLst>
                                    </p:anim>
                                  </p:childTnLst>
                                </p:cTn>
                              </p:par>
                              <p:par>
                                <p:cTn id="142" presetID="17" presetClass="entr" presetSubtype="10" fill="hold" grpId="0" nodeType="withEffect">
                                  <p:stCondLst>
                                    <p:cond delay="0"/>
                                  </p:stCondLst>
                                  <p:childTnLst>
                                    <p:set>
                                      <p:cBhvr>
                                        <p:cTn id="143" dur="1" fill="hold">
                                          <p:stCondLst>
                                            <p:cond delay="0"/>
                                          </p:stCondLst>
                                        </p:cTn>
                                        <p:tgtEl>
                                          <p:spTgt spid="39"/>
                                        </p:tgtEl>
                                        <p:attrNameLst>
                                          <p:attrName>style.visibility</p:attrName>
                                        </p:attrNameLst>
                                      </p:cBhvr>
                                      <p:to>
                                        <p:strVal val="visible"/>
                                      </p:to>
                                    </p:set>
                                    <p:anim calcmode="lin" valueType="num">
                                      <p:cBhvr>
                                        <p:cTn id="144" dur="500" fill="hold"/>
                                        <p:tgtEl>
                                          <p:spTgt spid="39"/>
                                        </p:tgtEl>
                                        <p:attrNameLst>
                                          <p:attrName>ppt_w</p:attrName>
                                        </p:attrNameLst>
                                      </p:cBhvr>
                                      <p:tavLst>
                                        <p:tav tm="0">
                                          <p:val>
                                            <p:fltVal val="0"/>
                                          </p:val>
                                        </p:tav>
                                        <p:tav tm="100000">
                                          <p:val>
                                            <p:strVal val="#ppt_w"/>
                                          </p:val>
                                        </p:tav>
                                      </p:tavLst>
                                    </p:anim>
                                    <p:anim calcmode="lin" valueType="num">
                                      <p:cBhvr>
                                        <p:cTn id="145" dur="500" fill="hold"/>
                                        <p:tgtEl>
                                          <p:spTgt spid="39"/>
                                        </p:tgtEl>
                                        <p:attrNameLst>
                                          <p:attrName>ppt_h</p:attrName>
                                        </p:attrNameLst>
                                      </p:cBhvr>
                                      <p:tavLst>
                                        <p:tav tm="0">
                                          <p:val>
                                            <p:strVal val="#ppt_h"/>
                                          </p:val>
                                        </p:tav>
                                        <p:tav tm="100000">
                                          <p:val>
                                            <p:strVal val="#ppt_h"/>
                                          </p:val>
                                        </p:tav>
                                      </p:tavLst>
                                    </p:anim>
                                  </p:childTnLst>
                                </p:cTn>
                              </p:par>
                              <p:par>
                                <p:cTn id="146" presetID="17" presetClass="entr" presetSubtype="10" fill="hold" grpId="0" nodeType="withEffect">
                                  <p:stCondLst>
                                    <p:cond delay="0"/>
                                  </p:stCondLst>
                                  <p:childTnLst>
                                    <p:set>
                                      <p:cBhvr>
                                        <p:cTn id="147" dur="1" fill="hold">
                                          <p:stCondLst>
                                            <p:cond delay="0"/>
                                          </p:stCondLst>
                                        </p:cTn>
                                        <p:tgtEl>
                                          <p:spTgt spid="40"/>
                                        </p:tgtEl>
                                        <p:attrNameLst>
                                          <p:attrName>style.visibility</p:attrName>
                                        </p:attrNameLst>
                                      </p:cBhvr>
                                      <p:to>
                                        <p:strVal val="visible"/>
                                      </p:to>
                                    </p:set>
                                    <p:anim calcmode="lin" valueType="num">
                                      <p:cBhvr>
                                        <p:cTn id="148" dur="500" fill="hold"/>
                                        <p:tgtEl>
                                          <p:spTgt spid="40"/>
                                        </p:tgtEl>
                                        <p:attrNameLst>
                                          <p:attrName>ppt_w</p:attrName>
                                        </p:attrNameLst>
                                      </p:cBhvr>
                                      <p:tavLst>
                                        <p:tav tm="0">
                                          <p:val>
                                            <p:fltVal val="0"/>
                                          </p:val>
                                        </p:tav>
                                        <p:tav tm="100000">
                                          <p:val>
                                            <p:strVal val="#ppt_w"/>
                                          </p:val>
                                        </p:tav>
                                      </p:tavLst>
                                    </p:anim>
                                    <p:anim calcmode="lin" valueType="num">
                                      <p:cBhvr>
                                        <p:cTn id="149" dur="500" fill="hold"/>
                                        <p:tgtEl>
                                          <p:spTgt spid="40"/>
                                        </p:tgtEl>
                                        <p:attrNameLst>
                                          <p:attrName>ppt_h</p:attrName>
                                        </p:attrNameLst>
                                      </p:cBhvr>
                                      <p:tavLst>
                                        <p:tav tm="0">
                                          <p:val>
                                            <p:strVal val="#ppt_h"/>
                                          </p:val>
                                        </p:tav>
                                        <p:tav tm="100000">
                                          <p:val>
                                            <p:strVal val="#ppt_h"/>
                                          </p:val>
                                        </p:tav>
                                      </p:tavLst>
                                    </p:anim>
                                  </p:childTnLst>
                                </p:cTn>
                              </p:par>
                              <p:par>
                                <p:cTn id="150" presetID="17" presetClass="entr" presetSubtype="10" fill="hold" grpId="0" nodeType="withEffect">
                                  <p:stCondLst>
                                    <p:cond delay="0"/>
                                  </p:stCondLst>
                                  <p:childTnLst>
                                    <p:set>
                                      <p:cBhvr>
                                        <p:cTn id="151" dur="1" fill="hold">
                                          <p:stCondLst>
                                            <p:cond delay="0"/>
                                          </p:stCondLst>
                                        </p:cTn>
                                        <p:tgtEl>
                                          <p:spTgt spid="42"/>
                                        </p:tgtEl>
                                        <p:attrNameLst>
                                          <p:attrName>style.visibility</p:attrName>
                                        </p:attrNameLst>
                                      </p:cBhvr>
                                      <p:to>
                                        <p:strVal val="visible"/>
                                      </p:to>
                                    </p:set>
                                    <p:anim calcmode="lin" valueType="num">
                                      <p:cBhvr>
                                        <p:cTn id="152" dur="500" fill="hold"/>
                                        <p:tgtEl>
                                          <p:spTgt spid="42"/>
                                        </p:tgtEl>
                                        <p:attrNameLst>
                                          <p:attrName>ppt_w</p:attrName>
                                        </p:attrNameLst>
                                      </p:cBhvr>
                                      <p:tavLst>
                                        <p:tav tm="0">
                                          <p:val>
                                            <p:fltVal val="0"/>
                                          </p:val>
                                        </p:tav>
                                        <p:tav tm="100000">
                                          <p:val>
                                            <p:strVal val="#ppt_w"/>
                                          </p:val>
                                        </p:tav>
                                      </p:tavLst>
                                    </p:anim>
                                    <p:anim calcmode="lin" valueType="num">
                                      <p:cBhvr>
                                        <p:cTn id="153"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6" grpId="0" animBg="1"/>
      <p:bldP spid="38" grpId="0" animBg="1"/>
      <p:bldP spid="39" grpId="0" animBg="1"/>
      <p:bldP spid="40" grpId="0" animBg="1"/>
      <p:bldP spid="41" grpId="0" animBg="1"/>
      <p:bldP spid="4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152400" y="1959796"/>
            <a:ext cx="8851790" cy="2859854"/>
          </a:xfrm>
          <a:prstGeom prst="rect">
            <a:avLst/>
          </a:prstGeom>
          <a:solidFill>
            <a:schemeClr val="bg1">
              <a:alpha val="70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 name="标题 1"/>
          <p:cNvSpPr>
            <a:spLocks noGrp="1"/>
          </p:cNvSpPr>
          <p:nvPr>
            <p:ph type="title"/>
          </p:nvPr>
        </p:nvSpPr>
        <p:spPr>
          <a:xfrm>
            <a:off x="0" y="0"/>
            <a:ext cx="3733800" cy="496888"/>
          </a:xfrm>
        </p:spPr>
        <p:txBody>
          <a:bodyPr/>
          <a:lstStyle/>
          <a:p>
            <a:pPr algn="l"/>
            <a:r>
              <a:rPr lang="zh-CN" altLang="en-US" b="1" dirty="0" smtClean="0"/>
              <a:t>后续计划</a:t>
            </a:r>
            <a:endParaRPr lang="zh-CN" altLang="en-US" b="1" dirty="0"/>
          </a:p>
        </p:txBody>
      </p:sp>
      <p:sp>
        <p:nvSpPr>
          <p:cNvPr id="4" name="矩形 3"/>
          <p:cNvSpPr/>
          <p:nvPr/>
        </p:nvSpPr>
        <p:spPr>
          <a:xfrm>
            <a:off x="3974990" y="543010"/>
            <a:ext cx="5029200" cy="1370665"/>
          </a:xfrm>
          <a:prstGeom prst="rect">
            <a:avLst/>
          </a:prstGeom>
          <a:ln/>
        </p:spPr>
        <p:style>
          <a:lnRef idx="1">
            <a:schemeClr val="accent3"/>
          </a:lnRef>
          <a:fillRef idx="2">
            <a:schemeClr val="accent3"/>
          </a:fillRef>
          <a:effectRef idx="1">
            <a:schemeClr val="accent3"/>
          </a:effectRef>
          <a:fontRef idx="minor">
            <a:schemeClr val="dk1"/>
          </a:fontRef>
        </p:style>
        <p:txBody>
          <a:bodyPr rtlCol="0" anchor="t"/>
          <a:lstStyle/>
          <a:p>
            <a:pPr fontAlgn="auto">
              <a:spcBef>
                <a:spcPts val="0"/>
              </a:spcBef>
              <a:spcAft>
                <a:spcPts val="0"/>
              </a:spcAft>
            </a:pPr>
            <a:r>
              <a:rPr lang="zh-CN" altLang="en-US" sz="1600" b="1" dirty="0" smtClean="0"/>
              <a:t>实验计划</a:t>
            </a:r>
            <a:r>
              <a:rPr lang="zh-CN" altLang="en-US" sz="1400" dirty="0" smtClean="0"/>
              <a:t>：</a:t>
            </a:r>
            <a:endParaRPr lang="en-US" altLang="zh-CN" sz="1400" dirty="0" smtClean="0"/>
          </a:p>
          <a:p>
            <a:pPr fontAlgn="auto">
              <a:spcBef>
                <a:spcPts val="0"/>
              </a:spcBef>
              <a:spcAft>
                <a:spcPts val="0"/>
              </a:spcAft>
            </a:pPr>
            <a:r>
              <a:rPr lang="en-US" altLang="zh-CN" sz="1200" dirty="0" smtClean="0"/>
              <a:t>1</a:t>
            </a:r>
            <a:r>
              <a:rPr lang="zh-CN" altLang="en-US" sz="1200" dirty="0" smtClean="0"/>
              <a:t>、将不同时间点的数据进行合并，</a:t>
            </a:r>
            <a:r>
              <a:rPr lang="zh-CN" altLang="en-US" sz="1400" b="1" dirty="0" smtClean="0">
                <a:solidFill>
                  <a:srgbClr val="00B0F0"/>
                </a:solidFill>
              </a:rPr>
              <a:t>对于连续</a:t>
            </a:r>
            <a:r>
              <a:rPr lang="en-US" altLang="zh-CN" sz="1400" b="1" dirty="0" smtClean="0">
                <a:solidFill>
                  <a:srgbClr val="00B0F0"/>
                </a:solidFill>
              </a:rPr>
              <a:t>run </a:t>
            </a:r>
            <a:r>
              <a:rPr lang="zh-CN" altLang="en-US" sz="1400" b="1" dirty="0" smtClean="0">
                <a:solidFill>
                  <a:srgbClr val="00B0F0"/>
                </a:solidFill>
              </a:rPr>
              <a:t>货的</a:t>
            </a:r>
            <a:r>
              <a:rPr lang="en-US" altLang="zh-CN" sz="1400" b="1" dirty="0" smtClean="0">
                <a:solidFill>
                  <a:srgbClr val="00B0F0"/>
                </a:solidFill>
              </a:rPr>
              <a:t>lot</a:t>
            </a:r>
            <a:r>
              <a:rPr lang="zh-CN" altLang="en-US" sz="1400" b="1" dirty="0" smtClean="0">
                <a:solidFill>
                  <a:srgbClr val="00B0F0"/>
                </a:solidFill>
              </a:rPr>
              <a:t>，统计蚁群算法所需时间，与实际</a:t>
            </a:r>
            <a:r>
              <a:rPr lang="en-US" altLang="zh-CN" sz="1400" b="1" dirty="0" smtClean="0">
                <a:solidFill>
                  <a:srgbClr val="00B0F0"/>
                </a:solidFill>
              </a:rPr>
              <a:t>run</a:t>
            </a:r>
            <a:r>
              <a:rPr lang="zh-CN" altLang="en-US" sz="1400" b="1" dirty="0" smtClean="0">
                <a:solidFill>
                  <a:srgbClr val="00B0F0"/>
                </a:solidFill>
              </a:rPr>
              <a:t>货时间进行比较</a:t>
            </a:r>
            <a:r>
              <a:rPr lang="zh-CN" altLang="en-US" sz="1200" dirty="0" smtClean="0"/>
              <a:t>；</a:t>
            </a:r>
            <a:endParaRPr lang="en-US" altLang="zh-CN" sz="1200" dirty="0" smtClean="0"/>
          </a:p>
          <a:p>
            <a:pPr fontAlgn="auto">
              <a:spcBef>
                <a:spcPts val="0"/>
              </a:spcBef>
              <a:spcAft>
                <a:spcPts val="0"/>
              </a:spcAft>
            </a:pPr>
            <a:r>
              <a:rPr lang="en-US" altLang="zh-CN" sz="1200" dirty="0" smtClean="0"/>
              <a:t>2</a:t>
            </a:r>
            <a:r>
              <a:rPr lang="zh-CN" altLang="en-US" sz="1200" dirty="0" smtClean="0"/>
              <a:t>、每一时间点都要进行判断，相较于上一时间点，是否有数据信息的变化，若有变化，需重新整理数据重新派货（跑一次蚁群算法），</a:t>
            </a:r>
            <a:r>
              <a:rPr lang="zh-CN" altLang="en-US" sz="1400" b="1" dirty="0" smtClean="0">
                <a:solidFill>
                  <a:srgbClr val="00B0F0"/>
                </a:solidFill>
              </a:rPr>
              <a:t>统计在相同时间内算法</a:t>
            </a:r>
            <a:r>
              <a:rPr lang="en-US" altLang="zh-CN" sz="1400" b="1" dirty="0" smtClean="0">
                <a:solidFill>
                  <a:srgbClr val="00B0F0"/>
                </a:solidFill>
              </a:rPr>
              <a:t>run</a:t>
            </a:r>
            <a:r>
              <a:rPr lang="zh-CN" altLang="en-US" sz="1400" b="1" dirty="0" smtClean="0">
                <a:solidFill>
                  <a:srgbClr val="00B0F0"/>
                </a:solidFill>
              </a:rPr>
              <a:t>了多少</a:t>
            </a:r>
            <a:r>
              <a:rPr lang="en-US" altLang="zh-CN" sz="1400" b="1" dirty="0" smtClean="0">
                <a:solidFill>
                  <a:srgbClr val="00B0F0"/>
                </a:solidFill>
              </a:rPr>
              <a:t>lot</a:t>
            </a:r>
            <a:r>
              <a:rPr lang="zh-CN" altLang="en-US" sz="1400" b="1" dirty="0" smtClean="0">
                <a:solidFill>
                  <a:srgbClr val="00B0F0"/>
                </a:solidFill>
              </a:rPr>
              <a:t>，与实际</a:t>
            </a:r>
            <a:r>
              <a:rPr lang="en-US" altLang="zh-CN" sz="1400" b="1" dirty="0" smtClean="0">
                <a:solidFill>
                  <a:srgbClr val="00B0F0"/>
                </a:solidFill>
              </a:rPr>
              <a:t>run</a:t>
            </a:r>
            <a:r>
              <a:rPr lang="zh-CN" altLang="en-US" sz="1400" b="1" dirty="0" smtClean="0">
                <a:solidFill>
                  <a:srgbClr val="00B0F0"/>
                </a:solidFill>
              </a:rPr>
              <a:t>货数量进行比较</a:t>
            </a:r>
            <a:r>
              <a:rPr lang="zh-CN" altLang="en-US" sz="1200" dirty="0" smtClean="0"/>
              <a:t>。</a:t>
            </a:r>
            <a:endParaRPr lang="zh-CN" altLang="en-US" sz="1200" dirty="0"/>
          </a:p>
        </p:txBody>
      </p:sp>
      <p:sp>
        <p:nvSpPr>
          <p:cNvPr id="9" name="矩形 8"/>
          <p:cNvSpPr/>
          <p:nvPr/>
        </p:nvSpPr>
        <p:spPr>
          <a:xfrm>
            <a:off x="225425" y="2066721"/>
            <a:ext cx="2584450" cy="445876"/>
          </a:xfrm>
          <a:prstGeom prst="rec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latin typeface="Arial Black" panose="020B0A04020102020204" pitchFamily="34" charset="0"/>
              </a:rPr>
              <a:t>Time1:Data1</a:t>
            </a:r>
            <a:endParaRPr lang="zh-CN" altLang="en-US" sz="1200" dirty="0">
              <a:solidFill>
                <a:schemeClr val="tx1"/>
              </a:solidFill>
              <a:latin typeface="Arial Black" panose="020B0A04020102020204" pitchFamily="34" charset="0"/>
            </a:endParaRPr>
          </a:p>
        </p:txBody>
      </p:sp>
      <p:sp>
        <p:nvSpPr>
          <p:cNvPr id="13" name="矩形 12"/>
          <p:cNvSpPr/>
          <p:nvPr/>
        </p:nvSpPr>
        <p:spPr>
          <a:xfrm>
            <a:off x="224431" y="2602783"/>
            <a:ext cx="2584450" cy="1674811"/>
          </a:xfrm>
          <a:prstGeom prst="rec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latin typeface="Arial Black" panose="020B0A04020102020204" pitchFamily="34" charset="0"/>
              </a:rPr>
              <a:t>Time2:Data2</a:t>
            </a:r>
            <a:endParaRPr lang="zh-CN" altLang="en-US" sz="1200" dirty="0">
              <a:solidFill>
                <a:schemeClr val="tx1"/>
              </a:solidFill>
              <a:latin typeface="Arial Black" panose="020B0A04020102020204" pitchFamily="34" charset="0"/>
            </a:endParaRPr>
          </a:p>
        </p:txBody>
      </p:sp>
      <p:sp>
        <p:nvSpPr>
          <p:cNvPr id="10" name="下箭头 9"/>
          <p:cNvSpPr/>
          <p:nvPr/>
        </p:nvSpPr>
        <p:spPr>
          <a:xfrm rot="16200000">
            <a:off x="3162300" y="2034009"/>
            <a:ext cx="457200" cy="533400"/>
          </a:xfrm>
          <a:prstGeom prst="downArrow">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6" name="文本框 15"/>
          <p:cNvSpPr txBox="1"/>
          <p:nvPr/>
        </p:nvSpPr>
        <p:spPr>
          <a:xfrm>
            <a:off x="4038600" y="2050932"/>
            <a:ext cx="4876800"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altLang="zh-CN" sz="1200" dirty="0" smtClean="0"/>
              <a:t>Data1</a:t>
            </a:r>
            <a:r>
              <a:rPr lang="zh-CN" altLang="en-US" sz="1200" dirty="0" smtClean="0"/>
              <a:t>包含</a:t>
            </a:r>
            <a:r>
              <a:rPr lang="en-US" altLang="zh-CN" sz="1200" dirty="0" smtClean="0"/>
              <a:t>lot list</a:t>
            </a:r>
            <a:r>
              <a:rPr lang="zh-CN" altLang="en-US" sz="1200" dirty="0" smtClean="0"/>
              <a:t>以及</a:t>
            </a:r>
            <a:r>
              <a:rPr lang="en-US" altLang="zh-CN" sz="1200" dirty="0" smtClean="0"/>
              <a:t>chamber rule</a:t>
            </a:r>
            <a:r>
              <a:rPr lang="zh-CN" altLang="en-US" sz="1200" dirty="0" smtClean="0"/>
              <a:t>，用蚁群算法得到：</a:t>
            </a:r>
            <a:r>
              <a:rPr lang="en-US" altLang="zh-CN" sz="1200" dirty="0" smtClean="0"/>
              <a:t>lot run</a:t>
            </a:r>
            <a:r>
              <a:rPr lang="zh-CN" altLang="en-US" sz="1200" dirty="0" smtClean="0"/>
              <a:t>货顺序以及所派工的机台</a:t>
            </a:r>
            <a:endParaRPr lang="zh-CN" altLang="en-US" sz="1200" dirty="0"/>
          </a:p>
        </p:txBody>
      </p:sp>
      <p:sp>
        <p:nvSpPr>
          <p:cNvPr id="17" name="下箭头 16"/>
          <p:cNvSpPr/>
          <p:nvPr/>
        </p:nvSpPr>
        <p:spPr>
          <a:xfrm rot="16200000">
            <a:off x="3162300" y="3123023"/>
            <a:ext cx="457200" cy="533400"/>
          </a:xfrm>
          <a:prstGeom prst="downArrow">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8" name="文本框 17"/>
          <p:cNvSpPr txBox="1"/>
          <p:nvPr/>
        </p:nvSpPr>
        <p:spPr>
          <a:xfrm>
            <a:off x="4038600" y="2561911"/>
            <a:ext cx="4572000" cy="276999"/>
          </a:xfrm>
          <a:prstGeom prst="rect">
            <a:avLst/>
          </a:prstGeom>
          <a:noFill/>
        </p:spPr>
        <p:txBody>
          <a:bodyPr wrap="square" rtlCol="0">
            <a:spAutoFit/>
          </a:bodyPr>
          <a:lstStyle/>
          <a:p>
            <a:r>
              <a:rPr lang="en-US" altLang="zh-CN" sz="1200" dirty="0" smtClean="0"/>
              <a:t>Data2</a:t>
            </a:r>
            <a:r>
              <a:rPr lang="zh-CN" altLang="en-US" sz="1200" dirty="0" smtClean="0"/>
              <a:t>也包含</a:t>
            </a:r>
            <a:r>
              <a:rPr lang="en-US" altLang="zh-CN" sz="1200" dirty="0" smtClean="0"/>
              <a:t>lot list</a:t>
            </a:r>
            <a:r>
              <a:rPr lang="zh-CN" altLang="en-US" sz="1200" dirty="0" smtClean="0"/>
              <a:t>以及</a:t>
            </a:r>
            <a:r>
              <a:rPr lang="en-US" altLang="zh-CN" sz="1200" dirty="0" smtClean="0"/>
              <a:t>chamber rule</a:t>
            </a:r>
          </a:p>
        </p:txBody>
      </p:sp>
      <p:sp>
        <p:nvSpPr>
          <p:cNvPr id="19" name="菱形 18"/>
          <p:cNvSpPr/>
          <p:nvPr/>
        </p:nvSpPr>
        <p:spPr>
          <a:xfrm>
            <a:off x="4572000" y="2789456"/>
            <a:ext cx="2438400" cy="462236"/>
          </a:xfrm>
          <a:prstGeom prst="diamond">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r>
              <a:rPr lang="zh-CN" altLang="en-US" sz="1200" dirty="0" smtClean="0"/>
              <a:t>判断</a:t>
            </a:r>
            <a:r>
              <a:rPr lang="en-US" altLang="zh-CN" sz="1200" dirty="0" smtClean="0"/>
              <a:t>Data2</a:t>
            </a:r>
            <a:r>
              <a:rPr lang="zh-CN" altLang="en-US" sz="1200" dirty="0" smtClean="0"/>
              <a:t>中数据是否有更新</a:t>
            </a:r>
            <a:endParaRPr lang="zh-CN" altLang="en-US" sz="1200" dirty="0"/>
          </a:p>
        </p:txBody>
      </p:sp>
      <p:cxnSp>
        <p:nvCxnSpPr>
          <p:cNvPr id="21" name="直接箭头连接符 20"/>
          <p:cNvCxnSpPr>
            <a:stCxn id="19" idx="2"/>
            <a:endCxn id="22" idx="0"/>
          </p:cNvCxnSpPr>
          <p:nvPr/>
        </p:nvCxnSpPr>
        <p:spPr>
          <a:xfrm>
            <a:off x="5791200" y="3251692"/>
            <a:ext cx="0" cy="16240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2" name="矩形 21"/>
          <p:cNvSpPr/>
          <p:nvPr/>
        </p:nvSpPr>
        <p:spPr>
          <a:xfrm>
            <a:off x="5029200" y="3414094"/>
            <a:ext cx="1524000" cy="207242"/>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r>
              <a:rPr lang="zh-CN" altLang="en-US" sz="1200" dirty="0" smtClean="0"/>
              <a:t>重新整理数据</a:t>
            </a:r>
            <a:endParaRPr lang="zh-CN" altLang="en-US" sz="1200" dirty="0"/>
          </a:p>
        </p:txBody>
      </p:sp>
      <p:sp>
        <p:nvSpPr>
          <p:cNvPr id="29" name="矩形 28"/>
          <p:cNvSpPr/>
          <p:nvPr/>
        </p:nvSpPr>
        <p:spPr>
          <a:xfrm>
            <a:off x="5029200" y="3733185"/>
            <a:ext cx="1524000" cy="19765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r>
              <a:rPr lang="zh-CN" altLang="en-US" sz="1200" dirty="0" smtClean="0"/>
              <a:t>蚁群算法</a:t>
            </a:r>
            <a:endParaRPr lang="zh-CN" altLang="en-US" sz="1200" dirty="0"/>
          </a:p>
        </p:txBody>
      </p:sp>
      <p:cxnSp>
        <p:nvCxnSpPr>
          <p:cNvPr id="30" name="直接箭头连接符 29"/>
          <p:cNvCxnSpPr>
            <a:stCxn id="22" idx="2"/>
            <a:endCxn id="29" idx="0"/>
          </p:cNvCxnSpPr>
          <p:nvPr/>
        </p:nvCxnSpPr>
        <p:spPr>
          <a:xfrm>
            <a:off x="5791200" y="3621336"/>
            <a:ext cx="0" cy="11184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4" name="直接箭头连接符 33"/>
          <p:cNvCxnSpPr>
            <a:stCxn id="19" idx="3"/>
            <a:endCxn id="35" idx="1"/>
          </p:cNvCxnSpPr>
          <p:nvPr/>
        </p:nvCxnSpPr>
        <p:spPr>
          <a:xfrm flipV="1">
            <a:off x="7010400" y="3020312"/>
            <a:ext cx="311150" cy="26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5" name="矩形 34"/>
          <p:cNvSpPr/>
          <p:nvPr/>
        </p:nvSpPr>
        <p:spPr>
          <a:xfrm>
            <a:off x="7321550" y="2919696"/>
            <a:ext cx="914400" cy="201231"/>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r>
              <a:rPr lang="zh-CN" altLang="en-US" sz="1200" dirty="0" smtClean="0"/>
              <a:t>无需操作</a:t>
            </a:r>
            <a:endParaRPr lang="zh-CN" altLang="en-US" sz="1200" dirty="0"/>
          </a:p>
        </p:txBody>
      </p:sp>
      <p:sp>
        <p:nvSpPr>
          <p:cNvPr id="41" name="矩形 40"/>
          <p:cNvSpPr/>
          <p:nvPr/>
        </p:nvSpPr>
        <p:spPr>
          <a:xfrm>
            <a:off x="219075" y="4485350"/>
            <a:ext cx="2584450" cy="288000"/>
          </a:xfrm>
          <a:prstGeom prst="rec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err="1" smtClean="0">
                <a:solidFill>
                  <a:schemeClr val="tx1"/>
                </a:solidFill>
                <a:latin typeface="Arial Black" panose="020B0A04020102020204" pitchFamily="34" charset="0"/>
              </a:rPr>
              <a:t>TimeN:DataN</a:t>
            </a:r>
            <a:endParaRPr lang="zh-CN" altLang="en-US" sz="1200" dirty="0">
              <a:solidFill>
                <a:schemeClr val="tx1"/>
              </a:solidFill>
              <a:latin typeface="Arial Black" panose="020B0A04020102020204" pitchFamily="34" charset="0"/>
            </a:endParaRPr>
          </a:p>
        </p:txBody>
      </p:sp>
      <p:sp>
        <p:nvSpPr>
          <p:cNvPr id="43" name="矩形 42"/>
          <p:cNvSpPr/>
          <p:nvPr/>
        </p:nvSpPr>
        <p:spPr>
          <a:xfrm>
            <a:off x="225425" y="4197078"/>
            <a:ext cx="2584450" cy="381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latin typeface="Arial Black" panose="020B0A04020102020204" pitchFamily="34" charset="0"/>
              </a:rPr>
              <a:t>…</a:t>
            </a:r>
            <a:endParaRPr lang="zh-CN" altLang="en-US" sz="1200" dirty="0">
              <a:solidFill>
                <a:schemeClr val="tx1"/>
              </a:solidFill>
              <a:latin typeface="Arial Black" panose="020B0A04020102020204" pitchFamily="34" charset="0"/>
            </a:endParaRPr>
          </a:p>
        </p:txBody>
      </p:sp>
      <p:sp>
        <p:nvSpPr>
          <p:cNvPr id="44" name="下箭头 43"/>
          <p:cNvSpPr/>
          <p:nvPr/>
        </p:nvSpPr>
        <p:spPr>
          <a:xfrm rot="16200000">
            <a:off x="3162300" y="4362450"/>
            <a:ext cx="457200" cy="533400"/>
          </a:xfrm>
          <a:prstGeom prst="downArrow">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46" name="矩形 45"/>
          <p:cNvSpPr/>
          <p:nvPr/>
        </p:nvSpPr>
        <p:spPr>
          <a:xfrm>
            <a:off x="4038600" y="2602985"/>
            <a:ext cx="4876800" cy="167460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fontAlgn="auto">
              <a:spcBef>
                <a:spcPts val="0"/>
              </a:spcBef>
              <a:spcAft>
                <a:spcPts val="0"/>
              </a:spcAft>
            </a:pPr>
            <a:endParaRPr lang="zh-CN" altLang="en-US" sz="1600"/>
          </a:p>
        </p:txBody>
      </p:sp>
      <p:sp>
        <p:nvSpPr>
          <p:cNvPr id="47" name="矩形 46"/>
          <p:cNvSpPr/>
          <p:nvPr/>
        </p:nvSpPr>
        <p:spPr>
          <a:xfrm>
            <a:off x="4806950" y="4248924"/>
            <a:ext cx="2584450" cy="27730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latin typeface="Arial Black" panose="020B0A04020102020204" pitchFamily="34" charset="0"/>
              </a:rPr>
              <a:t>…</a:t>
            </a:r>
            <a:endParaRPr lang="zh-CN" altLang="en-US" sz="1200" dirty="0">
              <a:solidFill>
                <a:schemeClr val="tx1"/>
              </a:solidFill>
              <a:latin typeface="Arial Black" panose="020B0A04020102020204" pitchFamily="34" charset="0"/>
            </a:endParaRPr>
          </a:p>
        </p:txBody>
      </p:sp>
      <p:sp>
        <p:nvSpPr>
          <p:cNvPr id="48" name="矩形 47"/>
          <p:cNvSpPr/>
          <p:nvPr/>
        </p:nvSpPr>
        <p:spPr>
          <a:xfrm>
            <a:off x="4800600" y="4438650"/>
            <a:ext cx="2584450" cy="381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latin typeface="Arial Black" panose="020B0A04020102020204" pitchFamily="34" charset="0"/>
              </a:rPr>
              <a:t>…</a:t>
            </a:r>
            <a:endParaRPr lang="zh-CN" altLang="en-US" sz="1200" dirty="0">
              <a:solidFill>
                <a:schemeClr val="tx1"/>
              </a:solidFill>
              <a:latin typeface="Arial Black" panose="020B0A04020102020204" pitchFamily="34" charset="0"/>
            </a:endParaRPr>
          </a:p>
        </p:txBody>
      </p:sp>
      <p:sp>
        <p:nvSpPr>
          <p:cNvPr id="57" name="文本框 56"/>
          <p:cNvSpPr txBox="1"/>
          <p:nvPr/>
        </p:nvSpPr>
        <p:spPr>
          <a:xfrm>
            <a:off x="5486400" y="3196069"/>
            <a:ext cx="381000" cy="276999"/>
          </a:xfrm>
          <a:prstGeom prst="rect">
            <a:avLst/>
          </a:prstGeom>
          <a:noFill/>
        </p:spPr>
        <p:txBody>
          <a:bodyPr wrap="square" rtlCol="0">
            <a:spAutoFit/>
          </a:bodyPr>
          <a:lstStyle/>
          <a:p>
            <a:r>
              <a:rPr lang="zh-CN" altLang="en-US" sz="1200" dirty="0" smtClean="0"/>
              <a:t>是</a:t>
            </a:r>
            <a:endParaRPr lang="zh-CN" altLang="en-US" sz="1200" dirty="0"/>
          </a:p>
        </p:txBody>
      </p:sp>
      <p:sp>
        <p:nvSpPr>
          <p:cNvPr id="64" name="文本框 63"/>
          <p:cNvSpPr txBox="1"/>
          <p:nvPr/>
        </p:nvSpPr>
        <p:spPr>
          <a:xfrm>
            <a:off x="6962775" y="2803370"/>
            <a:ext cx="381000" cy="276999"/>
          </a:xfrm>
          <a:prstGeom prst="rect">
            <a:avLst/>
          </a:prstGeom>
          <a:noFill/>
        </p:spPr>
        <p:txBody>
          <a:bodyPr wrap="square" rtlCol="0">
            <a:spAutoFit/>
          </a:bodyPr>
          <a:lstStyle/>
          <a:p>
            <a:r>
              <a:rPr lang="zh-CN" altLang="en-US" sz="1200" dirty="0"/>
              <a:t>否</a:t>
            </a:r>
          </a:p>
        </p:txBody>
      </p:sp>
      <p:sp>
        <p:nvSpPr>
          <p:cNvPr id="73" name="矩形 72"/>
          <p:cNvSpPr/>
          <p:nvPr/>
        </p:nvSpPr>
        <p:spPr>
          <a:xfrm>
            <a:off x="4467225" y="4048621"/>
            <a:ext cx="2660650" cy="19765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r>
              <a:rPr lang="zh-CN" altLang="en-US" sz="1200" dirty="0" smtClean="0"/>
              <a:t>更新</a:t>
            </a:r>
            <a:r>
              <a:rPr lang="en-US" altLang="zh-CN" sz="1200" dirty="0" smtClean="0"/>
              <a:t>lot run</a:t>
            </a:r>
            <a:r>
              <a:rPr lang="zh-CN" altLang="en-US" sz="1200" dirty="0" smtClean="0"/>
              <a:t>货顺序以及所派工机台</a:t>
            </a:r>
            <a:endParaRPr lang="zh-CN" altLang="en-US" sz="1200" dirty="0"/>
          </a:p>
        </p:txBody>
      </p:sp>
      <p:cxnSp>
        <p:nvCxnSpPr>
          <p:cNvPr id="90" name="直接箭头连接符 89"/>
          <p:cNvCxnSpPr>
            <a:stCxn id="29" idx="2"/>
            <a:endCxn id="73" idx="0"/>
          </p:cNvCxnSpPr>
          <p:nvPr/>
        </p:nvCxnSpPr>
        <p:spPr>
          <a:xfrm>
            <a:off x="5791200" y="3930839"/>
            <a:ext cx="6350" cy="11778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 name="右箭头 2"/>
          <p:cNvSpPr/>
          <p:nvPr/>
        </p:nvSpPr>
        <p:spPr>
          <a:xfrm>
            <a:off x="3540221" y="1076008"/>
            <a:ext cx="387157" cy="304271"/>
          </a:xfrm>
          <a:prstGeom prst="rightArrow">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fontAlgn="auto">
              <a:spcBef>
                <a:spcPts val="0"/>
              </a:spcBef>
              <a:spcAft>
                <a:spcPts val="0"/>
              </a:spcAft>
            </a:pPr>
            <a:endParaRPr lang="zh-CN" altLang="en-US"/>
          </a:p>
        </p:txBody>
      </p:sp>
      <p:sp>
        <p:nvSpPr>
          <p:cNvPr id="6" name="矩形 5"/>
          <p:cNvSpPr/>
          <p:nvPr/>
        </p:nvSpPr>
        <p:spPr>
          <a:xfrm>
            <a:off x="152400" y="543009"/>
            <a:ext cx="3340209" cy="136974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fontAlgn="auto">
              <a:spcBef>
                <a:spcPts val="0"/>
              </a:spcBef>
              <a:spcAft>
                <a:spcPts val="0"/>
              </a:spcAft>
            </a:pPr>
            <a:r>
              <a:rPr lang="zh-CN" altLang="en-US" sz="1600" b="1" dirty="0">
                <a:solidFill>
                  <a:schemeClr val="tx1"/>
                </a:solidFill>
              </a:rPr>
              <a:t>现</a:t>
            </a:r>
            <a:r>
              <a:rPr lang="zh-CN" altLang="en-US" sz="1600" b="1" dirty="0" smtClean="0">
                <a:solidFill>
                  <a:schemeClr val="tx1"/>
                </a:solidFill>
              </a:rPr>
              <a:t>阶段工作</a:t>
            </a:r>
            <a:r>
              <a:rPr lang="zh-CN" altLang="en-US" sz="1600" b="1" dirty="0">
                <a:solidFill>
                  <a:schemeClr val="tx1"/>
                </a:solidFill>
              </a:rPr>
              <a:t>（预计</a:t>
            </a:r>
            <a:r>
              <a:rPr lang="en-US" altLang="zh-CN" sz="1600" b="1" dirty="0">
                <a:solidFill>
                  <a:schemeClr val="tx1"/>
                </a:solidFill>
              </a:rPr>
              <a:t>1</a:t>
            </a:r>
            <a:r>
              <a:rPr lang="zh-CN" altLang="en-US" sz="1600" b="1" dirty="0">
                <a:solidFill>
                  <a:schemeClr val="tx1"/>
                </a:solidFill>
              </a:rPr>
              <a:t>月底完成） </a:t>
            </a:r>
            <a:r>
              <a:rPr lang="zh-CN" altLang="en-US" sz="1600" b="1" dirty="0" smtClean="0">
                <a:solidFill>
                  <a:schemeClr val="tx1"/>
                </a:solidFill>
              </a:rPr>
              <a:t>：</a:t>
            </a:r>
            <a:endParaRPr lang="en-US" altLang="zh-CN" sz="1600" b="1" dirty="0" smtClean="0">
              <a:solidFill>
                <a:schemeClr val="tx1"/>
              </a:solidFill>
            </a:endParaRPr>
          </a:p>
          <a:p>
            <a:pPr>
              <a:defRPr/>
            </a:pPr>
            <a:r>
              <a:rPr lang="zh-CN" altLang="en-US" sz="1400" b="1" dirty="0">
                <a:solidFill>
                  <a:srgbClr val="00B0F0"/>
                </a:solidFill>
              </a:rPr>
              <a:t>单站点数据验证</a:t>
            </a:r>
            <a:endParaRPr lang="en-US" altLang="zh-CN" sz="1400" b="1" dirty="0">
              <a:solidFill>
                <a:srgbClr val="00B0F0"/>
              </a:solidFill>
            </a:endParaRPr>
          </a:p>
          <a:p>
            <a:pPr marL="285750" indent="-285750">
              <a:buFont typeface="Wingdings" panose="05000000000000000000" pitchFamily="2" charset="2"/>
              <a:buChar char="p"/>
            </a:pPr>
            <a:r>
              <a:rPr lang="zh-CN" altLang="zh-CN" sz="1400" dirty="0">
                <a:solidFill>
                  <a:schemeClr val="tx1"/>
                </a:solidFill>
              </a:rPr>
              <a:t>有</a:t>
            </a:r>
            <a:r>
              <a:rPr lang="en-US" altLang="zh-CN" sz="1400" dirty="0">
                <a:solidFill>
                  <a:schemeClr val="tx1"/>
                </a:solidFill>
              </a:rPr>
              <a:t>change recipe cost</a:t>
            </a:r>
            <a:r>
              <a:rPr lang="zh-CN" altLang="en-US" sz="1400" dirty="0">
                <a:solidFill>
                  <a:schemeClr val="tx1"/>
                </a:solidFill>
              </a:rPr>
              <a:t>（</a:t>
            </a:r>
            <a:r>
              <a:rPr lang="en-US" altLang="zh-CN" sz="1400" dirty="0">
                <a:solidFill>
                  <a:schemeClr val="tx1"/>
                </a:solidFill>
              </a:rPr>
              <a:t>2</a:t>
            </a:r>
            <a:r>
              <a:rPr lang="zh-CN" altLang="zh-CN" sz="1400" dirty="0">
                <a:solidFill>
                  <a:schemeClr val="tx1"/>
                </a:solidFill>
              </a:rPr>
              <a:t>个机台</a:t>
            </a:r>
            <a:r>
              <a:rPr lang="en-US" altLang="zh-CN" sz="1400" dirty="0">
                <a:solidFill>
                  <a:schemeClr val="tx1"/>
                </a:solidFill>
              </a:rPr>
              <a:t> group</a:t>
            </a:r>
            <a:r>
              <a:rPr lang="zh-CN" altLang="en-US" sz="1400" dirty="0">
                <a:solidFill>
                  <a:schemeClr val="tx1"/>
                </a:solidFill>
              </a:rPr>
              <a:t>）</a:t>
            </a:r>
            <a:endParaRPr lang="en-US" altLang="zh-CN" sz="1400" dirty="0">
              <a:solidFill>
                <a:schemeClr val="tx1"/>
              </a:solidFill>
            </a:endParaRPr>
          </a:p>
          <a:p>
            <a:r>
              <a:rPr lang="en-US" altLang="zh-CN" sz="1400" b="1" dirty="0" smtClean="0">
                <a:solidFill>
                  <a:srgbClr val="00B0F0"/>
                </a:solidFill>
              </a:rPr>
              <a:t>DSA</a:t>
            </a:r>
            <a:r>
              <a:rPr lang="zh-CN" altLang="en-US" sz="1400" b="1" dirty="0">
                <a:solidFill>
                  <a:srgbClr val="00B0F0"/>
                </a:solidFill>
              </a:rPr>
              <a:t>、</a:t>
            </a:r>
            <a:r>
              <a:rPr lang="en-US" altLang="zh-CN" sz="1400" b="1" dirty="0" smtClean="0">
                <a:solidFill>
                  <a:srgbClr val="00B0F0"/>
                </a:solidFill>
              </a:rPr>
              <a:t>DIA</a:t>
            </a:r>
          </a:p>
          <a:p>
            <a:pPr marL="285750" indent="-285750">
              <a:buFont typeface="Wingdings" panose="05000000000000000000" pitchFamily="2" charset="2"/>
              <a:buChar char="p"/>
            </a:pPr>
            <a:r>
              <a:rPr lang="zh-CN" altLang="zh-CN" sz="1400" dirty="0" smtClean="0">
                <a:solidFill>
                  <a:schemeClr val="tx1"/>
                </a:solidFill>
              </a:rPr>
              <a:t>无 </a:t>
            </a:r>
            <a:r>
              <a:rPr lang="en-US" altLang="zh-CN" sz="1400" dirty="0">
                <a:solidFill>
                  <a:schemeClr val="tx1"/>
                </a:solidFill>
              </a:rPr>
              <a:t>change recipe cost</a:t>
            </a:r>
            <a:r>
              <a:rPr lang="zh-CN" altLang="en-US" sz="1400" dirty="0">
                <a:solidFill>
                  <a:schemeClr val="tx1"/>
                </a:solidFill>
              </a:rPr>
              <a:t>（</a:t>
            </a:r>
            <a:r>
              <a:rPr lang="en-US" altLang="zh-CN" sz="1400" dirty="0">
                <a:solidFill>
                  <a:schemeClr val="tx1"/>
                </a:solidFill>
              </a:rPr>
              <a:t>2</a:t>
            </a:r>
            <a:r>
              <a:rPr lang="zh-CN" altLang="zh-CN" sz="1400" dirty="0">
                <a:solidFill>
                  <a:schemeClr val="tx1"/>
                </a:solidFill>
              </a:rPr>
              <a:t>个机台</a:t>
            </a:r>
            <a:r>
              <a:rPr lang="en-US" altLang="zh-CN" sz="1400" dirty="0">
                <a:solidFill>
                  <a:schemeClr val="tx1"/>
                </a:solidFill>
              </a:rPr>
              <a:t> group</a:t>
            </a:r>
            <a:r>
              <a:rPr lang="zh-CN" altLang="en-US" sz="1400" dirty="0">
                <a:solidFill>
                  <a:schemeClr val="tx1"/>
                </a:solidFill>
              </a:rPr>
              <a:t>）</a:t>
            </a:r>
            <a:endParaRPr lang="en-US" altLang="zh-CN" sz="1400" dirty="0">
              <a:solidFill>
                <a:schemeClr val="tx1"/>
              </a:solidFill>
            </a:endParaRPr>
          </a:p>
          <a:p>
            <a:pPr fontAlgn="auto">
              <a:spcBef>
                <a:spcPts val="0"/>
              </a:spcBef>
              <a:spcAft>
                <a:spcPts val="0"/>
              </a:spcAft>
            </a:pPr>
            <a:r>
              <a:rPr lang="en-US" altLang="zh-CN" sz="1400" b="1" dirty="0">
                <a:solidFill>
                  <a:srgbClr val="00B0F0"/>
                </a:solidFill>
              </a:rPr>
              <a:t>EKT</a:t>
            </a:r>
            <a:r>
              <a:rPr lang="zh-CN" altLang="en-US" sz="1400" b="1" dirty="0">
                <a:solidFill>
                  <a:srgbClr val="00B0F0"/>
                </a:solidFill>
              </a:rPr>
              <a:t>、</a:t>
            </a:r>
            <a:r>
              <a:rPr lang="en-US" altLang="zh-CN" sz="1400" b="1" dirty="0">
                <a:solidFill>
                  <a:srgbClr val="00B0F0"/>
                </a:solidFill>
              </a:rPr>
              <a:t>ECA</a:t>
            </a:r>
            <a:endParaRPr lang="zh-CN" altLang="en-US" sz="1400" b="1" dirty="0">
              <a:solidFill>
                <a:schemeClr val="tx1"/>
              </a:solidFill>
            </a:endParaRPr>
          </a:p>
        </p:txBody>
      </p:sp>
    </p:spTree>
    <p:extLst>
      <p:ext uri="{BB962C8B-B14F-4D97-AF65-F5344CB8AC3E}">
        <p14:creationId xmlns:p14="http://schemas.microsoft.com/office/powerpoint/2010/main" val="349679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22"/>
                                        </p:tgtEl>
                                        <p:attrNameLst>
                                          <p:attrName>fillcolor</p:attrName>
                                        </p:attrNameLst>
                                      </p:cBhvr>
                                      <p:to>
                                        <a:srgbClr val="F79646"/>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p:cNvSpPr>
            <a:spLocks noGrp="1"/>
          </p:cNvSpPr>
          <p:nvPr>
            <p:ph type="title"/>
          </p:nvPr>
        </p:nvSpPr>
        <p:spPr>
          <a:xfrm>
            <a:off x="0" y="0"/>
            <a:ext cx="3657600" cy="496888"/>
          </a:xfrm>
        </p:spPr>
        <p:txBody>
          <a:bodyPr/>
          <a:lstStyle/>
          <a:p>
            <a:pPr algn="l"/>
            <a:r>
              <a:rPr lang="zh-CN" altLang="en-US" b="1" dirty="0" smtClean="0"/>
              <a:t>后续计划</a:t>
            </a:r>
            <a:endParaRPr lang="zh-CN" altLang="en-US" b="1" dirty="0"/>
          </a:p>
        </p:txBody>
      </p:sp>
      <p:sp>
        <p:nvSpPr>
          <p:cNvPr id="31" name="矩形 30"/>
          <p:cNvSpPr/>
          <p:nvPr/>
        </p:nvSpPr>
        <p:spPr>
          <a:xfrm>
            <a:off x="152401" y="543009"/>
            <a:ext cx="1295399" cy="96194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fontAlgn="auto">
              <a:spcBef>
                <a:spcPts val="0"/>
              </a:spcBef>
              <a:spcAft>
                <a:spcPts val="0"/>
              </a:spcAft>
            </a:pPr>
            <a:r>
              <a:rPr lang="zh-CN" altLang="en-US" sz="1600" b="1" dirty="0" smtClean="0">
                <a:solidFill>
                  <a:schemeClr val="tx1"/>
                </a:solidFill>
              </a:rPr>
              <a:t>后期</a:t>
            </a:r>
            <a:r>
              <a:rPr lang="zh-CN" altLang="en-US" sz="1600" b="1" dirty="0">
                <a:solidFill>
                  <a:schemeClr val="tx1"/>
                </a:solidFill>
              </a:rPr>
              <a:t>计划</a:t>
            </a:r>
            <a:r>
              <a:rPr lang="zh-CN" altLang="en-US" sz="1600" b="1" dirty="0" smtClean="0">
                <a:solidFill>
                  <a:schemeClr val="tx1"/>
                </a:solidFill>
              </a:rPr>
              <a:t>：</a:t>
            </a:r>
            <a:endParaRPr lang="en-US" altLang="zh-CN" sz="1600" b="1" dirty="0" smtClean="0">
              <a:solidFill>
                <a:schemeClr val="tx1"/>
              </a:solidFill>
            </a:endParaRPr>
          </a:p>
          <a:p>
            <a:pPr marL="285750" indent="-285750" fontAlgn="auto">
              <a:spcBef>
                <a:spcPts val="0"/>
              </a:spcBef>
              <a:spcAft>
                <a:spcPts val="0"/>
              </a:spcAft>
              <a:buFont typeface="Arial" panose="020B0604020202020204" pitchFamily="34" charset="0"/>
              <a:buChar char="•"/>
            </a:pPr>
            <a:r>
              <a:rPr lang="zh-CN" altLang="en-US" sz="1400" b="1" dirty="0">
                <a:solidFill>
                  <a:srgbClr val="00B0F0"/>
                </a:solidFill>
              </a:rPr>
              <a:t>算法改进</a:t>
            </a:r>
            <a:endParaRPr lang="en-US" altLang="zh-CN" sz="1400" b="1" dirty="0">
              <a:solidFill>
                <a:srgbClr val="00B0F0"/>
              </a:solidFill>
            </a:endParaRPr>
          </a:p>
          <a:p>
            <a:pPr marL="285750" indent="-285750" fontAlgn="auto">
              <a:spcBef>
                <a:spcPts val="0"/>
              </a:spcBef>
              <a:spcAft>
                <a:spcPts val="0"/>
              </a:spcAft>
              <a:buFont typeface="Arial" panose="020B0604020202020204" pitchFamily="34" charset="0"/>
              <a:buChar char="•"/>
            </a:pPr>
            <a:r>
              <a:rPr lang="zh-CN" altLang="en-US" sz="1400" b="1" dirty="0">
                <a:solidFill>
                  <a:srgbClr val="00B0F0"/>
                </a:solidFill>
              </a:rPr>
              <a:t>数据</a:t>
            </a:r>
            <a:r>
              <a:rPr lang="zh-CN" altLang="en-US" sz="1400" b="1" dirty="0" smtClean="0">
                <a:solidFill>
                  <a:srgbClr val="00B0F0"/>
                </a:solidFill>
              </a:rPr>
              <a:t>实验</a:t>
            </a:r>
            <a:endParaRPr lang="en-US" altLang="zh-CN" sz="1400" b="1" dirty="0" smtClean="0">
              <a:solidFill>
                <a:srgbClr val="00B0F0"/>
              </a:solidFill>
            </a:endParaRPr>
          </a:p>
          <a:p>
            <a:pPr marL="285750" indent="-285750" fontAlgn="auto">
              <a:spcBef>
                <a:spcPts val="0"/>
              </a:spcBef>
              <a:spcAft>
                <a:spcPts val="0"/>
              </a:spcAft>
              <a:buFont typeface="Arial" panose="020B0604020202020204" pitchFamily="34" charset="0"/>
              <a:buChar char="•"/>
            </a:pPr>
            <a:r>
              <a:rPr lang="zh-CN" altLang="en-US" sz="1400" b="1" dirty="0" smtClean="0">
                <a:solidFill>
                  <a:srgbClr val="00B0F0"/>
                </a:solidFill>
              </a:rPr>
              <a:t>模拟测试</a:t>
            </a:r>
            <a:endParaRPr lang="en-US" altLang="zh-CN" sz="1400" b="1" dirty="0">
              <a:solidFill>
                <a:srgbClr val="00B0F0"/>
              </a:solidFill>
            </a:endParaRPr>
          </a:p>
        </p:txBody>
      </p:sp>
      <p:graphicFrame>
        <p:nvGraphicFramePr>
          <p:cNvPr id="33" name="对象 32"/>
          <p:cNvGraphicFramePr>
            <a:graphicFrameLocks noChangeAspect="1"/>
          </p:cNvGraphicFramePr>
          <p:nvPr>
            <p:extLst>
              <p:ext uri="{D42A27DB-BD31-4B8C-83A1-F6EECF244321}">
                <p14:modId xmlns:p14="http://schemas.microsoft.com/office/powerpoint/2010/main" val="2775476498"/>
              </p:ext>
            </p:extLst>
          </p:nvPr>
        </p:nvGraphicFramePr>
        <p:xfrm>
          <a:off x="6324600" y="3986212"/>
          <a:ext cx="914400" cy="828675"/>
        </p:xfrm>
        <a:graphic>
          <a:graphicData uri="http://schemas.openxmlformats.org/presentationml/2006/ole">
            <mc:AlternateContent xmlns:mc="http://schemas.openxmlformats.org/markup-compatibility/2006">
              <mc:Choice xmlns:v="urn:schemas-microsoft-com:vml" Requires="v">
                <p:oleObj spid="_x0000_s5144" name="工作表" showAsIcon="1" r:id="rId3" imgW="914400" imgH="828720" progId="Excel.Sheet.12">
                  <p:embed/>
                </p:oleObj>
              </mc:Choice>
              <mc:Fallback>
                <p:oleObj name="工作表" showAsIcon="1" r:id="rId3" imgW="914400" imgH="828720" progId="Excel.Sheet.12">
                  <p:embed/>
                  <p:pic>
                    <p:nvPicPr>
                      <p:cNvPr id="0" name=""/>
                      <p:cNvPicPr/>
                      <p:nvPr/>
                    </p:nvPicPr>
                    <p:blipFill>
                      <a:blip r:embed="rId4"/>
                      <a:stretch>
                        <a:fillRect/>
                      </a:stretch>
                    </p:blipFill>
                    <p:spPr>
                      <a:xfrm>
                        <a:off x="6324600" y="3986212"/>
                        <a:ext cx="914400" cy="828675"/>
                      </a:xfrm>
                      <a:prstGeom prst="rect">
                        <a:avLst/>
                      </a:prstGeom>
                    </p:spPr>
                  </p:pic>
                </p:oleObj>
              </mc:Fallback>
            </mc:AlternateContent>
          </a:graphicData>
        </a:graphic>
      </p:graphicFrame>
      <p:sp>
        <p:nvSpPr>
          <p:cNvPr id="36" name="动作按钮: 第一张 35">
            <a:hlinkClick r:id="rId5" action="ppaction://hlinksldjump" highlightClick="1"/>
          </p:cNvPr>
          <p:cNvSpPr/>
          <p:nvPr/>
        </p:nvSpPr>
        <p:spPr>
          <a:xfrm>
            <a:off x="8153400" y="3785243"/>
            <a:ext cx="609600" cy="61530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34" name="图片 33"/>
          <p:cNvPicPr>
            <a:picLocks noChangeAspect="1"/>
          </p:cNvPicPr>
          <p:nvPr/>
        </p:nvPicPr>
        <p:blipFill>
          <a:blip r:embed="rId6"/>
          <a:stretch>
            <a:fillRect/>
          </a:stretch>
        </p:blipFill>
        <p:spPr>
          <a:xfrm>
            <a:off x="152400" y="1584110"/>
            <a:ext cx="6256613" cy="2816440"/>
          </a:xfrm>
          <a:prstGeom prst="rect">
            <a:avLst/>
          </a:prstGeom>
        </p:spPr>
      </p:pic>
      <p:sp>
        <p:nvSpPr>
          <p:cNvPr id="37" name="右箭头 36"/>
          <p:cNvSpPr/>
          <p:nvPr/>
        </p:nvSpPr>
        <p:spPr>
          <a:xfrm>
            <a:off x="6477000" y="2419350"/>
            <a:ext cx="381000" cy="381000"/>
          </a:xfrm>
          <a:prstGeom prst="rightArrow">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fontAlgn="auto">
              <a:spcBef>
                <a:spcPts val="0"/>
              </a:spcBef>
              <a:spcAft>
                <a:spcPts val="0"/>
              </a:spcAft>
            </a:pPr>
            <a:endParaRPr lang="zh-CN" altLang="en-US"/>
          </a:p>
        </p:txBody>
      </p:sp>
      <p:sp>
        <p:nvSpPr>
          <p:cNvPr id="38" name="矩形 37"/>
          <p:cNvSpPr/>
          <p:nvPr/>
        </p:nvSpPr>
        <p:spPr>
          <a:xfrm>
            <a:off x="6958717" y="1819185"/>
            <a:ext cx="2129624" cy="1200329"/>
          </a:xfrm>
          <a:prstGeom prst="rect">
            <a:avLst/>
          </a:prstGeom>
          <a:ln w="12700">
            <a:solidFill>
              <a:schemeClr val="tx1"/>
            </a:solidFill>
          </a:ln>
        </p:spPr>
        <p:txBody>
          <a:bodyPr wrap="square">
            <a:spAutoFit/>
          </a:bodyPr>
          <a:lstStyle/>
          <a:p>
            <a:pPr marL="285750" indent="-285750">
              <a:buFont typeface="Wingdings" panose="05000000000000000000" pitchFamily="2" charset="2"/>
              <a:buChar char="p"/>
            </a:pPr>
            <a:r>
              <a:rPr lang="zh-CN" altLang="zh-CN" sz="1200" dirty="0"/>
              <a:t>有</a:t>
            </a:r>
            <a:r>
              <a:rPr lang="en-US" altLang="zh-CN" sz="1200" dirty="0"/>
              <a:t>change recipe cost</a:t>
            </a:r>
            <a:r>
              <a:rPr lang="zh-CN" altLang="en-US" sz="1200" dirty="0"/>
              <a:t>（</a:t>
            </a:r>
            <a:r>
              <a:rPr lang="en-US" altLang="zh-CN" sz="1200" dirty="0"/>
              <a:t>2</a:t>
            </a:r>
            <a:r>
              <a:rPr lang="zh-CN" altLang="zh-CN" sz="1200" dirty="0"/>
              <a:t>个机台</a:t>
            </a:r>
            <a:r>
              <a:rPr lang="en-US" altLang="zh-CN" sz="1200" dirty="0"/>
              <a:t> group</a:t>
            </a:r>
            <a:r>
              <a:rPr lang="zh-CN" altLang="en-US" sz="1200" dirty="0"/>
              <a:t>）</a:t>
            </a:r>
            <a:endParaRPr lang="en-US" altLang="zh-CN" sz="1200" dirty="0"/>
          </a:p>
          <a:p>
            <a:r>
              <a:rPr lang="en-US" altLang="zh-CN" sz="1200" b="1" dirty="0">
                <a:solidFill>
                  <a:srgbClr val="00B0F0"/>
                </a:solidFill>
              </a:rPr>
              <a:t>DSA</a:t>
            </a:r>
            <a:r>
              <a:rPr lang="zh-CN" altLang="en-US" sz="1200" b="1" dirty="0">
                <a:solidFill>
                  <a:srgbClr val="00B0F0"/>
                </a:solidFill>
              </a:rPr>
              <a:t>、</a:t>
            </a:r>
            <a:r>
              <a:rPr lang="en-US" altLang="zh-CN" sz="1200" b="1" dirty="0">
                <a:solidFill>
                  <a:srgbClr val="00B0F0"/>
                </a:solidFill>
              </a:rPr>
              <a:t>DIA</a:t>
            </a:r>
          </a:p>
          <a:p>
            <a:pPr marL="285750" indent="-285750">
              <a:buFont typeface="Wingdings" panose="05000000000000000000" pitchFamily="2" charset="2"/>
              <a:buChar char="p"/>
            </a:pPr>
            <a:r>
              <a:rPr lang="zh-CN" altLang="zh-CN" sz="1200" dirty="0"/>
              <a:t>无 </a:t>
            </a:r>
            <a:r>
              <a:rPr lang="en-US" altLang="zh-CN" sz="1200" dirty="0"/>
              <a:t>change recipe cost</a:t>
            </a:r>
            <a:r>
              <a:rPr lang="zh-CN" altLang="en-US" sz="1200" dirty="0"/>
              <a:t>（</a:t>
            </a:r>
            <a:r>
              <a:rPr lang="en-US" altLang="zh-CN" sz="1200" dirty="0"/>
              <a:t>2</a:t>
            </a:r>
            <a:r>
              <a:rPr lang="zh-CN" altLang="zh-CN" sz="1200" dirty="0"/>
              <a:t>个机台</a:t>
            </a:r>
            <a:r>
              <a:rPr lang="en-US" altLang="zh-CN" sz="1200" dirty="0"/>
              <a:t> group</a:t>
            </a:r>
            <a:r>
              <a:rPr lang="zh-CN" altLang="en-US" sz="1200" dirty="0"/>
              <a:t>）</a:t>
            </a:r>
            <a:endParaRPr lang="en-US" altLang="zh-CN" sz="1200" dirty="0"/>
          </a:p>
          <a:p>
            <a:pPr fontAlgn="auto">
              <a:spcBef>
                <a:spcPts val="0"/>
              </a:spcBef>
              <a:spcAft>
                <a:spcPts val="0"/>
              </a:spcAft>
            </a:pPr>
            <a:r>
              <a:rPr lang="en-US" altLang="zh-CN" sz="1200" b="1" dirty="0">
                <a:solidFill>
                  <a:srgbClr val="00B0F0"/>
                </a:solidFill>
              </a:rPr>
              <a:t>EKT</a:t>
            </a:r>
            <a:r>
              <a:rPr lang="zh-CN" altLang="en-US" sz="1200" b="1" dirty="0">
                <a:solidFill>
                  <a:srgbClr val="00B0F0"/>
                </a:solidFill>
              </a:rPr>
              <a:t>、</a:t>
            </a:r>
            <a:r>
              <a:rPr lang="en-US" altLang="zh-CN" sz="1200" b="1" dirty="0">
                <a:solidFill>
                  <a:srgbClr val="00B0F0"/>
                </a:solidFill>
              </a:rPr>
              <a:t>ECA</a:t>
            </a:r>
            <a:endParaRPr lang="zh-CN" altLang="en-US" sz="1200" b="1" dirty="0"/>
          </a:p>
        </p:txBody>
      </p:sp>
      <p:sp>
        <p:nvSpPr>
          <p:cNvPr id="39" name="圆角矩形 38"/>
          <p:cNvSpPr/>
          <p:nvPr/>
        </p:nvSpPr>
        <p:spPr>
          <a:xfrm>
            <a:off x="2480606" y="576048"/>
            <a:ext cx="1862794" cy="77650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fontAlgn="auto">
              <a:spcBef>
                <a:spcPts val="0"/>
              </a:spcBef>
              <a:spcAft>
                <a:spcPts val="0"/>
              </a:spcAft>
            </a:pPr>
            <a:r>
              <a:rPr lang="en-US" altLang="zh-CN" sz="1400" dirty="0" smtClean="0"/>
              <a:t>Change </a:t>
            </a:r>
            <a:r>
              <a:rPr lang="en-US" altLang="zh-CN" sz="1400" dirty="0" err="1" smtClean="0"/>
              <a:t>recipe+Qtime</a:t>
            </a:r>
            <a:endParaRPr lang="en-US" altLang="zh-CN" sz="1400" dirty="0" smtClean="0"/>
          </a:p>
          <a:p>
            <a:pPr marL="285750" indent="-285750" fontAlgn="auto">
              <a:spcBef>
                <a:spcPts val="0"/>
              </a:spcBef>
              <a:spcAft>
                <a:spcPts val="0"/>
              </a:spcAft>
              <a:buFont typeface="Arial" panose="020B0604020202020204" pitchFamily="34" charset="0"/>
              <a:buChar char="•"/>
            </a:pPr>
            <a:r>
              <a:rPr lang="en-US" altLang="zh-CN" sz="1400" dirty="0" smtClean="0"/>
              <a:t>Single step</a:t>
            </a:r>
          </a:p>
          <a:p>
            <a:pPr marL="285750" indent="-285750" fontAlgn="auto">
              <a:spcBef>
                <a:spcPts val="0"/>
              </a:spcBef>
              <a:spcAft>
                <a:spcPts val="0"/>
              </a:spcAft>
              <a:buFont typeface="Arial" panose="020B0604020202020204" pitchFamily="34" charset="0"/>
              <a:buChar char="•"/>
            </a:pPr>
            <a:r>
              <a:rPr lang="en-US" altLang="zh-CN" sz="1400" dirty="0" smtClean="0"/>
              <a:t>Multi step</a:t>
            </a:r>
          </a:p>
          <a:p>
            <a:pPr fontAlgn="auto">
              <a:spcBef>
                <a:spcPts val="0"/>
              </a:spcBef>
              <a:spcAft>
                <a:spcPts val="0"/>
              </a:spcAft>
            </a:pPr>
            <a:endParaRPr lang="en-US" altLang="zh-CN" sz="1400" dirty="0" smtClean="0"/>
          </a:p>
          <a:p>
            <a:pPr fontAlgn="auto">
              <a:spcBef>
                <a:spcPts val="0"/>
              </a:spcBef>
              <a:spcAft>
                <a:spcPts val="0"/>
              </a:spcAft>
            </a:pPr>
            <a:endParaRPr lang="zh-CN" altLang="en-US" sz="1400" dirty="0"/>
          </a:p>
        </p:txBody>
      </p:sp>
      <p:sp>
        <p:nvSpPr>
          <p:cNvPr id="40" name="圆角矩形 39"/>
          <p:cNvSpPr/>
          <p:nvPr/>
        </p:nvSpPr>
        <p:spPr>
          <a:xfrm>
            <a:off x="4431989" y="576048"/>
            <a:ext cx="1862794" cy="77650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fontAlgn="auto">
              <a:spcBef>
                <a:spcPts val="0"/>
              </a:spcBef>
              <a:spcAft>
                <a:spcPts val="0"/>
              </a:spcAft>
            </a:pPr>
            <a:r>
              <a:rPr lang="zh-CN" altLang="en-US" sz="1400" dirty="0" smtClean="0"/>
              <a:t>加工时间不确定</a:t>
            </a:r>
            <a:endParaRPr lang="en-US" altLang="zh-CN" sz="1400" dirty="0" smtClean="0"/>
          </a:p>
          <a:p>
            <a:pPr marL="285750" indent="-285750" fontAlgn="auto">
              <a:spcBef>
                <a:spcPts val="0"/>
              </a:spcBef>
              <a:spcAft>
                <a:spcPts val="0"/>
              </a:spcAft>
              <a:buFont typeface="Arial" panose="020B0604020202020204" pitchFamily="34" charset="0"/>
              <a:buChar char="•"/>
            </a:pPr>
            <a:r>
              <a:rPr lang="en-US" altLang="zh-CN" sz="1400" dirty="0"/>
              <a:t>Single step</a:t>
            </a:r>
          </a:p>
          <a:p>
            <a:pPr marL="285750" indent="-285750" fontAlgn="auto">
              <a:spcBef>
                <a:spcPts val="0"/>
              </a:spcBef>
              <a:spcAft>
                <a:spcPts val="0"/>
              </a:spcAft>
              <a:buFont typeface="Arial" panose="020B0604020202020204" pitchFamily="34" charset="0"/>
              <a:buChar char="•"/>
            </a:pPr>
            <a:r>
              <a:rPr lang="en-US" altLang="zh-CN" sz="1400" dirty="0"/>
              <a:t>Multi step</a:t>
            </a:r>
          </a:p>
          <a:p>
            <a:pPr fontAlgn="auto">
              <a:spcBef>
                <a:spcPts val="0"/>
              </a:spcBef>
              <a:spcAft>
                <a:spcPts val="0"/>
              </a:spcAft>
            </a:pPr>
            <a:endParaRPr lang="en-US" altLang="zh-CN" sz="1400" dirty="0" smtClean="0"/>
          </a:p>
          <a:p>
            <a:pPr fontAlgn="auto">
              <a:spcBef>
                <a:spcPts val="0"/>
              </a:spcBef>
              <a:spcAft>
                <a:spcPts val="0"/>
              </a:spcAft>
            </a:pPr>
            <a:endParaRPr lang="zh-CN" altLang="en-US" sz="1400" dirty="0"/>
          </a:p>
        </p:txBody>
      </p:sp>
      <p:sp>
        <p:nvSpPr>
          <p:cNvPr id="43" name="文本框 42"/>
          <p:cNvSpPr txBox="1"/>
          <p:nvPr/>
        </p:nvSpPr>
        <p:spPr>
          <a:xfrm>
            <a:off x="6523556" y="775488"/>
            <a:ext cx="516488" cy="369332"/>
          </a:xfrm>
          <a:prstGeom prst="rect">
            <a:avLst/>
          </a:prstGeom>
          <a:noFill/>
        </p:spPr>
        <p:txBody>
          <a:bodyPr wrap="none" rtlCol="0">
            <a:spAutoFit/>
          </a:bodyPr>
          <a:lstStyle/>
          <a:p>
            <a:r>
              <a:rPr lang="en-US" altLang="zh-CN" dirty="0" smtClean="0"/>
              <a:t>……</a:t>
            </a:r>
            <a:endParaRPr lang="zh-CN" altLang="en-US" dirty="0"/>
          </a:p>
        </p:txBody>
      </p:sp>
    </p:spTree>
    <p:extLst>
      <p:ext uri="{BB962C8B-B14F-4D97-AF65-F5344CB8AC3E}">
        <p14:creationId xmlns:p14="http://schemas.microsoft.com/office/powerpoint/2010/main" val="59130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579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实验设计</a:t>
            </a:r>
            <a:endParaRPr lang="zh-CN" altLang="en-US" dirty="0"/>
          </a:p>
        </p:txBody>
      </p:sp>
      <p:sp>
        <p:nvSpPr>
          <p:cNvPr id="4" name="文本框 3"/>
          <p:cNvSpPr txBox="1"/>
          <p:nvPr/>
        </p:nvSpPr>
        <p:spPr>
          <a:xfrm>
            <a:off x="114113" y="472776"/>
            <a:ext cx="4495800" cy="338554"/>
          </a:xfrm>
          <a:prstGeom prst="rect">
            <a:avLst/>
          </a:prstGeom>
          <a:noFill/>
        </p:spPr>
        <p:txBody>
          <a:bodyPr wrap="square" rtlCol="0">
            <a:spAutoFit/>
          </a:bodyPr>
          <a:lstStyle/>
          <a:p>
            <a:r>
              <a:rPr lang="zh-CN" altLang="en-US" sz="1600" dirty="0" smtClean="0"/>
              <a:t>考虑</a:t>
            </a:r>
            <a:r>
              <a:rPr lang="en-US" altLang="zh-CN" sz="1600" dirty="0" smtClean="0"/>
              <a:t>EKT</a:t>
            </a:r>
            <a:r>
              <a:rPr lang="zh-CN" altLang="en-US" sz="1600" dirty="0" smtClean="0"/>
              <a:t>机台以及单一</a:t>
            </a:r>
            <a:r>
              <a:rPr lang="en-US" altLang="zh-CN" sz="1600" dirty="0" smtClean="0"/>
              <a:t>step</a:t>
            </a:r>
            <a:r>
              <a:rPr lang="zh-CN" altLang="en-US" sz="1600" dirty="0" smtClean="0"/>
              <a:t>的情形</a:t>
            </a:r>
            <a:endParaRPr lang="zh-CN" altLang="en-US" sz="1600" dirty="0"/>
          </a:p>
        </p:txBody>
      </p:sp>
      <p:graphicFrame>
        <p:nvGraphicFramePr>
          <p:cNvPr id="3" name="表格 2"/>
          <p:cNvGraphicFramePr>
            <a:graphicFrameLocks noGrp="1"/>
          </p:cNvGraphicFramePr>
          <p:nvPr>
            <p:extLst/>
          </p:nvPr>
        </p:nvGraphicFramePr>
        <p:xfrm>
          <a:off x="304800" y="767881"/>
          <a:ext cx="8305800" cy="2865120"/>
        </p:xfrm>
        <a:graphic>
          <a:graphicData uri="http://schemas.openxmlformats.org/drawingml/2006/table">
            <a:tbl>
              <a:tblPr firstRow="1" bandRow="1">
                <a:tableStyleId>{5C22544A-7EE6-4342-B048-85BDC9FD1C3A}</a:tableStyleId>
              </a:tblPr>
              <a:tblGrid>
                <a:gridCol w="1384300">
                  <a:extLst>
                    <a:ext uri="{9D8B030D-6E8A-4147-A177-3AD203B41FA5}">
                      <a16:colId xmlns:a16="http://schemas.microsoft.com/office/drawing/2014/main" val="1226734944"/>
                    </a:ext>
                  </a:extLst>
                </a:gridCol>
                <a:gridCol w="1384300">
                  <a:extLst>
                    <a:ext uri="{9D8B030D-6E8A-4147-A177-3AD203B41FA5}">
                      <a16:colId xmlns:a16="http://schemas.microsoft.com/office/drawing/2014/main" val="1288115583"/>
                    </a:ext>
                  </a:extLst>
                </a:gridCol>
                <a:gridCol w="1384300">
                  <a:extLst>
                    <a:ext uri="{9D8B030D-6E8A-4147-A177-3AD203B41FA5}">
                      <a16:colId xmlns:a16="http://schemas.microsoft.com/office/drawing/2014/main" val="1188853470"/>
                    </a:ext>
                  </a:extLst>
                </a:gridCol>
                <a:gridCol w="1384300">
                  <a:extLst>
                    <a:ext uri="{9D8B030D-6E8A-4147-A177-3AD203B41FA5}">
                      <a16:colId xmlns:a16="http://schemas.microsoft.com/office/drawing/2014/main" val="2982103873"/>
                    </a:ext>
                  </a:extLst>
                </a:gridCol>
                <a:gridCol w="1384300">
                  <a:extLst>
                    <a:ext uri="{9D8B030D-6E8A-4147-A177-3AD203B41FA5}">
                      <a16:colId xmlns:a16="http://schemas.microsoft.com/office/drawing/2014/main" val="3549862963"/>
                    </a:ext>
                  </a:extLst>
                </a:gridCol>
                <a:gridCol w="1384300">
                  <a:extLst>
                    <a:ext uri="{9D8B030D-6E8A-4147-A177-3AD203B41FA5}">
                      <a16:colId xmlns:a16="http://schemas.microsoft.com/office/drawing/2014/main" val="3648523665"/>
                    </a:ext>
                  </a:extLst>
                </a:gridCol>
              </a:tblGrid>
              <a:tr h="172006">
                <a:tc>
                  <a:txBody>
                    <a:bodyPr/>
                    <a:lstStyle/>
                    <a:p>
                      <a:pPr algn="ctr"/>
                      <a:r>
                        <a:rPr lang="en-US" altLang="zh-CN" sz="1200" dirty="0" smtClean="0"/>
                        <a:t>Month</a:t>
                      </a:r>
                      <a:endParaRPr lang="zh-CN" altLang="en-US" sz="1200" dirty="0"/>
                    </a:p>
                  </a:txBody>
                  <a:tcPr anchor="ctr"/>
                </a:tc>
                <a:tc>
                  <a:txBody>
                    <a:bodyPr/>
                    <a:lstStyle/>
                    <a:p>
                      <a:pPr algn="ctr"/>
                      <a:r>
                        <a:rPr lang="en-US" altLang="zh-CN" sz="1200" dirty="0" smtClean="0"/>
                        <a:t>Lot Count</a:t>
                      </a:r>
                      <a:endParaRPr lang="zh-CN" altLang="en-US" sz="1200" dirty="0"/>
                    </a:p>
                  </a:txBody>
                  <a:tcPr anchor="ctr"/>
                </a:tc>
                <a:tc>
                  <a:txBody>
                    <a:bodyPr/>
                    <a:lstStyle/>
                    <a:p>
                      <a:pPr algn="ctr"/>
                      <a:r>
                        <a:rPr lang="en-US" altLang="zh-CN" sz="1200" dirty="0" smtClean="0"/>
                        <a:t>Before(hours)</a:t>
                      </a:r>
                      <a:endParaRPr lang="zh-CN" altLang="en-US" sz="12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dirty="0" smtClean="0"/>
                        <a:t>After(hours)</a:t>
                      </a:r>
                      <a:endParaRPr lang="zh-CN" altLang="en-US" sz="1200" dirty="0"/>
                    </a:p>
                  </a:txBody>
                  <a:tcPr anchor="ctr"/>
                </a:tc>
                <a:tc>
                  <a:txBody>
                    <a:bodyPr/>
                    <a:lstStyle/>
                    <a:p>
                      <a:pPr algn="ctr"/>
                      <a:r>
                        <a:rPr lang="en-US" altLang="zh-CN" sz="1200" dirty="0" smtClean="0"/>
                        <a:t>Improvement</a:t>
                      </a:r>
                      <a:endParaRPr lang="zh-CN" altLang="en-US" sz="1200" dirty="0"/>
                    </a:p>
                  </a:txBody>
                  <a:tcPr anchor="ctr"/>
                </a:tc>
                <a:tc>
                  <a:txBody>
                    <a:bodyPr/>
                    <a:lstStyle/>
                    <a:p>
                      <a:pPr algn="ctr"/>
                      <a:r>
                        <a:rPr lang="en-US" altLang="zh-CN" sz="1200" dirty="0" smtClean="0"/>
                        <a:t>Link</a:t>
                      </a:r>
                      <a:endParaRPr lang="zh-CN" altLang="en-US" sz="1200" dirty="0"/>
                    </a:p>
                  </a:txBody>
                  <a:tcPr anchor="ctr"/>
                </a:tc>
                <a:extLst>
                  <a:ext uri="{0D108BD9-81ED-4DB2-BD59-A6C34878D82A}">
                    <a16:rowId xmlns:a16="http://schemas.microsoft.com/office/drawing/2014/main" val="2092125760"/>
                  </a:ext>
                </a:extLst>
              </a:tr>
              <a:tr h="248906">
                <a:tc rowSpan="2">
                  <a:txBody>
                    <a:bodyPr/>
                    <a:lstStyle/>
                    <a:p>
                      <a:pPr algn="ctr"/>
                      <a:r>
                        <a:rPr lang="en-US" altLang="zh-CN" sz="1100" b="0" dirty="0" smtClean="0"/>
                        <a:t>3</a:t>
                      </a:r>
                      <a:endParaRPr lang="zh-CN" altLang="en-US" sz="1100" b="0" dirty="0"/>
                    </a:p>
                  </a:txBody>
                  <a:tcPr anchor="ctr"/>
                </a:tc>
                <a:tc>
                  <a:txBody>
                    <a:bodyPr/>
                    <a:lstStyle/>
                    <a:p>
                      <a:pPr algn="ctr"/>
                      <a:r>
                        <a:rPr lang="en-US" altLang="zh-CN" sz="1100" b="0" dirty="0" smtClean="0"/>
                        <a:t>30</a:t>
                      </a:r>
                      <a:endParaRPr lang="zh-CN" altLang="en-US" sz="1100" b="0" dirty="0"/>
                    </a:p>
                  </a:txBody>
                  <a:tcPr anchor="ctr"/>
                </a:tc>
                <a:tc>
                  <a:txBody>
                    <a:bodyPr/>
                    <a:lstStyle/>
                    <a:p>
                      <a:pPr algn="ctr" fontAlgn="ctr"/>
                      <a:r>
                        <a:rPr lang="en-US" altLang="zh-CN" sz="1100" b="0" u="none" strike="noStrike" dirty="0" smtClean="0">
                          <a:effectLst/>
                        </a:rPr>
                        <a:t>7.086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u="none" strike="noStrike" kern="1200" dirty="0">
                          <a:solidFill>
                            <a:schemeClr val="dk1"/>
                          </a:solidFill>
                          <a:effectLst/>
                          <a:latin typeface="+mn-lt"/>
                          <a:ea typeface="+mn-ea"/>
                          <a:cs typeface="+mn-cs"/>
                        </a:rPr>
                        <a:t>3.425</a:t>
                      </a:r>
                    </a:p>
                  </a:txBody>
                  <a:tcPr marL="9525" marR="9525" marT="9525" marB="0"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51.67%</a:t>
                      </a:r>
                    </a:p>
                  </a:txBody>
                  <a:tcPr marL="9525" marR="9525" marT="9525" marB="0" anchor="ctr"/>
                </a:tc>
                <a:tc>
                  <a:txBody>
                    <a:bodyPr/>
                    <a:lstStyle/>
                    <a:p>
                      <a:pPr algn="ctr"/>
                      <a:endParaRPr lang="zh-CN" altLang="en-US" sz="1100" b="0" dirty="0"/>
                    </a:p>
                  </a:txBody>
                  <a:tcPr anchor="ctr"/>
                </a:tc>
                <a:extLst>
                  <a:ext uri="{0D108BD9-81ED-4DB2-BD59-A6C34878D82A}">
                    <a16:rowId xmlns:a16="http://schemas.microsoft.com/office/drawing/2014/main" val="1067276394"/>
                  </a:ext>
                </a:extLst>
              </a:tr>
              <a:tr h="248906">
                <a:tc vMerge="1">
                  <a:txBody>
                    <a:bodyPr/>
                    <a:lstStyle/>
                    <a:p>
                      <a:pPr algn="ctr"/>
                      <a:endParaRPr lang="zh-CN" altLang="en-US" sz="1100" b="0" dirty="0"/>
                    </a:p>
                  </a:txBody>
                  <a:tcPr anchor="ctr"/>
                </a:tc>
                <a:tc>
                  <a:txBody>
                    <a:bodyPr/>
                    <a:lstStyle/>
                    <a:p>
                      <a:pPr algn="ctr"/>
                      <a:r>
                        <a:rPr lang="en-US" altLang="zh-CN" sz="1100" b="0" dirty="0" smtClean="0"/>
                        <a:t>60</a:t>
                      </a:r>
                      <a:endParaRPr lang="zh-CN" altLang="en-US" sz="1100" b="0" dirty="0"/>
                    </a:p>
                  </a:txBody>
                  <a:tcPr anchor="ctr"/>
                </a:tc>
                <a:tc>
                  <a:txBody>
                    <a:bodyPr/>
                    <a:lstStyle/>
                    <a:p>
                      <a:pPr algn="ctr" fontAlgn="ctr"/>
                      <a:r>
                        <a:rPr lang="en-US" altLang="zh-CN" sz="1100" b="0" i="0" u="none" strike="noStrike" dirty="0" smtClean="0">
                          <a:solidFill>
                            <a:srgbClr val="000000"/>
                          </a:solidFill>
                          <a:effectLst/>
                          <a:latin typeface="+mn-lt"/>
                          <a:ea typeface="等线" panose="02010600030101010101" pitchFamily="2" charset="-122"/>
                        </a:rPr>
                        <a:t>8.430</a:t>
                      </a:r>
                      <a:endParaRPr lang="en-US" altLang="zh-CN" sz="11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6.469</a:t>
                      </a:r>
                    </a:p>
                  </a:txBody>
                  <a:tcPr marL="9525" marR="9525" marT="9525" marB="0"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23.26%</a:t>
                      </a:r>
                    </a:p>
                  </a:txBody>
                  <a:tcPr marL="9525" marR="9525" marT="9525" marB="0" anchor="ctr"/>
                </a:tc>
                <a:tc>
                  <a:txBody>
                    <a:bodyPr/>
                    <a:lstStyle/>
                    <a:p>
                      <a:pPr algn="ctr"/>
                      <a:endParaRPr lang="zh-CN" altLang="en-US" sz="1100" b="0" dirty="0"/>
                    </a:p>
                  </a:txBody>
                  <a:tcPr anchor="ctr"/>
                </a:tc>
                <a:extLst>
                  <a:ext uri="{0D108BD9-81ED-4DB2-BD59-A6C34878D82A}">
                    <a16:rowId xmlns:a16="http://schemas.microsoft.com/office/drawing/2014/main" val="172513267"/>
                  </a:ext>
                </a:extLst>
              </a:tr>
              <a:tr h="248906">
                <a:tc rowSpan="2">
                  <a:txBody>
                    <a:bodyPr/>
                    <a:lstStyle/>
                    <a:p>
                      <a:pPr algn="ctr"/>
                      <a:r>
                        <a:rPr lang="en-US" altLang="zh-CN" sz="1100" b="0" dirty="0" smtClean="0"/>
                        <a:t>4</a:t>
                      </a:r>
                      <a:endParaRPr lang="zh-CN" altLang="en-US" sz="1100" b="0" dirty="0"/>
                    </a:p>
                  </a:txBody>
                  <a:tcPr anchor="ctr"/>
                </a:tc>
                <a:tc>
                  <a:txBody>
                    <a:bodyPr/>
                    <a:lstStyle/>
                    <a:p>
                      <a:pPr algn="ctr"/>
                      <a:r>
                        <a:rPr lang="en-US" altLang="zh-CN" sz="1100" b="0" dirty="0" smtClean="0"/>
                        <a:t>30</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u="none" strike="noStrike" dirty="0" smtClean="0">
                          <a:effectLst/>
                        </a:rPr>
                        <a:t>6.558</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u="none" strike="noStrike" dirty="0" smtClean="0">
                          <a:effectLst/>
                        </a:rPr>
                        <a:t>4.690</a:t>
                      </a:r>
                      <a:endParaRPr lang="zh-CN" altLang="en-US" sz="1100" b="0" dirty="0"/>
                    </a:p>
                  </a:txBody>
                  <a:tcPr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28.48%</a:t>
                      </a:r>
                    </a:p>
                  </a:txBody>
                  <a:tcPr marL="9525" marR="9525" marT="9525" marB="0" anchor="ctr"/>
                </a:tc>
                <a:tc>
                  <a:txBody>
                    <a:bodyPr/>
                    <a:lstStyle/>
                    <a:p>
                      <a:pPr algn="ctr"/>
                      <a:endParaRPr lang="zh-CN" altLang="en-US" sz="1100" b="0" dirty="0"/>
                    </a:p>
                  </a:txBody>
                  <a:tcPr anchor="ctr"/>
                </a:tc>
                <a:extLst>
                  <a:ext uri="{0D108BD9-81ED-4DB2-BD59-A6C34878D82A}">
                    <a16:rowId xmlns:a16="http://schemas.microsoft.com/office/drawing/2014/main" val="1022884051"/>
                  </a:ext>
                </a:extLst>
              </a:tr>
              <a:tr h="248906">
                <a:tc vMerge="1">
                  <a:txBody>
                    <a:bodyPr/>
                    <a:lstStyle/>
                    <a:p>
                      <a:pPr algn="ctr"/>
                      <a:endParaRPr lang="zh-CN" altLang="en-US" sz="1100" b="0" dirty="0"/>
                    </a:p>
                  </a:txBody>
                  <a:tcPr anchor="ctr"/>
                </a:tc>
                <a:tc>
                  <a:txBody>
                    <a:bodyPr/>
                    <a:lstStyle/>
                    <a:p>
                      <a:pPr algn="ctr"/>
                      <a:r>
                        <a:rPr lang="en-US" altLang="zh-CN" sz="1100" b="0" dirty="0" smtClean="0"/>
                        <a:t>60</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b="0" dirty="0" smtClean="0">
                          <a:latin typeface="+mn-lt"/>
                        </a:rPr>
                        <a:t>8.481</a:t>
                      </a:r>
                      <a:endParaRPr lang="zh-CN" altLang="en-US" sz="1100" b="0" dirty="0">
                        <a:latin typeface="+mn-lt"/>
                      </a:endParaRPr>
                    </a:p>
                  </a:txBody>
                  <a:tcPr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7.669</a:t>
                      </a:r>
                    </a:p>
                  </a:txBody>
                  <a:tcPr marL="9525" marR="9525" marT="9525" marB="0"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9.57%</a:t>
                      </a:r>
                    </a:p>
                  </a:txBody>
                  <a:tcPr marL="9525" marR="9525" marT="9525" marB="0" anchor="ctr"/>
                </a:tc>
                <a:tc>
                  <a:txBody>
                    <a:bodyPr/>
                    <a:lstStyle/>
                    <a:p>
                      <a:pPr algn="ctr"/>
                      <a:endParaRPr lang="zh-CN" altLang="en-US" sz="1100" b="0" dirty="0"/>
                    </a:p>
                  </a:txBody>
                  <a:tcPr anchor="ctr"/>
                </a:tc>
                <a:extLst>
                  <a:ext uri="{0D108BD9-81ED-4DB2-BD59-A6C34878D82A}">
                    <a16:rowId xmlns:a16="http://schemas.microsoft.com/office/drawing/2014/main" val="62482775"/>
                  </a:ext>
                </a:extLst>
              </a:tr>
              <a:tr h="248906">
                <a:tc rowSpan="2">
                  <a:txBody>
                    <a:bodyPr/>
                    <a:lstStyle/>
                    <a:p>
                      <a:pPr algn="ctr"/>
                      <a:r>
                        <a:rPr lang="en-US" altLang="zh-CN" sz="1100" b="0" dirty="0" smtClean="0"/>
                        <a:t>5</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b="0" dirty="0" smtClean="0"/>
                        <a:t>30</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u="none" strike="noStrike" dirty="0" smtClean="0">
                          <a:effectLst/>
                        </a:rPr>
                        <a:t>5.278</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u="none" strike="noStrike" dirty="0" smtClean="0">
                          <a:effectLst/>
                        </a:rPr>
                        <a:t>3.765</a:t>
                      </a:r>
                      <a:endParaRPr lang="zh-CN" altLang="en-US" sz="1100" b="0" dirty="0"/>
                    </a:p>
                  </a:txBody>
                  <a:tcPr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28.67%</a:t>
                      </a:r>
                    </a:p>
                  </a:txBody>
                  <a:tcPr marL="9525" marR="9525" marT="9525" marB="0" anchor="ctr"/>
                </a:tc>
                <a:tc>
                  <a:txBody>
                    <a:bodyPr/>
                    <a:lstStyle/>
                    <a:p>
                      <a:pPr algn="ctr"/>
                      <a:endParaRPr lang="zh-CN" altLang="en-US" sz="1100" b="0" dirty="0"/>
                    </a:p>
                  </a:txBody>
                  <a:tcPr anchor="ctr"/>
                </a:tc>
                <a:extLst>
                  <a:ext uri="{0D108BD9-81ED-4DB2-BD59-A6C34878D82A}">
                    <a16:rowId xmlns:a16="http://schemas.microsoft.com/office/drawing/2014/main" val="3851664177"/>
                  </a:ext>
                </a:extLst>
              </a:tr>
              <a:tr h="248906">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b="0" dirty="0" smtClean="0"/>
                        <a:t>60</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u="none" strike="noStrike" dirty="0" smtClean="0">
                          <a:effectLst/>
                        </a:rPr>
                        <a:t>6.436</a:t>
                      </a:r>
                      <a:endParaRPr lang="zh-CN" altLang="en-US" sz="1100" b="0" dirty="0">
                        <a:latin typeface="+mn-lt"/>
                      </a:endParaRPr>
                    </a:p>
                  </a:txBody>
                  <a:tcPr anchor="ctr"/>
                </a:tc>
                <a:tc>
                  <a:txBody>
                    <a:bodyPr/>
                    <a:lstStyle/>
                    <a:p>
                      <a:pPr algn="ctr" fontAlgn="b"/>
                      <a:r>
                        <a:rPr lang="en-US" altLang="zh-CN" sz="1100" b="0" i="0" u="none" strike="noStrike" dirty="0" smtClean="0">
                          <a:solidFill>
                            <a:srgbClr val="000000"/>
                          </a:solidFill>
                          <a:effectLst/>
                          <a:latin typeface="+mn-lt"/>
                          <a:ea typeface="等线" panose="02010600030101010101" pitchFamily="2" charset="-122"/>
                        </a:rPr>
                        <a:t>5.767</a:t>
                      </a:r>
                      <a:endParaRPr lang="en-US" altLang="zh-CN" sz="11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10.39%</a:t>
                      </a:r>
                    </a:p>
                  </a:txBody>
                  <a:tcPr marL="9525" marR="9525" marT="9525" marB="0" anchor="ctr"/>
                </a:tc>
                <a:tc>
                  <a:txBody>
                    <a:bodyPr/>
                    <a:lstStyle/>
                    <a:p>
                      <a:pPr algn="ctr"/>
                      <a:endParaRPr lang="zh-CN" altLang="en-US" sz="1100" b="0" dirty="0"/>
                    </a:p>
                  </a:txBody>
                  <a:tcPr anchor="ctr"/>
                </a:tc>
                <a:extLst>
                  <a:ext uri="{0D108BD9-81ED-4DB2-BD59-A6C34878D82A}">
                    <a16:rowId xmlns:a16="http://schemas.microsoft.com/office/drawing/2014/main" val="2186200767"/>
                  </a:ext>
                </a:extLst>
              </a:tr>
              <a:tr h="248906">
                <a:tc rowSpan="2">
                  <a:txBody>
                    <a:bodyPr/>
                    <a:lstStyle/>
                    <a:p>
                      <a:pPr algn="ctr"/>
                      <a:r>
                        <a:rPr lang="en-US" altLang="zh-CN" sz="1100" b="0" dirty="0" smtClean="0"/>
                        <a:t>6</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b="0" dirty="0" smtClean="0"/>
                        <a:t>30</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u="none" strike="noStrike" dirty="0" smtClean="0">
                          <a:effectLst/>
                        </a:rPr>
                        <a:t>8.144</a:t>
                      </a:r>
                      <a:endParaRPr lang="zh-CN" altLang="en-US" sz="1100" b="0" dirty="0"/>
                    </a:p>
                  </a:txBody>
                  <a:tcPr anchor="ctr"/>
                </a:tc>
                <a:tc>
                  <a:txBody>
                    <a:bodyPr/>
                    <a:lstStyle/>
                    <a:p>
                      <a:pPr algn="ctr" fontAlgn="b"/>
                      <a:r>
                        <a:rPr lang="en-US" altLang="zh-CN" sz="1100" u="none" strike="noStrike" dirty="0" smtClean="0">
                          <a:effectLst/>
                        </a:rPr>
                        <a:t>4.861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40.31%</a:t>
                      </a:r>
                    </a:p>
                  </a:txBody>
                  <a:tcPr marL="9525" marR="9525" marT="9525" marB="0" anchor="ctr"/>
                </a:tc>
                <a:tc>
                  <a:txBody>
                    <a:bodyPr/>
                    <a:lstStyle/>
                    <a:p>
                      <a:pPr algn="ctr"/>
                      <a:endParaRPr lang="zh-CN" altLang="en-US" sz="1100" b="0" dirty="0"/>
                    </a:p>
                  </a:txBody>
                  <a:tcPr anchor="ctr"/>
                </a:tc>
                <a:extLst>
                  <a:ext uri="{0D108BD9-81ED-4DB2-BD59-A6C34878D82A}">
                    <a16:rowId xmlns:a16="http://schemas.microsoft.com/office/drawing/2014/main" val="2094938883"/>
                  </a:ext>
                </a:extLst>
              </a:tr>
              <a:tr h="248906">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b="0" dirty="0" smtClean="0"/>
                        <a:t>60</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u="none" strike="noStrike" dirty="0" smtClean="0">
                          <a:effectLst/>
                        </a:rPr>
                        <a:t>8.751</a:t>
                      </a:r>
                      <a:endParaRPr lang="zh-CN" altLang="en-US" sz="1100" b="0" dirty="0">
                        <a:latin typeface="+mn-lt"/>
                      </a:endParaRPr>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100" u="none" strike="noStrike" dirty="0" smtClean="0">
                          <a:effectLst/>
                        </a:rPr>
                        <a:t>5.746</a:t>
                      </a:r>
                      <a:endParaRPr lang="en-US" altLang="zh-CN" sz="11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34.34%</a:t>
                      </a:r>
                    </a:p>
                  </a:txBody>
                  <a:tcPr marL="9525" marR="9525" marT="9525" marB="0" anchor="ctr"/>
                </a:tc>
                <a:tc>
                  <a:txBody>
                    <a:bodyPr/>
                    <a:lstStyle/>
                    <a:p>
                      <a:pPr algn="ctr"/>
                      <a:endParaRPr lang="zh-CN" altLang="en-US" sz="1100" b="0" dirty="0"/>
                    </a:p>
                  </a:txBody>
                  <a:tcPr anchor="ctr"/>
                </a:tc>
                <a:extLst>
                  <a:ext uri="{0D108BD9-81ED-4DB2-BD59-A6C34878D82A}">
                    <a16:rowId xmlns:a16="http://schemas.microsoft.com/office/drawing/2014/main" val="3308309961"/>
                  </a:ext>
                </a:extLst>
              </a:tr>
              <a:tr h="248906">
                <a:tc rowSpan="2">
                  <a:txBody>
                    <a:bodyPr/>
                    <a:lstStyle/>
                    <a:p>
                      <a:pPr algn="ctr"/>
                      <a:r>
                        <a:rPr lang="en-US" altLang="zh-CN" sz="1100" b="0" dirty="0" smtClean="0"/>
                        <a:t>7</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b="0" dirty="0" smtClean="0"/>
                        <a:t>30</a:t>
                      </a:r>
                      <a:endParaRPr lang="zh-CN" altLang="en-US" sz="1100" b="0" dirty="0"/>
                    </a:p>
                  </a:txBody>
                  <a:tcPr anchor="ctr"/>
                </a:tc>
                <a:tc>
                  <a:txBody>
                    <a:bodyPr/>
                    <a:lstStyle/>
                    <a:p>
                      <a:pPr algn="ctr" fontAlgn="b"/>
                      <a:r>
                        <a:rPr lang="en-US" altLang="zh-CN" sz="1100" u="none" strike="noStrike" dirty="0" smtClean="0">
                          <a:effectLst/>
                        </a:rPr>
                        <a:t>4.771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100" u="none" strike="noStrike" kern="1200" dirty="0" smtClean="0">
                          <a:solidFill>
                            <a:schemeClr val="dk1"/>
                          </a:solidFill>
                          <a:effectLst/>
                          <a:latin typeface="+mn-lt"/>
                          <a:ea typeface="+mn-ea"/>
                          <a:cs typeface="+mn-cs"/>
                        </a:rPr>
                        <a:t>4.304</a:t>
                      </a:r>
                      <a:endParaRPr lang="zh-CN" altLang="en-US" sz="1100" u="none" strike="noStrike" kern="1200" dirty="0">
                        <a:solidFill>
                          <a:schemeClr val="dk1"/>
                        </a:solidFill>
                        <a:effectLst/>
                        <a:latin typeface="+mn-lt"/>
                        <a:ea typeface="+mn-ea"/>
                        <a:cs typeface="+mn-cs"/>
                      </a:endParaRPr>
                    </a:p>
                  </a:txBody>
                  <a:tcPr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9.79%</a:t>
                      </a: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10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520846663"/>
                  </a:ext>
                </a:extLst>
              </a:tr>
              <a:tr h="248906">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b="0" dirty="0" smtClean="0"/>
                        <a:t>60</a:t>
                      </a: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100" u="none" strike="noStrike" dirty="0" smtClean="0">
                          <a:effectLst/>
                        </a:rPr>
                        <a:t>7.539</a:t>
                      </a:r>
                      <a:endParaRPr lang="zh-CN" altLang="en-US" sz="1100" b="0" dirty="0">
                        <a:latin typeface="+mn-lt"/>
                      </a:endParaRPr>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100" u="none" strike="noStrike" dirty="0" smtClean="0">
                          <a:effectLst/>
                        </a:rPr>
                        <a:t>6.624</a:t>
                      </a:r>
                      <a:endParaRPr lang="en-US" altLang="zh-CN" sz="11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12.14%</a:t>
                      </a: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10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297727518"/>
                  </a:ext>
                </a:extLst>
              </a:tr>
            </a:tbl>
          </a:graphicData>
        </a:graphic>
      </p:graphicFrame>
      <p:sp>
        <p:nvSpPr>
          <p:cNvPr id="6" name="动作按钮: 结束 5">
            <a:hlinkClick r:id="rId2" action="ppaction://hlinksldjump" highlightClick="1"/>
          </p:cNvPr>
          <p:cNvSpPr/>
          <p:nvPr/>
        </p:nvSpPr>
        <p:spPr>
          <a:xfrm>
            <a:off x="7639944" y="106887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 name="动作按钮: 结束 9">
            <a:hlinkClick r:id="rId3" action="ppaction://hlinksldjump" highlightClick="1"/>
          </p:cNvPr>
          <p:cNvSpPr/>
          <p:nvPr/>
        </p:nvSpPr>
        <p:spPr>
          <a:xfrm>
            <a:off x="7651750" y="1590286"/>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 name="动作按钮: 结束 10">
            <a:hlinkClick r:id="rId4" action="ppaction://hlinksldjump" highlightClick="1"/>
          </p:cNvPr>
          <p:cNvSpPr/>
          <p:nvPr/>
        </p:nvSpPr>
        <p:spPr>
          <a:xfrm>
            <a:off x="7651750" y="2111703"/>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2" name="动作按钮: 结束 11">
            <a:hlinkClick r:id="rId5" action="ppaction://hlinksldjump" highlightClick="1"/>
          </p:cNvPr>
          <p:cNvSpPr/>
          <p:nvPr/>
        </p:nvSpPr>
        <p:spPr>
          <a:xfrm>
            <a:off x="7651750" y="2607858"/>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3" name="动作按钮: 结束 12">
            <a:hlinkClick r:id="rId6" action="ppaction://hlinksldjump" highlightClick="1"/>
          </p:cNvPr>
          <p:cNvSpPr/>
          <p:nvPr/>
        </p:nvSpPr>
        <p:spPr>
          <a:xfrm>
            <a:off x="7665076" y="3150713"/>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5" name="矩形 4"/>
          <p:cNvSpPr/>
          <p:nvPr/>
        </p:nvSpPr>
        <p:spPr>
          <a:xfrm>
            <a:off x="5813425" y="1067890"/>
            <a:ext cx="1403350" cy="28466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 name="矩形 13"/>
          <p:cNvSpPr/>
          <p:nvPr/>
        </p:nvSpPr>
        <p:spPr>
          <a:xfrm>
            <a:off x="5813425" y="1818886"/>
            <a:ext cx="1403350" cy="254711"/>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7" name="文本框 6"/>
          <p:cNvSpPr txBox="1"/>
          <p:nvPr/>
        </p:nvSpPr>
        <p:spPr>
          <a:xfrm>
            <a:off x="228600" y="3625429"/>
            <a:ext cx="8077200" cy="523220"/>
          </a:xfrm>
          <a:prstGeom prst="rect">
            <a:avLst/>
          </a:prstGeom>
          <a:noFill/>
        </p:spPr>
        <p:txBody>
          <a:bodyPr wrap="square" rtlCol="0">
            <a:spAutoFit/>
          </a:bodyPr>
          <a:lstStyle/>
          <a:p>
            <a:pPr marL="342900" indent="-342900">
              <a:buFont typeface="+mj-ea"/>
              <a:buAutoNum type="circleNumDbPlain"/>
            </a:pPr>
            <a:r>
              <a:rPr lang="zh-CN" altLang="en-US" sz="1400" dirty="0" smtClean="0"/>
              <a:t>算法不同次的迭代会产生不一样的结果，结果与结果之间会有一些差距。</a:t>
            </a:r>
            <a:endParaRPr lang="en-US" altLang="zh-CN" sz="1400" dirty="0" smtClean="0"/>
          </a:p>
          <a:p>
            <a:pPr marL="342900" indent="-342900">
              <a:buFont typeface="+mj-ea"/>
              <a:buAutoNum type="circleNumDbPlain"/>
            </a:pPr>
            <a:r>
              <a:rPr lang="zh-CN" altLang="en-US" sz="1400" b="1" dirty="0" smtClean="0"/>
              <a:t>针对的情况不同</a:t>
            </a:r>
            <a:r>
              <a:rPr lang="zh-CN" altLang="en-US" sz="1400" dirty="0" smtClean="0"/>
              <a:t>。</a:t>
            </a:r>
            <a:endParaRPr lang="zh-CN" altLang="en-US" sz="1400" dirty="0"/>
          </a:p>
        </p:txBody>
      </p:sp>
      <p:sp>
        <p:nvSpPr>
          <p:cNvPr id="8" name="矩形 7"/>
          <p:cNvSpPr/>
          <p:nvPr/>
        </p:nvSpPr>
        <p:spPr>
          <a:xfrm>
            <a:off x="2654300" y="4173367"/>
            <a:ext cx="914400" cy="44279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zh-CN" altLang="en-US" sz="1400" b="1" dirty="0" smtClean="0"/>
              <a:t>很好</a:t>
            </a:r>
            <a:endParaRPr lang="en-US" altLang="zh-CN" sz="1400" b="1" dirty="0" smtClean="0"/>
          </a:p>
          <a:p>
            <a:pPr algn="ctr" fontAlgn="auto">
              <a:spcBef>
                <a:spcPts val="0"/>
              </a:spcBef>
              <a:spcAft>
                <a:spcPts val="0"/>
              </a:spcAft>
            </a:pPr>
            <a:r>
              <a:rPr lang="zh-CN" altLang="en-US" sz="1400" b="1" dirty="0" smtClean="0"/>
              <a:t>（</a:t>
            </a:r>
            <a:r>
              <a:rPr lang="en-US" altLang="zh-CN" sz="1400" b="1" dirty="0" smtClean="0"/>
              <a:t>51.67%</a:t>
            </a:r>
            <a:r>
              <a:rPr lang="zh-CN" altLang="en-US" sz="1400" b="1" dirty="0" smtClean="0"/>
              <a:t>）</a:t>
            </a:r>
            <a:endParaRPr lang="zh-CN" altLang="en-US" sz="1400" b="1" dirty="0"/>
          </a:p>
        </p:txBody>
      </p:sp>
      <p:sp>
        <p:nvSpPr>
          <p:cNvPr id="15" name="矩形 14"/>
          <p:cNvSpPr/>
          <p:nvPr/>
        </p:nvSpPr>
        <p:spPr>
          <a:xfrm>
            <a:off x="7398457" y="4190619"/>
            <a:ext cx="990600" cy="44279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zh-CN" altLang="en-US" sz="1400" b="1" dirty="0"/>
              <a:t>较好</a:t>
            </a:r>
            <a:endParaRPr lang="en-US" altLang="zh-CN" sz="1400" b="1" dirty="0"/>
          </a:p>
          <a:p>
            <a:pPr algn="ctr" fontAlgn="auto">
              <a:spcBef>
                <a:spcPts val="0"/>
              </a:spcBef>
              <a:spcAft>
                <a:spcPts val="0"/>
              </a:spcAft>
            </a:pPr>
            <a:r>
              <a:rPr lang="zh-CN" altLang="en-US" sz="1400" b="1" dirty="0" smtClean="0"/>
              <a:t>（</a:t>
            </a:r>
            <a:r>
              <a:rPr lang="en-US" altLang="zh-CN" sz="1400" b="1" dirty="0" smtClean="0">
                <a:solidFill>
                  <a:srgbClr val="000000"/>
                </a:solidFill>
                <a:ea typeface="等线" panose="02010600030101010101" pitchFamily="2" charset="-122"/>
              </a:rPr>
              <a:t>9.57</a:t>
            </a:r>
            <a:r>
              <a:rPr lang="en-US" altLang="zh-CN" sz="1400" b="1" dirty="0" smtClean="0"/>
              <a:t>%</a:t>
            </a:r>
            <a:r>
              <a:rPr lang="zh-CN" altLang="en-US" sz="1400" b="1" dirty="0" smtClean="0"/>
              <a:t>）</a:t>
            </a:r>
            <a:endParaRPr lang="zh-CN" altLang="en-US" sz="1400" b="1" dirty="0"/>
          </a:p>
        </p:txBody>
      </p:sp>
      <p:sp>
        <p:nvSpPr>
          <p:cNvPr id="9" name="矩形 8"/>
          <p:cNvSpPr/>
          <p:nvPr/>
        </p:nvSpPr>
        <p:spPr>
          <a:xfrm>
            <a:off x="342900" y="4172756"/>
            <a:ext cx="1333500" cy="27960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lang="zh-CN" altLang="en-US" sz="1400" b="1" dirty="0" smtClean="0"/>
              <a:t>派工很不合理</a:t>
            </a:r>
            <a:endParaRPr lang="zh-CN" altLang="en-US" sz="1400" b="1" dirty="0"/>
          </a:p>
        </p:txBody>
      </p:sp>
      <p:sp>
        <p:nvSpPr>
          <p:cNvPr id="16" name="矩形 15"/>
          <p:cNvSpPr/>
          <p:nvPr/>
        </p:nvSpPr>
        <p:spPr>
          <a:xfrm>
            <a:off x="4882963" y="4188877"/>
            <a:ext cx="1215838" cy="27960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lang="zh-CN" altLang="en-US" sz="1400" b="1" dirty="0" smtClean="0"/>
              <a:t>派工较合理</a:t>
            </a:r>
            <a:endParaRPr lang="zh-CN" altLang="en-US" sz="1400" b="1" dirty="0"/>
          </a:p>
        </p:txBody>
      </p:sp>
      <p:sp>
        <p:nvSpPr>
          <p:cNvPr id="18" name="右箭头 17"/>
          <p:cNvSpPr/>
          <p:nvPr/>
        </p:nvSpPr>
        <p:spPr>
          <a:xfrm>
            <a:off x="1841687" y="4194920"/>
            <a:ext cx="647700" cy="279602"/>
          </a:xfrm>
          <a:prstGeom prst="rightArrow">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b="1" dirty="0">
              <a:solidFill>
                <a:schemeClr val="tx1"/>
              </a:solidFill>
            </a:endParaRPr>
          </a:p>
        </p:txBody>
      </p:sp>
      <p:sp>
        <p:nvSpPr>
          <p:cNvPr id="20" name="右箭头 19"/>
          <p:cNvSpPr/>
          <p:nvPr/>
        </p:nvSpPr>
        <p:spPr>
          <a:xfrm>
            <a:off x="6443382" y="4235790"/>
            <a:ext cx="647700" cy="279602"/>
          </a:xfrm>
          <a:prstGeom prst="rightArrow">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b="1" dirty="0">
              <a:solidFill>
                <a:schemeClr val="tx1"/>
              </a:solidFill>
            </a:endParaRPr>
          </a:p>
        </p:txBody>
      </p:sp>
      <p:sp>
        <p:nvSpPr>
          <p:cNvPr id="21" name="矩形 20"/>
          <p:cNvSpPr/>
          <p:nvPr/>
        </p:nvSpPr>
        <p:spPr>
          <a:xfrm>
            <a:off x="6172200" y="4009089"/>
            <a:ext cx="1543050" cy="18913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auto">
              <a:spcBef>
                <a:spcPts val="0"/>
              </a:spcBef>
              <a:spcAft>
                <a:spcPts val="0"/>
              </a:spcAft>
            </a:pPr>
            <a:r>
              <a:rPr lang="zh-CN" altLang="en-US" sz="1600" b="1" dirty="0" smtClean="0">
                <a:solidFill>
                  <a:schemeClr val="tx2"/>
                </a:solidFill>
              </a:rPr>
              <a:t>提升度有限</a:t>
            </a:r>
            <a:endParaRPr lang="zh-CN" altLang="en-US" sz="1600" b="1" dirty="0">
              <a:solidFill>
                <a:schemeClr val="tx2"/>
              </a:solidFill>
            </a:endParaRPr>
          </a:p>
        </p:txBody>
      </p:sp>
      <p:sp>
        <p:nvSpPr>
          <p:cNvPr id="22" name="动作按钮: 结束 21">
            <a:hlinkClick r:id="rId7" action="ppaction://hlinksldjump" highlightClick="1"/>
          </p:cNvPr>
          <p:cNvSpPr/>
          <p:nvPr/>
        </p:nvSpPr>
        <p:spPr>
          <a:xfrm>
            <a:off x="7639944" y="1329578"/>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3" name="动作按钮: 结束 22">
            <a:hlinkClick r:id="rId8" action="ppaction://hlinksldjump" highlightClick="1"/>
          </p:cNvPr>
          <p:cNvSpPr/>
          <p:nvPr/>
        </p:nvSpPr>
        <p:spPr>
          <a:xfrm>
            <a:off x="7651750" y="1844997"/>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4" name="动作按钮: 结束 23">
            <a:hlinkClick r:id="rId9" action="ppaction://hlinksldjump" highlightClick="1"/>
          </p:cNvPr>
          <p:cNvSpPr/>
          <p:nvPr/>
        </p:nvSpPr>
        <p:spPr>
          <a:xfrm>
            <a:off x="7665076" y="2351772"/>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5" name="动作按钮: 结束 24">
            <a:hlinkClick r:id="rId10" action="ppaction://hlinksldjump" highlightClick="1"/>
          </p:cNvPr>
          <p:cNvSpPr/>
          <p:nvPr/>
        </p:nvSpPr>
        <p:spPr>
          <a:xfrm>
            <a:off x="7651750" y="2865682"/>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6" name="动作按钮: 结束 25">
            <a:hlinkClick r:id="rId11" action="ppaction://hlinksldjump" highlightClick="1"/>
          </p:cNvPr>
          <p:cNvSpPr/>
          <p:nvPr/>
        </p:nvSpPr>
        <p:spPr>
          <a:xfrm>
            <a:off x="7645400" y="3412221"/>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7" name="动作按钮: 第一张 26">
            <a:hlinkClick r:id="rId12" action="ppaction://hlinksldjump" highlightClick="1"/>
          </p:cNvPr>
          <p:cNvSpPr/>
          <p:nvPr/>
        </p:nvSpPr>
        <p:spPr>
          <a:xfrm>
            <a:off x="8458200" y="41772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567435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7" grpId="0"/>
      <p:bldP spid="8" grpId="0" animBg="1"/>
      <p:bldP spid="15" grpId="0" animBg="1"/>
      <p:bldP spid="9" grpId="0" animBg="1"/>
      <p:bldP spid="16" grpId="0" animBg="1"/>
      <p:bldP spid="18" grpId="0" animBg="1"/>
      <p:bldP spid="20"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597"/>
            <a:ext cx="8229600" cy="496888"/>
          </a:xfrm>
        </p:spPr>
        <p:txBody>
          <a:bodyPr/>
          <a:lstStyle/>
          <a:p>
            <a:pPr algn="l"/>
            <a:r>
              <a:rPr lang="zh-CN" altLang="en-US" dirty="0" smtClean="0"/>
              <a:t>派货和什么有关系</a:t>
            </a:r>
            <a:endParaRPr lang="zh-CN" altLang="en-US" dirty="0"/>
          </a:p>
        </p:txBody>
      </p:sp>
      <p:sp>
        <p:nvSpPr>
          <p:cNvPr id="4" name="矩形 3"/>
          <p:cNvSpPr/>
          <p:nvPr/>
        </p:nvSpPr>
        <p:spPr>
          <a:xfrm>
            <a:off x="3429000" y="511204"/>
            <a:ext cx="1203434" cy="11430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US" altLang="zh-CN" sz="5400" dirty="0" smtClean="0">
                <a:solidFill>
                  <a:schemeClr val="tx1"/>
                </a:solidFill>
              </a:rPr>
              <a:t>1</a:t>
            </a:r>
            <a:endParaRPr lang="zh-CN" altLang="en-US" sz="5400" dirty="0">
              <a:solidFill>
                <a:schemeClr val="tx1"/>
              </a:solidFill>
            </a:endParaRPr>
          </a:p>
        </p:txBody>
      </p:sp>
      <p:sp>
        <p:nvSpPr>
          <p:cNvPr id="5" name="矩形 4"/>
          <p:cNvSpPr/>
          <p:nvPr/>
        </p:nvSpPr>
        <p:spPr>
          <a:xfrm>
            <a:off x="5791200" y="511204"/>
            <a:ext cx="1219200" cy="11430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fontAlgn="auto">
              <a:spcBef>
                <a:spcPts val="0"/>
              </a:spcBef>
              <a:spcAft>
                <a:spcPts val="0"/>
              </a:spcAft>
            </a:pPr>
            <a:r>
              <a:rPr lang="en-US" altLang="zh-CN" sz="5400" dirty="0" smtClean="0">
                <a:solidFill>
                  <a:schemeClr val="tx1"/>
                </a:solidFill>
              </a:rPr>
              <a:t>2</a:t>
            </a:r>
            <a:endParaRPr lang="zh-CN" altLang="en-US" sz="5400" dirty="0">
              <a:solidFill>
                <a:schemeClr val="tx1"/>
              </a:solidFill>
            </a:endParaRPr>
          </a:p>
        </p:txBody>
      </p:sp>
      <p:sp>
        <p:nvSpPr>
          <p:cNvPr id="11" name="矩形 10"/>
          <p:cNvSpPr/>
          <p:nvPr/>
        </p:nvSpPr>
        <p:spPr>
          <a:xfrm>
            <a:off x="5181600" y="2644804"/>
            <a:ext cx="228600" cy="533400"/>
          </a:xfrm>
          <a:prstGeom prst="rect">
            <a:avLst/>
          </a:prstGeom>
          <a:ln>
            <a:noFill/>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US" altLang="zh-CN" dirty="0" smtClean="0">
                <a:solidFill>
                  <a:srgbClr val="FF0000"/>
                </a:solidFill>
              </a:rPr>
              <a:t>12</a:t>
            </a:r>
            <a:endParaRPr lang="zh-CN" altLang="en-US" dirty="0">
              <a:solidFill>
                <a:srgbClr val="FF0000"/>
              </a:solidFill>
            </a:endParaRPr>
          </a:p>
        </p:txBody>
      </p:sp>
      <p:sp>
        <p:nvSpPr>
          <p:cNvPr id="12" name="矩形 11"/>
          <p:cNvSpPr/>
          <p:nvPr/>
        </p:nvSpPr>
        <p:spPr>
          <a:xfrm>
            <a:off x="5181600" y="3330604"/>
            <a:ext cx="228600" cy="5334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US" altLang="zh-CN" dirty="0" smtClean="0">
                <a:solidFill>
                  <a:schemeClr val="tx1"/>
                </a:solidFill>
              </a:rPr>
              <a:t>1</a:t>
            </a:r>
            <a:endParaRPr lang="zh-CN" altLang="en-US" dirty="0">
              <a:solidFill>
                <a:schemeClr val="tx1"/>
              </a:solidFill>
            </a:endParaRPr>
          </a:p>
        </p:txBody>
      </p:sp>
      <p:sp>
        <p:nvSpPr>
          <p:cNvPr id="14" name="矩形 13"/>
          <p:cNvSpPr/>
          <p:nvPr/>
        </p:nvSpPr>
        <p:spPr>
          <a:xfrm>
            <a:off x="5181600" y="4066372"/>
            <a:ext cx="228600" cy="5334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US" altLang="zh-CN" dirty="0" smtClean="0">
                <a:solidFill>
                  <a:schemeClr val="tx1"/>
                </a:solidFill>
              </a:rPr>
              <a:t>1</a:t>
            </a:r>
            <a:endParaRPr lang="zh-CN" altLang="en-US" dirty="0">
              <a:solidFill>
                <a:schemeClr val="tx1"/>
              </a:solidFill>
            </a:endParaRPr>
          </a:p>
        </p:txBody>
      </p:sp>
      <p:sp>
        <p:nvSpPr>
          <p:cNvPr id="15" name="矩形 14"/>
          <p:cNvSpPr/>
          <p:nvPr/>
        </p:nvSpPr>
        <p:spPr>
          <a:xfrm>
            <a:off x="3048000" y="459858"/>
            <a:ext cx="4114800" cy="199866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cxnSp>
        <p:nvCxnSpPr>
          <p:cNvPr id="18" name="直接箭头连接符 17"/>
          <p:cNvCxnSpPr>
            <a:stCxn id="11" idx="0"/>
          </p:cNvCxnSpPr>
          <p:nvPr/>
        </p:nvCxnSpPr>
        <p:spPr>
          <a:xfrm flipH="1" flipV="1">
            <a:off x="4632434" y="1654204"/>
            <a:ext cx="663466" cy="990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6705600" y="1792385"/>
            <a:ext cx="2209800" cy="31901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zh-CN" altLang="en-US" sz="1600" b="1" dirty="0" smtClean="0">
                <a:solidFill>
                  <a:schemeClr val="tx1"/>
                </a:solidFill>
              </a:rPr>
              <a:t>十分钟后</a:t>
            </a:r>
            <a:r>
              <a:rPr lang="en-US" altLang="zh-CN" sz="1600" b="1" dirty="0" smtClean="0">
                <a:solidFill>
                  <a:schemeClr val="tx1"/>
                </a:solidFill>
              </a:rPr>
              <a:t>idle</a:t>
            </a:r>
            <a:endParaRPr lang="zh-CN" altLang="en-US" sz="1600" b="1" dirty="0">
              <a:solidFill>
                <a:schemeClr val="tx1"/>
              </a:solidFill>
            </a:endParaRPr>
          </a:p>
        </p:txBody>
      </p:sp>
      <p:cxnSp>
        <p:nvCxnSpPr>
          <p:cNvPr id="24" name="直接箭头连接符 23"/>
          <p:cNvCxnSpPr>
            <a:stCxn id="12" idx="1"/>
          </p:cNvCxnSpPr>
          <p:nvPr/>
        </p:nvCxnSpPr>
        <p:spPr>
          <a:xfrm flipH="1" flipV="1">
            <a:off x="4428138" y="1654204"/>
            <a:ext cx="753462" cy="1943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箭头连接符 25"/>
          <p:cNvCxnSpPr>
            <a:stCxn id="11" idx="3"/>
          </p:cNvCxnSpPr>
          <p:nvPr/>
        </p:nvCxnSpPr>
        <p:spPr>
          <a:xfrm flipV="1">
            <a:off x="5410200" y="1654204"/>
            <a:ext cx="609600" cy="1257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矩形 29"/>
          <p:cNvSpPr/>
          <p:nvPr/>
        </p:nvSpPr>
        <p:spPr>
          <a:xfrm>
            <a:off x="5180286" y="3326050"/>
            <a:ext cx="228600" cy="5334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US" altLang="zh-CN" dirty="0" smtClean="0">
                <a:solidFill>
                  <a:schemeClr val="tx1"/>
                </a:solidFill>
              </a:rPr>
              <a:t>2</a:t>
            </a:r>
            <a:endParaRPr lang="zh-CN" altLang="en-US" dirty="0">
              <a:solidFill>
                <a:schemeClr val="tx1"/>
              </a:solidFill>
            </a:endParaRPr>
          </a:p>
        </p:txBody>
      </p:sp>
      <p:sp>
        <p:nvSpPr>
          <p:cNvPr id="31" name="矩形 30"/>
          <p:cNvSpPr/>
          <p:nvPr/>
        </p:nvSpPr>
        <p:spPr>
          <a:xfrm>
            <a:off x="5180286" y="4054504"/>
            <a:ext cx="228600" cy="5334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US" altLang="zh-CN" dirty="0" smtClean="0">
                <a:solidFill>
                  <a:schemeClr val="tx1"/>
                </a:solidFill>
              </a:rPr>
              <a:t>2</a:t>
            </a:r>
            <a:endParaRPr lang="zh-CN" altLang="en-US" dirty="0">
              <a:solidFill>
                <a:schemeClr val="tx1"/>
              </a:solidFill>
            </a:endParaRPr>
          </a:p>
        </p:txBody>
      </p:sp>
      <p:cxnSp>
        <p:nvCxnSpPr>
          <p:cNvPr id="33" name="直接箭头连接符 32"/>
          <p:cNvCxnSpPr>
            <a:stCxn id="30" idx="3"/>
            <a:endCxn id="5" idx="2"/>
          </p:cNvCxnSpPr>
          <p:nvPr/>
        </p:nvCxnSpPr>
        <p:spPr>
          <a:xfrm flipV="1">
            <a:off x="5408886" y="1654204"/>
            <a:ext cx="991914" cy="19385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直接箭头连接符 37"/>
          <p:cNvCxnSpPr>
            <a:stCxn id="11" idx="1"/>
          </p:cNvCxnSpPr>
          <p:nvPr/>
        </p:nvCxnSpPr>
        <p:spPr>
          <a:xfrm flipH="1" flipV="1">
            <a:off x="4632434" y="1654204"/>
            <a:ext cx="549166" cy="12573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1" name="矩形 40"/>
          <p:cNvSpPr/>
          <p:nvPr/>
        </p:nvSpPr>
        <p:spPr>
          <a:xfrm>
            <a:off x="6705600" y="1800554"/>
            <a:ext cx="2209800" cy="31901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fontAlgn="auto">
              <a:spcBef>
                <a:spcPts val="0"/>
              </a:spcBef>
              <a:spcAft>
                <a:spcPts val="0"/>
              </a:spcAft>
            </a:pPr>
            <a:r>
              <a:rPr lang="zh-CN" altLang="en-US" sz="1600" b="1" dirty="0" smtClean="0">
                <a:solidFill>
                  <a:schemeClr val="tx1"/>
                </a:solidFill>
              </a:rPr>
              <a:t>一个半小时后</a:t>
            </a:r>
            <a:r>
              <a:rPr lang="en-US" altLang="zh-CN" sz="1600" b="1" dirty="0" smtClean="0">
                <a:solidFill>
                  <a:schemeClr val="tx1"/>
                </a:solidFill>
              </a:rPr>
              <a:t>idle</a:t>
            </a:r>
            <a:endParaRPr lang="zh-CN" altLang="en-US" sz="1600" b="1" dirty="0">
              <a:solidFill>
                <a:schemeClr val="tx1"/>
              </a:solidFill>
            </a:endParaRPr>
          </a:p>
        </p:txBody>
      </p:sp>
      <p:sp>
        <p:nvSpPr>
          <p:cNvPr id="42" name="矩形 41"/>
          <p:cNvSpPr/>
          <p:nvPr/>
        </p:nvSpPr>
        <p:spPr>
          <a:xfrm>
            <a:off x="5180286" y="3331261"/>
            <a:ext cx="228600" cy="5334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US" altLang="zh-CN" dirty="0" smtClean="0">
                <a:solidFill>
                  <a:schemeClr val="tx1"/>
                </a:solidFill>
              </a:rPr>
              <a:t>1</a:t>
            </a:r>
            <a:endParaRPr lang="zh-CN" altLang="en-US" dirty="0">
              <a:solidFill>
                <a:schemeClr val="tx1"/>
              </a:solidFill>
            </a:endParaRPr>
          </a:p>
        </p:txBody>
      </p:sp>
      <p:sp>
        <p:nvSpPr>
          <p:cNvPr id="43" name="矩形 42"/>
          <p:cNvSpPr/>
          <p:nvPr/>
        </p:nvSpPr>
        <p:spPr>
          <a:xfrm>
            <a:off x="5180286" y="4086888"/>
            <a:ext cx="228600" cy="533400"/>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US" altLang="zh-CN" dirty="0" smtClean="0">
                <a:solidFill>
                  <a:schemeClr val="tx1"/>
                </a:solidFill>
              </a:rPr>
              <a:t>1</a:t>
            </a:r>
            <a:endParaRPr lang="zh-CN" altLang="en-US" dirty="0">
              <a:solidFill>
                <a:schemeClr val="tx1"/>
              </a:solidFill>
            </a:endParaRPr>
          </a:p>
        </p:txBody>
      </p:sp>
      <p:sp>
        <p:nvSpPr>
          <p:cNvPr id="47" name="文本框 46"/>
          <p:cNvSpPr txBox="1"/>
          <p:nvPr/>
        </p:nvSpPr>
        <p:spPr>
          <a:xfrm>
            <a:off x="4929351" y="2004973"/>
            <a:ext cx="838200" cy="523220"/>
          </a:xfrm>
          <a:prstGeom prst="rect">
            <a:avLst/>
          </a:prstGeom>
          <a:noFill/>
        </p:spPr>
        <p:txBody>
          <a:bodyPr wrap="square" rtlCol="0">
            <a:spAutoFit/>
          </a:bodyPr>
          <a:lstStyle/>
          <a:p>
            <a:r>
              <a:rPr lang="zh-CN" altLang="en-US" sz="2800" b="1" dirty="0" smtClean="0"/>
              <a:t>？？</a:t>
            </a:r>
            <a:endParaRPr lang="zh-CN" altLang="en-US" sz="2800" b="1" dirty="0"/>
          </a:p>
        </p:txBody>
      </p:sp>
      <p:sp>
        <p:nvSpPr>
          <p:cNvPr id="48" name="矩形 47"/>
          <p:cNvSpPr/>
          <p:nvPr/>
        </p:nvSpPr>
        <p:spPr>
          <a:xfrm>
            <a:off x="4831968" y="2023253"/>
            <a:ext cx="1107855" cy="417758"/>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fontAlgn="auto">
              <a:spcBef>
                <a:spcPts val="0"/>
              </a:spcBef>
              <a:spcAft>
                <a:spcPts val="0"/>
              </a:spcAft>
            </a:pPr>
            <a:r>
              <a:rPr lang="en-US" altLang="zh-CN" sz="1400" b="1" dirty="0" smtClean="0">
                <a:solidFill>
                  <a:schemeClr val="tx1"/>
                </a:solidFill>
              </a:rPr>
              <a:t>Q-time</a:t>
            </a:r>
            <a:r>
              <a:rPr lang="zh-CN" altLang="en-US" sz="1400" b="1" dirty="0" smtClean="0">
                <a:solidFill>
                  <a:schemeClr val="tx1"/>
                </a:solidFill>
              </a:rPr>
              <a:t>剩余</a:t>
            </a:r>
            <a:r>
              <a:rPr lang="en-US" altLang="zh-CN" sz="1400" b="1" dirty="0" smtClean="0">
                <a:solidFill>
                  <a:schemeClr val="tx1"/>
                </a:solidFill>
              </a:rPr>
              <a:t>1</a:t>
            </a:r>
            <a:r>
              <a:rPr lang="zh-CN" altLang="en-US" sz="1400" b="1" dirty="0" smtClean="0">
                <a:solidFill>
                  <a:schemeClr val="tx1"/>
                </a:solidFill>
              </a:rPr>
              <a:t>小时</a:t>
            </a:r>
            <a:endParaRPr lang="zh-CN" altLang="en-US" sz="1400" b="1" dirty="0">
              <a:solidFill>
                <a:schemeClr val="tx1"/>
              </a:solidFill>
            </a:endParaRPr>
          </a:p>
        </p:txBody>
      </p:sp>
      <p:sp>
        <p:nvSpPr>
          <p:cNvPr id="51" name="矩形 50"/>
          <p:cNvSpPr/>
          <p:nvPr/>
        </p:nvSpPr>
        <p:spPr>
          <a:xfrm>
            <a:off x="4663966" y="2528193"/>
            <a:ext cx="1307389" cy="2326411"/>
          </a:xfrm>
          <a:prstGeom prst="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52" name="矩形 51"/>
          <p:cNvSpPr/>
          <p:nvPr/>
        </p:nvSpPr>
        <p:spPr>
          <a:xfrm>
            <a:off x="381000" y="2982258"/>
            <a:ext cx="3673366" cy="61049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zh-CN" altLang="en-US" b="1" dirty="0" smtClean="0">
                <a:solidFill>
                  <a:schemeClr val="tx1"/>
                </a:solidFill>
              </a:rPr>
              <a:t>当前</a:t>
            </a:r>
            <a:r>
              <a:rPr lang="en-US" altLang="zh-CN" b="1" dirty="0" smtClean="0">
                <a:solidFill>
                  <a:schemeClr val="tx1"/>
                </a:solidFill>
              </a:rPr>
              <a:t>WIP</a:t>
            </a:r>
            <a:r>
              <a:rPr lang="zh-CN" altLang="en-US" b="1" dirty="0" smtClean="0">
                <a:solidFill>
                  <a:schemeClr val="tx1"/>
                </a:solidFill>
              </a:rPr>
              <a:t>加预计</a:t>
            </a:r>
            <a:r>
              <a:rPr lang="en-US" altLang="zh-CN" b="1" dirty="0" smtClean="0">
                <a:solidFill>
                  <a:schemeClr val="tx1"/>
                </a:solidFill>
              </a:rPr>
              <a:t>N</a:t>
            </a:r>
            <a:r>
              <a:rPr lang="zh-CN" altLang="en-US" b="1" dirty="0" smtClean="0">
                <a:solidFill>
                  <a:schemeClr val="tx1"/>
                </a:solidFill>
              </a:rPr>
              <a:t>时间的</a:t>
            </a:r>
            <a:r>
              <a:rPr lang="en-US" altLang="zh-CN" b="1" dirty="0" smtClean="0">
                <a:solidFill>
                  <a:schemeClr val="tx1"/>
                </a:solidFill>
              </a:rPr>
              <a:t>WIP</a:t>
            </a:r>
          </a:p>
          <a:p>
            <a:pPr algn="ctr" fontAlgn="auto">
              <a:spcBef>
                <a:spcPts val="0"/>
              </a:spcBef>
              <a:spcAft>
                <a:spcPts val="0"/>
              </a:spcAft>
            </a:pPr>
            <a:r>
              <a:rPr lang="en-US" altLang="zh-CN" b="1" dirty="0" smtClean="0">
                <a:solidFill>
                  <a:schemeClr val="tx1"/>
                </a:solidFill>
              </a:rPr>
              <a:t>WIP</a:t>
            </a:r>
            <a:r>
              <a:rPr lang="zh-CN" altLang="en-US" b="1" dirty="0" smtClean="0">
                <a:solidFill>
                  <a:schemeClr val="tx1"/>
                </a:solidFill>
              </a:rPr>
              <a:t>对应的</a:t>
            </a:r>
            <a:r>
              <a:rPr lang="en-US" altLang="zh-CN" b="1" dirty="0" smtClean="0">
                <a:solidFill>
                  <a:schemeClr val="tx1"/>
                </a:solidFill>
              </a:rPr>
              <a:t>path</a:t>
            </a:r>
          </a:p>
        </p:txBody>
      </p:sp>
      <p:sp>
        <p:nvSpPr>
          <p:cNvPr id="54" name="矩形 53"/>
          <p:cNvSpPr/>
          <p:nvPr/>
        </p:nvSpPr>
        <p:spPr>
          <a:xfrm>
            <a:off x="381000" y="3704996"/>
            <a:ext cx="3672380" cy="45264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fontAlgn="auto">
              <a:spcBef>
                <a:spcPts val="0"/>
              </a:spcBef>
              <a:spcAft>
                <a:spcPts val="0"/>
              </a:spcAft>
            </a:pPr>
            <a:r>
              <a:rPr lang="zh-CN" altLang="en-US" b="1" dirty="0" smtClean="0">
                <a:solidFill>
                  <a:schemeClr val="tx1"/>
                </a:solidFill>
              </a:rPr>
              <a:t>机台即将</a:t>
            </a:r>
            <a:r>
              <a:rPr lang="en-US" altLang="zh-CN" b="1" dirty="0" smtClean="0">
                <a:solidFill>
                  <a:schemeClr val="tx1"/>
                </a:solidFill>
              </a:rPr>
              <a:t>idle</a:t>
            </a:r>
            <a:r>
              <a:rPr lang="zh-CN" altLang="en-US" b="1" dirty="0" smtClean="0">
                <a:solidFill>
                  <a:schemeClr val="tx1"/>
                </a:solidFill>
              </a:rPr>
              <a:t>时间</a:t>
            </a:r>
            <a:endParaRPr lang="en-US" altLang="zh-CN" b="1" dirty="0" smtClean="0">
              <a:solidFill>
                <a:schemeClr val="tx1"/>
              </a:solidFill>
            </a:endParaRPr>
          </a:p>
        </p:txBody>
      </p:sp>
      <p:sp>
        <p:nvSpPr>
          <p:cNvPr id="55" name="矩形 54"/>
          <p:cNvSpPr/>
          <p:nvPr/>
        </p:nvSpPr>
        <p:spPr>
          <a:xfrm>
            <a:off x="381000" y="4239558"/>
            <a:ext cx="3672380" cy="43025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r>
              <a:rPr lang="en-US" altLang="zh-CN" b="1" dirty="0" smtClean="0">
                <a:solidFill>
                  <a:schemeClr val="tx1"/>
                </a:solidFill>
              </a:rPr>
              <a:t>LOT</a:t>
            </a:r>
            <a:r>
              <a:rPr lang="zh-CN" altLang="en-US" b="1" dirty="0" smtClean="0">
                <a:solidFill>
                  <a:schemeClr val="tx1"/>
                </a:solidFill>
              </a:rPr>
              <a:t>可以等待的时间</a:t>
            </a:r>
            <a:endParaRPr lang="en-US" altLang="zh-CN" b="1" dirty="0" smtClean="0">
              <a:solidFill>
                <a:schemeClr val="tx1"/>
              </a:solidFill>
            </a:endParaRPr>
          </a:p>
        </p:txBody>
      </p:sp>
      <p:sp>
        <p:nvSpPr>
          <p:cNvPr id="3" name="动作按钮: 第一张 2">
            <a:hlinkClick r:id="rId2" action="ppaction://hlinksldjump" highlightClick="1"/>
          </p:cNvPr>
          <p:cNvSpPr/>
          <p:nvPr/>
        </p:nvSpPr>
        <p:spPr>
          <a:xfrm>
            <a:off x="7924800" y="4054504"/>
            <a:ext cx="609600" cy="61530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19871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anim calcmode="lin" valueType="num">
                                      <p:cBhvr>
                                        <p:cTn id="22" dur="1000" fill="hold"/>
                                        <p:tgtEl>
                                          <p:spTgt spid="38"/>
                                        </p:tgtEl>
                                        <p:attrNameLst>
                                          <p:attrName>ppt_x</p:attrName>
                                        </p:attrNameLst>
                                      </p:cBhvr>
                                      <p:tavLst>
                                        <p:tav tm="0">
                                          <p:val>
                                            <p:strVal val="#ppt_x"/>
                                          </p:val>
                                        </p:tav>
                                        <p:tav tm="100000">
                                          <p:val>
                                            <p:strVal val="#ppt_x"/>
                                          </p:val>
                                        </p:tav>
                                      </p:tavLst>
                                    </p:anim>
                                    <p:anim calcmode="lin" valueType="num">
                                      <p:cBhvr>
                                        <p:cTn id="23" dur="1000" fill="hold"/>
                                        <p:tgtEl>
                                          <p:spTgt spid="3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arn(inVertical)">
                                      <p:cBhvr>
                                        <p:cTn id="43" dur="500"/>
                                        <p:tgtEl>
                                          <p:spTgt spid="41"/>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1000"/>
                                        <p:tgtEl>
                                          <p:spTgt spid="42"/>
                                        </p:tgtEl>
                                      </p:cBhvr>
                                    </p:animEffect>
                                    <p:anim calcmode="lin" valueType="num">
                                      <p:cBhvr>
                                        <p:cTn id="47" dur="1000" fill="hold"/>
                                        <p:tgtEl>
                                          <p:spTgt spid="42"/>
                                        </p:tgtEl>
                                        <p:attrNameLst>
                                          <p:attrName>ppt_x</p:attrName>
                                        </p:attrNameLst>
                                      </p:cBhvr>
                                      <p:tavLst>
                                        <p:tav tm="0">
                                          <p:val>
                                            <p:strVal val="#ppt_x"/>
                                          </p:val>
                                        </p:tav>
                                        <p:tav tm="100000">
                                          <p:val>
                                            <p:strVal val="#ppt_x"/>
                                          </p:val>
                                        </p:tav>
                                      </p:tavLst>
                                    </p:anim>
                                    <p:anim calcmode="lin" valueType="num">
                                      <p:cBhvr>
                                        <p:cTn id="48" dur="1000" fill="hold"/>
                                        <p:tgtEl>
                                          <p:spTgt spid="4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1000"/>
                                        <p:tgtEl>
                                          <p:spTgt spid="43"/>
                                        </p:tgtEl>
                                      </p:cBhvr>
                                    </p:animEffect>
                                    <p:anim calcmode="lin" valueType="num">
                                      <p:cBhvr>
                                        <p:cTn id="52" dur="1000" fill="hold"/>
                                        <p:tgtEl>
                                          <p:spTgt spid="43"/>
                                        </p:tgtEl>
                                        <p:attrNameLst>
                                          <p:attrName>ppt_x</p:attrName>
                                        </p:attrNameLst>
                                      </p:cBhvr>
                                      <p:tavLst>
                                        <p:tav tm="0">
                                          <p:val>
                                            <p:strVal val="#ppt_x"/>
                                          </p:val>
                                        </p:tav>
                                        <p:tav tm="100000">
                                          <p:val>
                                            <p:strVal val="#ppt_x"/>
                                          </p:val>
                                        </p:tav>
                                      </p:tavLst>
                                    </p:anim>
                                    <p:anim calcmode="lin" valueType="num">
                                      <p:cBhvr>
                                        <p:cTn id="53" dur="1000" fill="hold"/>
                                        <p:tgtEl>
                                          <p:spTgt spid="43"/>
                                        </p:tgtEl>
                                        <p:attrNameLst>
                                          <p:attrName>ppt_y</p:attrName>
                                        </p:attrNameLst>
                                      </p:cBhvr>
                                      <p:tavLst>
                                        <p:tav tm="0">
                                          <p:val>
                                            <p:strVal val="#ppt_y+.1"/>
                                          </p:val>
                                        </p:tav>
                                        <p:tav tm="100000">
                                          <p:val>
                                            <p:strVal val="#ppt_y"/>
                                          </p:val>
                                        </p:tav>
                                      </p:tavLst>
                                    </p:anim>
                                  </p:childTnLst>
                                </p:cTn>
                              </p:par>
                              <p:par>
                                <p:cTn id="54" presetID="16" presetClass="entr" presetSubtype="21"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arn(inVertical)">
                                      <p:cBhvr>
                                        <p:cTn id="56" dur="500"/>
                                        <p:tgtEl>
                                          <p:spTgt spid="47"/>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anim calcmode="lin" valueType="num">
                                      <p:cBhvr additive="base">
                                        <p:cTn id="61" dur="500" fill="hold"/>
                                        <p:tgtEl>
                                          <p:spTgt spid="48"/>
                                        </p:tgtEl>
                                        <p:attrNameLst>
                                          <p:attrName>ppt_x</p:attrName>
                                        </p:attrNameLst>
                                      </p:cBhvr>
                                      <p:tavLst>
                                        <p:tav tm="0">
                                          <p:val>
                                            <p:strVal val="#ppt_x"/>
                                          </p:val>
                                        </p:tav>
                                        <p:tav tm="100000">
                                          <p:val>
                                            <p:strVal val="#ppt_x"/>
                                          </p:val>
                                        </p:tav>
                                      </p:tavLst>
                                    </p:anim>
                                    <p:anim calcmode="lin" valueType="num">
                                      <p:cBhvr additive="base">
                                        <p:cTn id="6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barn(inVertical)">
                                      <p:cBhvr>
                                        <p:cTn id="67" dur="500"/>
                                        <p:tgtEl>
                                          <p:spTgt spid="52"/>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barn(inVertical)">
                                      <p:cBhvr>
                                        <p:cTn id="70" dur="500"/>
                                        <p:tgtEl>
                                          <p:spTgt spid="5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barn(inVertical)">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P spid="31" grpId="0" animBg="1"/>
      <p:bldP spid="41" grpId="0" animBg="1"/>
      <p:bldP spid="42" grpId="0" animBg="1"/>
      <p:bldP spid="43" grpId="0" animBg="1"/>
      <p:bldP spid="47" grpId="0"/>
      <p:bldP spid="48" grpId="0" animBg="1"/>
      <p:bldP spid="52" grpId="0" animBg="1"/>
      <p:bldP spid="54"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实验设计</a:t>
            </a:r>
            <a:endParaRPr lang="zh-CN" altLang="en-US" dirty="0"/>
          </a:p>
        </p:txBody>
      </p:sp>
      <p:sp>
        <p:nvSpPr>
          <p:cNvPr id="4" name="文本框 3"/>
          <p:cNvSpPr txBox="1"/>
          <p:nvPr/>
        </p:nvSpPr>
        <p:spPr>
          <a:xfrm>
            <a:off x="114113" y="472776"/>
            <a:ext cx="4495800" cy="338554"/>
          </a:xfrm>
          <a:prstGeom prst="rect">
            <a:avLst/>
          </a:prstGeom>
          <a:noFill/>
        </p:spPr>
        <p:txBody>
          <a:bodyPr wrap="square" rtlCol="0">
            <a:spAutoFit/>
          </a:bodyPr>
          <a:lstStyle/>
          <a:p>
            <a:r>
              <a:rPr lang="zh-CN" altLang="en-US" sz="1600" dirty="0" smtClean="0"/>
              <a:t>考虑</a:t>
            </a:r>
            <a:r>
              <a:rPr lang="en-US" altLang="zh-CN" sz="1600" dirty="0" smtClean="0"/>
              <a:t>ECT</a:t>
            </a:r>
            <a:r>
              <a:rPr lang="zh-CN" altLang="en-US" sz="1600" dirty="0" smtClean="0"/>
              <a:t>机台以及单一</a:t>
            </a:r>
            <a:r>
              <a:rPr lang="en-US" altLang="zh-CN" sz="1600" dirty="0" smtClean="0"/>
              <a:t>step</a:t>
            </a:r>
            <a:r>
              <a:rPr lang="zh-CN" altLang="en-US" sz="1600" dirty="0" smtClean="0"/>
              <a:t>的情形</a:t>
            </a:r>
            <a:endParaRPr lang="zh-CN" altLang="en-US" sz="1600" dirty="0"/>
          </a:p>
        </p:txBody>
      </p:sp>
      <p:graphicFrame>
        <p:nvGraphicFramePr>
          <p:cNvPr id="3" name="表格 2"/>
          <p:cNvGraphicFramePr>
            <a:graphicFrameLocks noGrp="1"/>
          </p:cNvGraphicFramePr>
          <p:nvPr>
            <p:extLst/>
          </p:nvPr>
        </p:nvGraphicFramePr>
        <p:xfrm>
          <a:off x="304800" y="767876"/>
          <a:ext cx="8305800" cy="3109219"/>
        </p:xfrm>
        <a:graphic>
          <a:graphicData uri="http://schemas.openxmlformats.org/drawingml/2006/table">
            <a:tbl>
              <a:tblPr firstRow="1" bandRow="1">
                <a:tableStyleId>{5C22544A-7EE6-4342-B048-85BDC9FD1C3A}</a:tableStyleId>
              </a:tblPr>
              <a:tblGrid>
                <a:gridCol w="1384300">
                  <a:extLst>
                    <a:ext uri="{9D8B030D-6E8A-4147-A177-3AD203B41FA5}">
                      <a16:colId xmlns:a16="http://schemas.microsoft.com/office/drawing/2014/main" val="1226734944"/>
                    </a:ext>
                  </a:extLst>
                </a:gridCol>
                <a:gridCol w="1384300">
                  <a:extLst>
                    <a:ext uri="{9D8B030D-6E8A-4147-A177-3AD203B41FA5}">
                      <a16:colId xmlns:a16="http://schemas.microsoft.com/office/drawing/2014/main" val="1288115583"/>
                    </a:ext>
                  </a:extLst>
                </a:gridCol>
                <a:gridCol w="1384300">
                  <a:extLst>
                    <a:ext uri="{9D8B030D-6E8A-4147-A177-3AD203B41FA5}">
                      <a16:colId xmlns:a16="http://schemas.microsoft.com/office/drawing/2014/main" val="1188853470"/>
                    </a:ext>
                  </a:extLst>
                </a:gridCol>
                <a:gridCol w="1384300">
                  <a:extLst>
                    <a:ext uri="{9D8B030D-6E8A-4147-A177-3AD203B41FA5}">
                      <a16:colId xmlns:a16="http://schemas.microsoft.com/office/drawing/2014/main" val="2982103873"/>
                    </a:ext>
                  </a:extLst>
                </a:gridCol>
                <a:gridCol w="1384300">
                  <a:extLst>
                    <a:ext uri="{9D8B030D-6E8A-4147-A177-3AD203B41FA5}">
                      <a16:colId xmlns:a16="http://schemas.microsoft.com/office/drawing/2014/main" val="3549862963"/>
                    </a:ext>
                  </a:extLst>
                </a:gridCol>
                <a:gridCol w="1384300">
                  <a:extLst>
                    <a:ext uri="{9D8B030D-6E8A-4147-A177-3AD203B41FA5}">
                      <a16:colId xmlns:a16="http://schemas.microsoft.com/office/drawing/2014/main" val="3648523665"/>
                    </a:ext>
                  </a:extLst>
                </a:gridCol>
              </a:tblGrid>
              <a:tr h="326239">
                <a:tc>
                  <a:txBody>
                    <a:bodyPr/>
                    <a:lstStyle/>
                    <a:p>
                      <a:pPr algn="ctr"/>
                      <a:r>
                        <a:rPr lang="en-US" altLang="zh-CN" sz="1200" dirty="0" smtClean="0"/>
                        <a:t>Month</a:t>
                      </a:r>
                      <a:endParaRPr lang="zh-CN" altLang="en-US" sz="1200" dirty="0"/>
                    </a:p>
                  </a:txBody>
                  <a:tcPr anchor="ctr"/>
                </a:tc>
                <a:tc>
                  <a:txBody>
                    <a:bodyPr/>
                    <a:lstStyle/>
                    <a:p>
                      <a:pPr algn="ctr"/>
                      <a:r>
                        <a:rPr lang="en-US" altLang="zh-CN" sz="1200" dirty="0" smtClean="0"/>
                        <a:t>Lot Count</a:t>
                      </a:r>
                      <a:endParaRPr lang="zh-CN" altLang="en-US" sz="1200" dirty="0"/>
                    </a:p>
                  </a:txBody>
                  <a:tcPr anchor="ctr"/>
                </a:tc>
                <a:tc>
                  <a:txBody>
                    <a:bodyPr/>
                    <a:lstStyle/>
                    <a:p>
                      <a:pPr algn="ctr"/>
                      <a:r>
                        <a:rPr lang="en-US" altLang="zh-CN" sz="1200" dirty="0" smtClean="0"/>
                        <a:t>Before(hours)</a:t>
                      </a:r>
                      <a:endParaRPr lang="zh-CN" altLang="en-US" sz="12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dirty="0" smtClean="0"/>
                        <a:t>After(hours)</a:t>
                      </a:r>
                      <a:endParaRPr lang="zh-CN" altLang="en-US" sz="1200" dirty="0"/>
                    </a:p>
                  </a:txBody>
                  <a:tcPr anchor="ctr"/>
                </a:tc>
                <a:tc>
                  <a:txBody>
                    <a:bodyPr/>
                    <a:lstStyle/>
                    <a:p>
                      <a:pPr algn="ctr"/>
                      <a:r>
                        <a:rPr lang="en-US" altLang="zh-CN" sz="1200" dirty="0" smtClean="0"/>
                        <a:t>Improvement</a:t>
                      </a:r>
                      <a:endParaRPr lang="zh-CN" altLang="en-US" sz="1200" dirty="0"/>
                    </a:p>
                  </a:txBody>
                  <a:tcPr anchor="ctr"/>
                </a:tc>
                <a:tc>
                  <a:txBody>
                    <a:bodyPr/>
                    <a:lstStyle/>
                    <a:p>
                      <a:pPr algn="ctr"/>
                      <a:r>
                        <a:rPr lang="en-US" altLang="zh-CN" sz="1200" dirty="0" smtClean="0"/>
                        <a:t>Link</a:t>
                      </a:r>
                      <a:endParaRPr lang="zh-CN" altLang="en-US" sz="1200" dirty="0"/>
                    </a:p>
                  </a:txBody>
                  <a:tcPr anchor="ctr"/>
                </a:tc>
                <a:extLst>
                  <a:ext uri="{0D108BD9-81ED-4DB2-BD59-A6C34878D82A}">
                    <a16:rowId xmlns:a16="http://schemas.microsoft.com/office/drawing/2014/main" val="2092125760"/>
                  </a:ext>
                </a:extLst>
              </a:tr>
              <a:tr h="308115">
                <a:tc rowSpan="3">
                  <a:txBody>
                    <a:bodyPr/>
                    <a:lstStyle/>
                    <a:p>
                      <a:pPr algn="ctr"/>
                      <a:r>
                        <a:rPr lang="en-US" altLang="zh-CN" sz="1200" b="0" dirty="0" smtClean="0"/>
                        <a:t>5</a:t>
                      </a:r>
                      <a:endParaRPr lang="zh-CN" altLang="en-US" sz="12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smtClean="0"/>
                        <a:t>60</a:t>
                      </a:r>
                      <a:endParaRPr lang="zh-CN" altLang="en-US" sz="1200" b="0" dirty="0"/>
                    </a:p>
                  </a:txBody>
                  <a:tcPr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8.14</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7.28</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10.53%</a:t>
                      </a:r>
                    </a:p>
                  </a:txBody>
                  <a:tcPr marL="9525" marR="9525" marT="9525" marB="0" anchor="ctr"/>
                </a:tc>
                <a:tc>
                  <a:txBody>
                    <a:bodyPr/>
                    <a:lstStyle/>
                    <a:p>
                      <a:pPr algn="ctr"/>
                      <a:endParaRPr lang="zh-CN" altLang="en-US" sz="1200" b="0" dirty="0">
                        <a:latin typeface="+mn-lt"/>
                      </a:endParaRPr>
                    </a:p>
                  </a:txBody>
                  <a:tcPr anchor="ctr"/>
                </a:tc>
                <a:extLst>
                  <a:ext uri="{0D108BD9-81ED-4DB2-BD59-A6C34878D82A}">
                    <a16:rowId xmlns:a16="http://schemas.microsoft.com/office/drawing/2014/main" val="4611746"/>
                  </a:ext>
                </a:extLst>
              </a:tr>
              <a:tr h="308115">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smtClean="0"/>
                        <a:t>100</a:t>
                      </a:r>
                      <a:endParaRPr lang="zh-CN" altLang="en-US" sz="1200" b="0" dirty="0"/>
                    </a:p>
                  </a:txBody>
                  <a:tcPr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14.52</a:t>
                      </a:r>
                    </a:p>
                  </a:txBody>
                  <a:tcPr marL="9525" marR="9525" marT="9525" marB="0" anchor="ctr"/>
                </a:tc>
                <a:tc>
                  <a:txBody>
                    <a:bodyPr/>
                    <a:lstStyle/>
                    <a:p>
                      <a:pPr algn="ctr" fontAlgn="b"/>
                      <a:r>
                        <a:rPr lang="en-US" altLang="zh-CN" sz="1200" b="0" i="0" u="none" strike="noStrike">
                          <a:solidFill>
                            <a:srgbClr val="000000"/>
                          </a:solidFill>
                          <a:effectLst/>
                          <a:latin typeface="+mn-lt"/>
                          <a:ea typeface="等线" panose="02010600030101010101" pitchFamily="2" charset="-122"/>
                        </a:rPr>
                        <a:t>12.43</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14.38%</a:t>
                      </a:r>
                    </a:p>
                  </a:txBody>
                  <a:tcPr marL="9525" marR="9525" marT="9525" marB="0" anchor="ctr"/>
                </a:tc>
                <a:tc>
                  <a:txBody>
                    <a:bodyPr/>
                    <a:lstStyle/>
                    <a:p>
                      <a:pPr algn="ctr"/>
                      <a:endParaRPr lang="zh-CN" altLang="en-US" sz="1200" b="0" dirty="0">
                        <a:latin typeface="+mn-lt"/>
                      </a:endParaRPr>
                    </a:p>
                  </a:txBody>
                  <a:tcPr anchor="ctr"/>
                </a:tc>
                <a:extLst>
                  <a:ext uri="{0D108BD9-81ED-4DB2-BD59-A6C34878D82A}">
                    <a16:rowId xmlns:a16="http://schemas.microsoft.com/office/drawing/2014/main" val="3448732790"/>
                  </a:ext>
                </a:extLst>
              </a:tr>
              <a:tr h="308115">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smtClean="0"/>
                        <a:t>150</a:t>
                      </a:r>
                      <a:endParaRPr lang="zh-CN" altLang="en-US" sz="1200" b="0" dirty="0"/>
                    </a:p>
                  </a:txBody>
                  <a:tcPr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23.26</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19.10</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17.88%</a:t>
                      </a:r>
                    </a:p>
                  </a:txBody>
                  <a:tcPr marL="9525" marR="9525" marT="9525" marB="0" anchor="ctr"/>
                </a:tc>
                <a:tc>
                  <a:txBody>
                    <a:bodyPr/>
                    <a:lstStyle/>
                    <a:p>
                      <a:pPr algn="ctr"/>
                      <a:endParaRPr lang="zh-CN" altLang="en-US" sz="1200" b="0" dirty="0">
                        <a:latin typeface="+mn-lt"/>
                      </a:endParaRPr>
                    </a:p>
                  </a:txBody>
                  <a:tcPr anchor="ctr"/>
                </a:tc>
                <a:extLst>
                  <a:ext uri="{0D108BD9-81ED-4DB2-BD59-A6C34878D82A}">
                    <a16:rowId xmlns:a16="http://schemas.microsoft.com/office/drawing/2014/main" val="1891658232"/>
                  </a:ext>
                </a:extLst>
              </a:tr>
              <a:tr h="308115">
                <a:tc rowSpan="3">
                  <a:txBody>
                    <a:bodyPr/>
                    <a:lstStyle/>
                    <a:p>
                      <a:pPr algn="ctr"/>
                      <a:r>
                        <a:rPr lang="en-US" altLang="zh-CN" sz="1200" b="0" dirty="0" smtClean="0"/>
                        <a:t>6</a:t>
                      </a:r>
                      <a:endParaRPr lang="zh-CN" altLang="en-US" sz="12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smtClean="0"/>
                        <a:t>60</a:t>
                      </a:r>
                      <a:endParaRPr lang="zh-CN" altLang="en-US" sz="1200" b="0" dirty="0"/>
                    </a:p>
                  </a:txBody>
                  <a:tcPr anchor="ctr"/>
                </a:tc>
                <a:tc>
                  <a:txBody>
                    <a:bodyPr/>
                    <a:lstStyle/>
                    <a:p>
                      <a:pPr algn="ctr" fontAlgn="b"/>
                      <a:r>
                        <a:rPr lang="en-US" altLang="zh-CN" sz="1200" b="0" i="0" u="none" strike="noStrike" dirty="0" smtClean="0">
                          <a:solidFill>
                            <a:srgbClr val="000000"/>
                          </a:solidFill>
                          <a:effectLst/>
                          <a:latin typeface="+mn-lt"/>
                          <a:ea typeface="等线" panose="02010600030101010101" pitchFamily="2" charset="-122"/>
                        </a:rPr>
                        <a:t>9.83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i="0" u="none" strike="noStrike" dirty="0" smtClean="0">
                          <a:solidFill>
                            <a:srgbClr val="000000"/>
                          </a:solidFill>
                          <a:effectLst/>
                          <a:latin typeface="+mn-lt"/>
                          <a:ea typeface="等线" panose="02010600030101010101" pitchFamily="2" charset="-122"/>
                        </a:rPr>
                        <a:t>9.49</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i="0" u="none" strike="noStrike" dirty="0" smtClean="0">
                          <a:solidFill>
                            <a:srgbClr val="000000"/>
                          </a:solidFill>
                          <a:effectLst/>
                          <a:latin typeface="+mn-lt"/>
                          <a:ea typeface="等线" panose="02010600030101010101" pitchFamily="2" charset="-122"/>
                        </a:rPr>
                        <a:t>3.43%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200" b="0" dirty="0">
                        <a:latin typeface="+mn-lt"/>
                      </a:endParaRPr>
                    </a:p>
                  </a:txBody>
                  <a:tcPr anchor="ctr"/>
                </a:tc>
                <a:extLst>
                  <a:ext uri="{0D108BD9-81ED-4DB2-BD59-A6C34878D82A}">
                    <a16:rowId xmlns:a16="http://schemas.microsoft.com/office/drawing/2014/main" val="2094938883"/>
                  </a:ext>
                </a:extLst>
              </a:tr>
              <a:tr h="308115">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smtClean="0"/>
                        <a:t>100</a:t>
                      </a:r>
                      <a:endParaRPr lang="zh-CN" altLang="en-US" sz="1200" b="0" dirty="0"/>
                    </a:p>
                  </a:txBody>
                  <a:tcPr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12.81</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12.06</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5.82%</a:t>
                      </a:r>
                    </a:p>
                  </a:txBody>
                  <a:tcPr marL="9525" marR="9525" marT="9525" marB="0" anchor="ctr"/>
                </a:tc>
                <a:tc>
                  <a:txBody>
                    <a:bodyPr/>
                    <a:lstStyle/>
                    <a:p>
                      <a:pPr algn="ctr"/>
                      <a:endParaRPr lang="zh-CN" altLang="en-US" sz="1200" b="0" dirty="0">
                        <a:latin typeface="+mn-lt"/>
                      </a:endParaRPr>
                    </a:p>
                  </a:txBody>
                  <a:tcPr anchor="ctr"/>
                </a:tc>
                <a:extLst>
                  <a:ext uri="{0D108BD9-81ED-4DB2-BD59-A6C34878D82A}">
                    <a16:rowId xmlns:a16="http://schemas.microsoft.com/office/drawing/2014/main" val="3308309961"/>
                  </a:ext>
                </a:extLst>
              </a:tr>
              <a:tr h="318060">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smtClean="0"/>
                        <a:t>150</a:t>
                      </a:r>
                      <a:endParaRPr lang="zh-CN" altLang="en-US" sz="1200" b="0" dirty="0"/>
                    </a:p>
                  </a:txBody>
                  <a:tcPr anchor="ctr"/>
                </a:tc>
                <a:tc>
                  <a:txBody>
                    <a:bodyPr/>
                    <a:lstStyle/>
                    <a:p>
                      <a:pPr algn="ctr" fontAlgn="b"/>
                      <a:r>
                        <a:rPr lang="en-US" altLang="zh-CN" sz="1200" b="0" i="0" u="none" strike="noStrike">
                          <a:solidFill>
                            <a:srgbClr val="000000"/>
                          </a:solidFill>
                          <a:effectLst/>
                          <a:latin typeface="+mn-lt"/>
                          <a:ea typeface="等线" panose="02010600030101010101" pitchFamily="2" charset="-122"/>
                        </a:rPr>
                        <a:t>19.11</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18.73</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2.01%</a:t>
                      </a:r>
                    </a:p>
                  </a:txBody>
                  <a:tcPr marL="9525" marR="9525" marT="9525" marB="0" anchor="ctr"/>
                </a:tc>
                <a:tc>
                  <a:txBody>
                    <a:bodyPr/>
                    <a:lstStyle/>
                    <a:p>
                      <a:pPr algn="ctr"/>
                      <a:endParaRPr lang="zh-CN" altLang="en-US" sz="1200" b="0" dirty="0">
                        <a:latin typeface="+mn-lt"/>
                      </a:endParaRPr>
                    </a:p>
                  </a:txBody>
                  <a:tcPr anchor="ctr"/>
                </a:tc>
                <a:extLst>
                  <a:ext uri="{0D108BD9-81ED-4DB2-BD59-A6C34878D82A}">
                    <a16:rowId xmlns:a16="http://schemas.microsoft.com/office/drawing/2014/main" val="1615137845"/>
                  </a:ext>
                </a:extLst>
              </a:tr>
              <a:tr h="308115">
                <a:tc rowSpan="3">
                  <a:txBody>
                    <a:bodyPr/>
                    <a:lstStyle/>
                    <a:p>
                      <a:pPr algn="ctr"/>
                      <a:r>
                        <a:rPr lang="en-US" altLang="zh-CN" sz="1200" b="0" dirty="0" smtClean="0"/>
                        <a:t>7</a:t>
                      </a:r>
                      <a:endParaRPr lang="zh-CN" altLang="en-US" sz="12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smtClean="0"/>
                        <a:t>60</a:t>
                      </a:r>
                      <a:endParaRPr lang="zh-CN" altLang="en-US" sz="1200" b="0" dirty="0"/>
                    </a:p>
                  </a:txBody>
                  <a:tcPr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7.96</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7.63</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4.07%</a:t>
                      </a: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20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520846663"/>
                  </a:ext>
                </a:extLst>
              </a:tr>
              <a:tr h="308115">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smtClean="0"/>
                        <a:t>100</a:t>
                      </a:r>
                      <a:endParaRPr lang="zh-CN" altLang="en-US" sz="1200" b="0" dirty="0"/>
                    </a:p>
                  </a:txBody>
                  <a:tcPr anchor="ctr"/>
                </a:tc>
                <a:tc>
                  <a:txBody>
                    <a:bodyPr/>
                    <a:lstStyle/>
                    <a:p>
                      <a:pPr algn="ctr" fontAlgn="b"/>
                      <a:r>
                        <a:rPr lang="en-US" altLang="zh-CN" sz="1200" b="0" i="0" u="none" strike="noStrike">
                          <a:solidFill>
                            <a:srgbClr val="000000"/>
                          </a:solidFill>
                          <a:effectLst/>
                          <a:latin typeface="+mn-lt"/>
                          <a:ea typeface="等线" panose="02010600030101010101" pitchFamily="2" charset="-122"/>
                        </a:rPr>
                        <a:t>11.80</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11.39</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3.45%</a:t>
                      </a: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20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297727518"/>
                  </a:ext>
                </a:extLst>
              </a:tr>
              <a:tr h="308115">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b="0" dirty="0" smtClean="0"/>
                        <a:t>150</a:t>
                      </a:r>
                      <a:endParaRPr lang="zh-CN" altLang="en-US" sz="1200" b="0" dirty="0"/>
                    </a:p>
                  </a:txBody>
                  <a:tcPr anchor="ctr"/>
                </a:tc>
                <a:tc>
                  <a:txBody>
                    <a:bodyPr/>
                    <a:lstStyle/>
                    <a:p>
                      <a:pPr algn="ctr" fontAlgn="b"/>
                      <a:r>
                        <a:rPr lang="en-US" altLang="zh-CN" sz="1200" b="0" i="0" u="none" strike="noStrike">
                          <a:solidFill>
                            <a:srgbClr val="000000"/>
                          </a:solidFill>
                          <a:effectLst/>
                          <a:latin typeface="+mn-lt"/>
                          <a:ea typeface="等线" panose="02010600030101010101" pitchFamily="2" charset="-122"/>
                        </a:rPr>
                        <a:t>22.34</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18.24</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18.37%</a:t>
                      </a:r>
                    </a:p>
                  </a:txBody>
                  <a:tcPr marL="9525" marR="9525" marT="9525"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zh-CN" altLang="en-US" sz="120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913336541"/>
                  </a:ext>
                </a:extLst>
              </a:tr>
            </a:tbl>
          </a:graphicData>
        </a:graphic>
      </p:graphicFrame>
      <p:sp>
        <p:nvSpPr>
          <p:cNvPr id="28" name="动作按钮: 结束 27">
            <a:hlinkClick r:id="rId2" action="ppaction://hlinksldjump" highlightClick="1"/>
          </p:cNvPr>
          <p:cNvSpPr/>
          <p:nvPr/>
        </p:nvSpPr>
        <p:spPr>
          <a:xfrm>
            <a:off x="7596000" y="112395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9" name="动作按钮: 结束 28">
            <a:hlinkClick r:id="rId3" action="ppaction://hlinksldjump" highlightClick="1"/>
          </p:cNvPr>
          <p:cNvSpPr/>
          <p:nvPr/>
        </p:nvSpPr>
        <p:spPr>
          <a:xfrm>
            <a:off x="7596000" y="176400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0" name="动作按钮: 结束 29">
            <a:hlinkClick r:id="rId4" action="ppaction://hlinksldjump" highlightClick="1"/>
          </p:cNvPr>
          <p:cNvSpPr/>
          <p:nvPr/>
        </p:nvSpPr>
        <p:spPr>
          <a:xfrm>
            <a:off x="7596000" y="2358945"/>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1" name="动作按钮: 结束 30">
            <a:hlinkClick r:id="rId5" action="ppaction://hlinksldjump" highlightClick="1"/>
          </p:cNvPr>
          <p:cNvSpPr/>
          <p:nvPr/>
        </p:nvSpPr>
        <p:spPr>
          <a:xfrm>
            <a:off x="7596000" y="142875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2" name="动作按钮: 结束 31">
            <a:hlinkClick r:id="rId6" action="ppaction://hlinksldjump" highlightClick="1"/>
          </p:cNvPr>
          <p:cNvSpPr/>
          <p:nvPr/>
        </p:nvSpPr>
        <p:spPr>
          <a:xfrm>
            <a:off x="7596000" y="2074086"/>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3" name="动作按钮: 结束 32">
            <a:hlinkClick r:id="rId7" action="ppaction://hlinksldjump" highlightClick="1"/>
          </p:cNvPr>
          <p:cNvSpPr/>
          <p:nvPr/>
        </p:nvSpPr>
        <p:spPr>
          <a:xfrm>
            <a:off x="7596000" y="2663746"/>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4" name="动作按钮: 结束 33">
            <a:hlinkClick r:id="rId8" action="ppaction://hlinksldjump" highlightClick="1"/>
          </p:cNvPr>
          <p:cNvSpPr/>
          <p:nvPr/>
        </p:nvSpPr>
        <p:spPr>
          <a:xfrm>
            <a:off x="7596000" y="327600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5" name="动作按钮: 结束 34">
            <a:hlinkClick r:id="rId9" action="ppaction://hlinksldjump" highlightClick="1"/>
          </p:cNvPr>
          <p:cNvSpPr/>
          <p:nvPr/>
        </p:nvSpPr>
        <p:spPr>
          <a:xfrm>
            <a:off x="7596000" y="298800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6" name="动作按钮: 结束 35">
            <a:hlinkClick r:id="rId10" action="ppaction://hlinksldjump" highlightClick="1"/>
          </p:cNvPr>
          <p:cNvSpPr/>
          <p:nvPr/>
        </p:nvSpPr>
        <p:spPr>
          <a:xfrm>
            <a:off x="7596000" y="360000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5" name="动作按钮: 帮助 14">
            <a:hlinkClick r:id="" action="ppaction://hlinkshowjump?jump=nextslide" highlightClick="1"/>
          </p:cNvPr>
          <p:cNvSpPr/>
          <p:nvPr/>
        </p:nvSpPr>
        <p:spPr>
          <a:xfrm>
            <a:off x="7063704" y="4368949"/>
            <a:ext cx="1035712" cy="442226"/>
          </a:xfrm>
          <a:prstGeom prst="actionButtonHelp">
            <a:avLst/>
          </a:prstGeom>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endParaRPr lang="zh-CN" altLang="en-US" sz="1600" b="1" dirty="0"/>
          </a:p>
        </p:txBody>
      </p:sp>
      <p:sp>
        <p:nvSpPr>
          <p:cNvPr id="16" name="动作按钮: 第一张 15">
            <a:hlinkClick r:id="rId11" action="ppaction://hlinksldjump" highlightClick="1"/>
          </p:cNvPr>
          <p:cNvSpPr/>
          <p:nvPr/>
        </p:nvSpPr>
        <p:spPr>
          <a:xfrm>
            <a:off x="8248650" y="4361109"/>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155582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0" y="0"/>
            <a:ext cx="8229600" cy="496888"/>
          </a:xfrm>
        </p:spPr>
        <p:txBody>
          <a:bodyPr/>
          <a:lstStyle/>
          <a:p>
            <a:pPr algn="l"/>
            <a:r>
              <a:rPr lang="zh-CN" altLang="en-US" dirty="0" smtClean="0"/>
              <a:t>实验设计</a:t>
            </a:r>
            <a:endParaRPr lang="zh-CN" altLang="en-US" dirty="0"/>
          </a:p>
        </p:txBody>
      </p:sp>
      <p:graphicFrame>
        <p:nvGraphicFramePr>
          <p:cNvPr id="6" name="表格 5"/>
          <p:cNvGraphicFramePr>
            <a:graphicFrameLocks noGrp="1"/>
          </p:cNvGraphicFramePr>
          <p:nvPr>
            <p:extLst/>
          </p:nvPr>
        </p:nvGraphicFramePr>
        <p:xfrm>
          <a:off x="76198" y="493733"/>
          <a:ext cx="6096001" cy="2495550"/>
        </p:xfrm>
        <a:graphic>
          <a:graphicData uri="http://schemas.openxmlformats.org/drawingml/2006/table">
            <a:tbl>
              <a:tblPr firstRow="1">
                <a:tableStyleId>{5C22544A-7EE6-4342-B048-85BDC9FD1C3A}</a:tableStyleId>
              </a:tblPr>
              <a:tblGrid>
                <a:gridCol w="3124202">
                  <a:extLst>
                    <a:ext uri="{9D8B030D-6E8A-4147-A177-3AD203B41FA5}">
                      <a16:colId xmlns:a16="http://schemas.microsoft.com/office/drawing/2014/main" val="2207645815"/>
                    </a:ext>
                  </a:extLst>
                </a:gridCol>
                <a:gridCol w="1524000">
                  <a:extLst>
                    <a:ext uri="{9D8B030D-6E8A-4147-A177-3AD203B41FA5}">
                      <a16:colId xmlns:a16="http://schemas.microsoft.com/office/drawing/2014/main" val="181934817"/>
                    </a:ext>
                  </a:extLst>
                </a:gridCol>
                <a:gridCol w="1447799">
                  <a:extLst>
                    <a:ext uri="{9D8B030D-6E8A-4147-A177-3AD203B41FA5}">
                      <a16:colId xmlns:a16="http://schemas.microsoft.com/office/drawing/2014/main" val="3751692957"/>
                    </a:ext>
                  </a:extLst>
                </a:gridCol>
              </a:tblGrid>
              <a:tr h="146957">
                <a:tc gridSpan="3">
                  <a:txBody>
                    <a:bodyPr/>
                    <a:lstStyle/>
                    <a:p>
                      <a:pPr algn="ctr" fontAlgn="ctr"/>
                      <a:r>
                        <a:rPr lang="en-US" sz="1200" b="1" i="0" u="none" strike="noStrike" dirty="0" smtClean="0">
                          <a:solidFill>
                            <a:schemeClr val="bg1"/>
                          </a:solidFill>
                          <a:effectLst/>
                          <a:latin typeface="+mn-lt"/>
                          <a:ea typeface="等线" panose="02010600030101010101" pitchFamily="2" charset="-122"/>
                        </a:rPr>
                        <a:t>EKT</a:t>
                      </a:r>
                      <a:r>
                        <a:rPr lang="zh-CN" altLang="en-US" sz="1200" b="1" i="0" u="none" strike="noStrike" dirty="0" smtClean="0">
                          <a:solidFill>
                            <a:schemeClr val="bg1"/>
                          </a:solidFill>
                          <a:effectLst/>
                          <a:latin typeface="+mn-lt"/>
                          <a:ea typeface="等线" panose="02010600030101010101" pitchFamily="2" charset="-122"/>
                        </a:rPr>
                        <a:t>机台</a:t>
                      </a:r>
                      <a:r>
                        <a:rPr lang="en-US" altLang="zh-CN" sz="1200" b="1" i="0" u="none" strike="noStrike" dirty="0" smtClean="0">
                          <a:solidFill>
                            <a:schemeClr val="bg1"/>
                          </a:solidFill>
                          <a:effectLst/>
                          <a:latin typeface="+mn-lt"/>
                          <a:ea typeface="等线" panose="02010600030101010101" pitchFamily="2" charset="-122"/>
                        </a:rPr>
                        <a:t>3</a:t>
                      </a:r>
                      <a:r>
                        <a:rPr lang="zh-CN" altLang="en-US" sz="1200" b="1" i="0" u="none" strike="noStrike" dirty="0" smtClean="0">
                          <a:solidFill>
                            <a:schemeClr val="bg1"/>
                          </a:solidFill>
                          <a:effectLst/>
                          <a:latin typeface="+mn-lt"/>
                          <a:ea typeface="等线" panose="02010600030101010101" pitchFamily="2" charset="-122"/>
                        </a:rPr>
                        <a:t>（</a:t>
                      </a:r>
                      <a:r>
                        <a:rPr lang="en-US" altLang="zh-CN" sz="1200" b="1" i="0" u="none" strike="noStrike" dirty="0" smtClean="0">
                          <a:solidFill>
                            <a:schemeClr val="bg1"/>
                          </a:solidFill>
                          <a:effectLst/>
                          <a:latin typeface="+mn-lt"/>
                          <a:ea typeface="等线" panose="02010600030101010101" pitchFamily="2" charset="-122"/>
                        </a:rPr>
                        <a:t>30</a:t>
                      </a:r>
                      <a:r>
                        <a:rPr lang="zh-CN" altLang="en-US" sz="1200" b="1" i="0" u="none" strike="noStrike" dirty="0" smtClean="0">
                          <a:solidFill>
                            <a:schemeClr val="bg1"/>
                          </a:solidFill>
                          <a:effectLst/>
                          <a:latin typeface="+mn-lt"/>
                          <a:ea typeface="等线" panose="02010600030101010101" pitchFamily="2" charset="-122"/>
                        </a:rPr>
                        <a:t>）</a:t>
                      </a:r>
                      <a:endParaRPr lang="en-US" sz="1200" b="1" i="0" u="none" strike="noStrike" dirty="0">
                        <a:solidFill>
                          <a:schemeClr val="bg1"/>
                        </a:solidFill>
                        <a:effectLst/>
                        <a:latin typeface="+mn-lt"/>
                        <a:ea typeface="等线" panose="02010600030101010101" pitchFamily="2" charset="-122"/>
                      </a:endParaRPr>
                    </a:p>
                  </a:txBody>
                  <a:tcPr marL="9525" marR="9525" marT="9525" marB="0" anchor="ctr"/>
                </a:tc>
                <a:tc hMerge="1">
                  <a:txBody>
                    <a:bodyPr/>
                    <a:lstStyle/>
                    <a:p>
                      <a:pPr algn="ctr" fontAlgn="ct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hMerge="1">
                  <a:txBody>
                    <a:bodyPr/>
                    <a:lstStyle/>
                    <a:p>
                      <a:pPr algn="ctr" fontAlgn="ct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33939999"/>
                  </a:ext>
                </a:extLst>
              </a:tr>
              <a:tr h="146957">
                <a:tc>
                  <a:txBody>
                    <a:bodyPr/>
                    <a:lstStyle/>
                    <a:p>
                      <a:pPr algn="ctr" fontAlgn="ctr"/>
                      <a:r>
                        <a:rPr lang="en-US" sz="1100" b="1" u="none" strike="noStrike" dirty="0">
                          <a:effectLst/>
                        </a:rPr>
                        <a:t>EQP-CHA</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dirty="0">
                          <a:effectLst/>
                        </a:rPr>
                        <a:t>Hour</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dirty="0">
                          <a:effectLst/>
                        </a:rPr>
                        <a:t>Adjust</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18592057"/>
                  </a:ext>
                </a:extLst>
              </a:tr>
              <a:tr h="146957">
                <a:tc>
                  <a:txBody>
                    <a:bodyPr/>
                    <a:lstStyle/>
                    <a:p>
                      <a:pPr algn="ctr" fontAlgn="b"/>
                      <a:r>
                        <a:rPr lang="en-US" sz="1100" b="0" u="none" strike="noStrike" dirty="0">
                          <a:effectLst/>
                        </a:rPr>
                        <a:t>EKT01-PM1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1.846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1.850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84529909"/>
                  </a:ext>
                </a:extLst>
              </a:tr>
              <a:tr h="146957">
                <a:tc>
                  <a:txBody>
                    <a:bodyPr/>
                    <a:lstStyle/>
                    <a:p>
                      <a:pPr algn="ctr" fontAlgn="b"/>
                      <a:r>
                        <a:rPr lang="en-US" sz="1100" b="0" u="none" strike="noStrike" dirty="0">
                          <a:effectLst/>
                        </a:rPr>
                        <a:t>EKT01-PM2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5.149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2.704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544195723"/>
                  </a:ext>
                </a:extLst>
              </a:tr>
              <a:tr h="146957">
                <a:tc>
                  <a:txBody>
                    <a:bodyPr/>
                    <a:lstStyle/>
                    <a:p>
                      <a:pPr algn="ctr" fontAlgn="b"/>
                      <a:r>
                        <a:rPr lang="en-US" sz="1100" b="0" u="none" strike="noStrike" dirty="0">
                          <a:effectLst/>
                        </a:rPr>
                        <a:t>EKT01-PM3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3.712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1.846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73429313"/>
                  </a:ext>
                </a:extLst>
              </a:tr>
              <a:tr h="146957">
                <a:tc>
                  <a:txBody>
                    <a:bodyPr/>
                    <a:lstStyle/>
                    <a:p>
                      <a:pPr algn="ctr" fontAlgn="b"/>
                      <a:r>
                        <a:rPr lang="en-US" sz="1100" b="0" u="none" strike="noStrike" dirty="0">
                          <a:effectLst/>
                        </a:rPr>
                        <a:t>EKT02-PM1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5.203</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2.694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54313430"/>
                  </a:ext>
                </a:extLst>
              </a:tr>
              <a:tr h="146957">
                <a:tc>
                  <a:txBody>
                    <a:bodyPr/>
                    <a:lstStyle/>
                    <a:p>
                      <a:pPr algn="ctr" fontAlgn="b"/>
                      <a:r>
                        <a:rPr lang="en-US" sz="1100" b="0" u="none" strike="noStrike">
                          <a:effectLst/>
                        </a:rPr>
                        <a:t>EKT02-PM2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1.436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2.447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21606257"/>
                  </a:ext>
                </a:extLst>
              </a:tr>
              <a:tr h="146957">
                <a:tc>
                  <a:txBody>
                    <a:bodyPr/>
                    <a:lstStyle/>
                    <a:p>
                      <a:pPr algn="ctr" fontAlgn="b"/>
                      <a:r>
                        <a:rPr lang="en-US" sz="1100" b="0" u="none" strike="noStrike" dirty="0">
                          <a:effectLst/>
                        </a:rPr>
                        <a:t>EKT03-PM1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1.218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ctr"/>
                      <a:r>
                        <a:rPr lang="en-US" altLang="zh-CN" sz="1100" b="0" u="none" strike="noStrike" dirty="0">
                          <a:effectLst/>
                        </a:rPr>
                        <a:t>2.995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93953017"/>
                  </a:ext>
                </a:extLst>
              </a:tr>
              <a:tr h="146957">
                <a:tc>
                  <a:txBody>
                    <a:bodyPr/>
                    <a:lstStyle/>
                    <a:p>
                      <a:pPr algn="ctr" fontAlgn="b"/>
                      <a:r>
                        <a:rPr lang="en-US" sz="1100" b="0" u="none" strike="noStrike">
                          <a:effectLst/>
                        </a:rPr>
                        <a:t>EKT03-PM3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ctr"/>
                      <a:r>
                        <a:rPr lang="en-US" altLang="zh-CN" sz="1100" b="0" u="none" strike="noStrike" dirty="0">
                          <a:effectLst/>
                        </a:rPr>
                        <a:t>7.086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ctr"/>
                      <a:r>
                        <a:rPr lang="en-US" altLang="zh-CN" sz="1100" b="0" u="none" strike="noStrike" dirty="0">
                          <a:effectLst/>
                        </a:rPr>
                        <a:t>3.209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957666437"/>
                  </a:ext>
                </a:extLst>
              </a:tr>
              <a:tr h="146957">
                <a:tc>
                  <a:txBody>
                    <a:bodyPr/>
                    <a:lstStyle/>
                    <a:p>
                      <a:pPr algn="ctr" fontAlgn="b"/>
                      <a:r>
                        <a:rPr lang="en-US" sz="1100" b="0" u="none" strike="noStrike" dirty="0">
                          <a:effectLst/>
                        </a:rPr>
                        <a:t>EKT04-PM1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smtClean="0">
                          <a:effectLst/>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solidFill>
                      <a:srgbClr val="00B0F0"/>
                    </a:solidFill>
                  </a:tcPr>
                </a:tc>
                <a:tc>
                  <a:txBody>
                    <a:bodyPr/>
                    <a:lstStyle/>
                    <a:p>
                      <a:pPr algn="ctr" fontAlgn="ctr"/>
                      <a:r>
                        <a:rPr lang="en-US" altLang="zh-CN" sz="1100" b="0" u="none" strike="noStrike" dirty="0">
                          <a:effectLst/>
                        </a:rPr>
                        <a:t>3.137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162103725"/>
                  </a:ext>
                </a:extLst>
              </a:tr>
              <a:tr h="146957">
                <a:tc>
                  <a:txBody>
                    <a:bodyPr/>
                    <a:lstStyle/>
                    <a:p>
                      <a:pPr algn="ctr" fontAlgn="b"/>
                      <a:r>
                        <a:rPr lang="en-US" sz="1100" b="0" u="none" strike="noStrike" dirty="0">
                          <a:effectLst/>
                        </a:rPr>
                        <a:t>EKT04-PM2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smtClean="0">
                          <a:effectLst/>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ctr"/>
                      <a:r>
                        <a:rPr lang="en-US" altLang="zh-CN" sz="1100" b="0" u="none" strike="noStrike" dirty="0">
                          <a:effectLst/>
                        </a:rPr>
                        <a:t>3.184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875877637"/>
                  </a:ext>
                </a:extLst>
              </a:tr>
              <a:tr h="146957">
                <a:tc>
                  <a:txBody>
                    <a:bodyPr/>
                    <a:lstStyle/>
                    <a:p>
                      <a:pPr algn="ctr" fontAlgn="b"/>
                      <a:r>
                        <a:rPr lang="en-US" sz="1100" b="0" u="none" strike="noStrike" dirty="0">
                          <a:effectLst/>
                        </a:rPr>
                        <a:t>EKT04-PM3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a:effectLst/>
                        </a:rPr>
                        <a:t>3.704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ctr"/>
                      <a:r>
                        <a:rPr lang="en-US" altLang="zh-CN" sz="1100" b="0" u="none" strike="noStrike" dirty="0">
                          <a:effectLst/>
                        </a:rPr>
                        <a:t>3.425</a:t>
                      </a:r>
                      <a:endParaRPr lang="en-US" altLang="zh-CN" sz="11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761219459"/>
                  </a:ext>
                </a:extLst>
              </a:tr>
              <a:tr h="146957">
                <a:tc>
                  <a:txBody>
                    <a:bodyPr/>
                    <a:lstStyle/>
                    <a:p>
                      <a:pPr algn="ctr" fontAlgn="b"/>
                      <a:r>
                        <a:rPr lang="en-US" sz="1100" b="0" u="none" strike="noStrike" dirty="0">
                          <a:effectLst/>
                        </a:rPr>
                        <a:t>EKT05-PM1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u="none" strike="noStrike" dirty="0" smtClean="0">
                          <a:effectLst/>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ctr"/>
                      <a:r>
                        <a:rPr lang="en-US" altLang="zh-CN" sz="1100" b="0" u="none" strike="noStrike" dirty="0">
                          <a:effectLst/>
                        </a:rPr>
                        <a:t>1.862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762747917"/>
                  </a:ext>
                </a:extLst>
              </a:tr>
              <a:tr h="146957">
                <a:tc>
                  <a:txBody>
                    <a:bodyPr/>
                    <a:lstStyle/>
                    <a:p>
                      <a:pPr algn="ctr" fontAlgn="b"/>
                      <a:r>
                        <a:rPr lang="en-US" sz="1100" b="0" u="none" strike="noStrike" dirty="0">
                          <a:effectLst/>
                        </a:rPr>
                        <a:t>EKT05-PM2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i="0" u="none" strike="noStrike" dirty="0" smtClean="0">
                          <a:solidFill>
                            <a:schemeClr val="dk1"/>
                          </a:solidFill>
                          <a:effectLst/>
                          <a:latin typeface="+mn-lt"/>
                          <a:ea typeface="+mn-ea"/>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ctr"/>
                      <a:r>
                        <a:rPr lang="en-US" altLang="zh-CN" sz="1100" b="0" u="none" strike="noStrike" dirty="0">
                          <a:effectLst/>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2525709490"/>
                  </a:ext>
                </a:extLst>
              </a:tr>
            </a:tbl>
          </a:graphicData>
        </a:graphic>
      </p:graphicFrame>
      <p:sp>
        <p:nvSpPr>
          <p:cNvPr id="8" name="矩形 7"/>
          <p:cNvSpPr/>
          <p:nvPr/>
        </p:nvSpPr>
        <p:spPr>
          <a:xfrm>
            <a:off x="41276" y="3163325"/>
            <a:ext cx="2514600" cy="1602876"/>
          </a:xfrm>
          <a:prstGeom prst="rect">
            <a:avLst/>
          </a:prstGeom>
          <a:solidFill>
            <a:srgbClr val="00B0F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42900" indent="-342900">
              <a:buFont typeface="+mj-ea"/>
              <a:buAutoNum type="circleNumDbPlain"/>
            </a:pPr>
            <a:r>
              <a:rPr lang="zh-CN" altLang="en-US" sz="1200" b="1" dirty="0" smtClean="0">
                <a:latin typeface="+mn-ea"/>
              </a:rPr>
              <a:t>一些其客观原因。（当下</a:t>
            </a:r>
            <a:r>
              <a:rPr lang="en-US" altLang="zh-CN" sz="1200" b="1" dirty="0" err="1" smtClean="0">
                <a:latin typeface="+mn-ea"/>
              </a:rPr>
              <a:t>useflag</a:t>
            </a:r>
            <a:r>
              <a:rPr lang="zh-CN" altLang="en-US" sz="1200" b="1" dirty="0" smtClean="0">
                <a:latin typeface="+mn-ea"/>
              </a:rPr>
              <a:t>没有开等）</a:t>
            </a:r>
            <a:endParaRPr lang="en-US" altLang="zh-CN" sz="1200" b="1" dirty="0" smtClean="0">
              <a:latin typeface="+mn-ea"/>
            </a:endParaRPr>
          </a:p>
          <a:p>
            <a:pPr marL="342900" indent="-342900">
              <a:buFont typeface="+mj-ea"/>
              <a:buAutoNum type="circleNumDbPlain"/>
            </a:pPr>
            <a:r>
              <a:rPr lang="zh-CN" altLang="zh-CN" sz="1200" dirty="0">
                <a:latin typeface="+mn-ea"/>
              </a:rPr>
              <a:t>当下</a:t>
            </a:r>
            <a:r>
              <a:rPr lang="zh-CN" altLang="en-US" sz="1200" dirty="0">
                <a:latin typeface="+mn-ea"/>
              </a:rPr>
              <a:t>机台</a:t>
            </a:r>
            <a:r>
              <a:rPr lang="zh-CN" altLang="zh-CN" sz="1200" dirty="0">
                <a:latin typeface="+mn-ea"/>
              </a:rPr>
              <a:t>要到的货少一些。目前</a:t>
            </a:r>
            <a:r>
              <a:rPr lang="en-US" altLang="zh-CN" sz="1200" dirty="0">
                <a:latin typeface="+mn-ea"/>
              </a:rPr>
              <a:t>RTD</a:t>
            </a:r>
            <a:r>
              <a:rPr lang="zh-CN" altLang="zh-CN" sz="1200" dirty="0">
                <a:latin typeface="+mn-ea"/>
              </a:rPr>
              <a:t>是没办法平均分配</a:t>
            </a:r>
            <a:r>
              <a:rPr lang="en-US" altLang="zh-CN" sz="1200" dirty="0">
                <a:latin typeface="+mn-ea"/>
              </a:rPr>
              <a:t>Lot</a:t>
            </a:r>
            <a:r>
              <a:rPr lang="zh-CN" altLang="zh-CN" sz="1200" dirty="0">
                <a:latin typeface="+mn-ea"/>
              </a:rPr>
              <a:t>给各个</a:t>
            </a:r>
            <a:r>
              <a:rPr lang="en-US" altLang="zh-CN" sz="1200" dirty="0">
                <a:latin typeface="+mn-ea"/>
              </a:rPr>
              <a:t>path</a:t>
            </a:r>
            <a:r>
              <a:rPr lang="zh-CN" altLang="zh-CN" sz="1200" dirty="0">
                <a:latin typeface="+mn-ea"/>
              </a:rPr>
              <a:t>的。要是堆货够多，还比较平均，当不够多时，就可能表现为某些机台</a:t>
            </a:r>
            <a:r>
              <a:rPr lang="en-US" altLang="zh-CN" sz="1200" dirty="0">
                <a:latin typeface="+mn-ea"/>
              </a:rPr>
              <a:t>Run</a:t>
            </a:r>
            <a:r>
              <a:rPr lang="zh-CN" altLang="zh-CN" sz="1200" dirty="0">
                <a:latin typeface="+mn-ea"/>
              </a:rPr>
              <a:t>的多，某些机台</a:t>
            </a:r>
            <a:r>
              <a:rPr lang="en-US" altLang="zh-CN" sz="1200" dirty="0">
                <a:latin typeface="+mn-ea"/>
              </a:rPr>
              <a:t>Run</a:t>
            </a:r>
            <a:r>
              <a:rPr lang="zh-CN" altLang="zh-CN" sz="1200" dirty="0">
                <a:latin typeface="+mn-ea"/>
              </a:rPr>
              <a:t>的少</a:t>
            </a:r>
            <a:r>
              <a:rPr lang="zh-CN" altLang="en-US" sz="1200" dirty="0" smtClean="0">
                <a:latin typeface="+mn-ea"/>
              </a:rPr>
              <a:t>。</a:t>
            </a:r>
            <a:endParaRPr lang="zh-CN" altLang="zh-CN" sz="1200" dirty="0">
              <a:latin typeface="+mn-ea"/>
            </a:endParaRPr>
          </a:p>
        </p:txBody>
      </p:sp>
      <p:sp>
        <p:nvSpPr>
          <p:cNvPr id="10" name="矩形 9"/>
          <p:cNvSpPr/>
          <p:nvPr/>
        </p:nvSpPr>
        <p:spPr>
          <a:xfrm>
            <a:off x="5375275" y="3181350"/>
            <a:ext cx="3701471" cy="670451"/>
          </a:xfrm>
          <a:prstGeom prst="rect">
            <a:avLst/>
          </a:prstGeom>
          <a:solidFill>
            <a:schemeClr val="accent6">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indent="-228600">
              <a:buFont typeface="+mj-ea"/>
              <a:buAutoNum type="circleNumDbPlain"/>
            </a:pPr>
            <a:r>
              <a:rPr lang="zh-CN" altLang="en-US" sz="1200" b="1" dirty="0" smtClean="0">
                <a:latin typeface="+mn-ea"/>
              </a:rPr>
              <a:t>机台</a:t>
            </a:r>
            <a:r>
              <a:rPr lang="zh-CN" altLang="zh-CN" sz="1200" b="1" dirty="0" smtClean="0">
                <a:latin typeface="+mn-ea"/>
              </a:rPr>
              <a:t>的货</a:t>
            </a:r>
            <a:r>
              <a:rPr lang="zh-CN" altLang="en-US" sz="1200" b="1" dirty="0" smtClean="0">
                <a:latin typeface="+mn-ea"/>
              </a:rPr>
              <a:t>较少</a:t>
            </a:r>
            <a:r>
              <a:rPr lang="zh-CN" altLang="en-US" sz="1200" dirty="0" smtClean="0">
                <a:latin typeface="+mn-ea"/>
              </a:rPr>
              <a:t>。</a:t>
            </a:r>
            <a:endParaRPr lang="en-US" altLang="zh-CN" sz="1200" dirty="0" smtClean="0">
              <a:latin typeface="+mn-ea"/>
            </a:endParaRPr>
          </a:p>
          <a:p>
            <a:pPr marL="228600" indent="-228600">
              <a:buFont typeface="+mj-ea"/>
              <a:buAutoNum type="circleNumDbPlain"/>
            </a:pPr>
            <a:r>
              <a:rPr lang="zh-CN" altLang="en-US" sz="1200" dirty="0">
                <a:solidFill>
                  <a:schemeClr val="bg2"/>
                </a:solidFill>
              </a:rPr>
              <a:t>算法不同次的迭代会产生不一样的结果，会出现有</a:t>
            </a:r>
            <a:r>
              <a:rPr lang="en-US" altLang="zh-CN" sz="1200" dirty="0">
                <a:solidFill>
                  <a:schemeClr val="bg2"/>
                </a:solidFill>
              </a:rPr>
              <a:t>0</a:t>
            </a:r>
            <a:r>
              <a:rPr lang="zh-CN" altLang="en-US" sz="1200" dirty="0">
                <a:solidFill>
                  <a:schemeClr val="bg2"/>
                </a:solidFill>
              </a:rPr>
              <a:t>的情况，也会出现均有</a:t>
            </a:r>
            <a:r>
              <a:rPr lang="en-US" altLang="zh-CN" sz="1200" dirty="0">
                <a:solidFill>
                  <a:schemeClr val="bg2"/>
                </a:solidFill>
              </a:rPr>
              <a:t>run </a:t>
            </a:r>
            <a:r>
              <a:rPr lang="zh-CN" altLang="en-US" sz="1200" dirty="0">
                <a:solidFill>
                  <a:schemeClr val="bg2"/>
                </a:solidFill>
              </a:rPr>
              <a:t>货的情况</a:t>
            </a:r>
            <a:r>
              <a:rPr lang="zh-CN" altLang="en-US" sz="1200" dirty="0">
                <a:solidFill>
                  <a:schemeClr val="bg2"/>
                </a:solidFill>
                <a:latin typeface="+mn-ea"/>
              </a:rPr>
              <a:t>。</a:t>
            </a:r>
            <a:endParaRPr lang="en-US" altLang="zh-CN" sz="1200" dirty="0">
              <a:solidFill>
                <a:schemeClr val="bg2"/>
              </a:solidFill>
              <a:latin typeface="+mn-ea"/>
            </a:endParaRPr>
          </a:p>
          <a:p>
            <a:pPr marL="228600" indent="-228600">
              <a:buFont typeface="+mj-ea"/>
              <a:buAutoNum type="circleNumDbPlain"/>
            </a:pPr>
            <a:endParaRPr lang="zh-CN" altLang="zh-CN" sz="1200" dirty="0">
              <a:latin typeface="+mn-ea"/>
            </a:endParaRPr>
          </a:p>
        </p:txBody>
      </p:sp>
      <p:sp>
        <p:nvSpPr>
          <p:cNvPr id="11" name="右箭头 10"/>
          <p:cNvSpPr/>
          <p:nvPr/>
        </p:nvSpPr>
        <p:spPr>
          <a:xfrm>
            <a:off x="6765924" y="3242200"/>
            <a:ext cx="552450" cy="169277"/>
          </a:xfrm>
          <a:prstGeom prst="rightArrow">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graphicFrame>
        <p:nvGraphicFramePr>
          <p:cNvPr id="12" name="对象 11"/>
          <p:cNvGraphicFramePr>
            <a:graphicFrameLocks noChangeAspect="1"/>
          </p:cNvGraphicFramePr>
          <p:nvPr>
            <p:extLst/>
          </p:nvPr>
        </p:nvGraphicFramePr>
        <p:xfrm>
          <a:off x="7226010" y="3077101"/>
          <a:ext cx="914400" cy="828675"/>
        </p:xfrm>
        <a:graphic>
          <a:graphicData uri="http://schemas.openxmlformats.org/presentationml/2006/ole">
            <mc:AlternateContent xmlns:mc="http://schemas.openxmlformats.org/markup-compatibility/2006">
              <mc:Choice xmlns:v="urn:schemas-microsoft-com:vml" Requires="v">
                <p:oleObj spid="_x0000_s1124" name="工作表" showAsIcon="1" r:id="rId3" imgW="914400" imgH="828720" progId="Excel.Sheet.12">
                  <p:embed/>
                </p:oleObj>
              </mc:Choice>
              <mc:Fallback>
                <p:oleObj name="工作表" showAsIcon="1" r:id="rId3" imgW="914400" imgH="828720" progId="Excel.Sheet.12">
                  <p:embed/>
                  <p:pic>
                    <p:nvPicPr>
                      <p:cNvPr id="12" name="对象 11"/>
                      <p:cNvPicPr/>
                      <p:nvPr/>
                    </p:nvPicPr>
                    <p:blipFill>
                      <a:blip r:embed="rId4"/>
                      <a:stretch>
                        <a:fillRect/>
                      </a:stretch>
                    </p:blipFill>
                    <p:spPr>
                      <a:xfrm>
                        <a:off x="7226010" y="3077101"/>
                        <a:ext cx="914400" cy="828675"/>
                      </a:xfrm>
                      <a:prstGeom prst="rect">
                        <a:avLst/>
                      </a:prstGeom>
                    </p:spPr>
                  </p:pic>
                </p:oleObj>
              </mc:Fallback>
            </mc:AlternateContent>
          </a:graphicData>
        </a:graphic>
      </p:graphicFrame>
      <p:pic>
        <p:nvPicPr>
          <p:cNvPr id="13" name="图片 12"/>
          <p:cNvPicPr>
            <a:picLocks noChangeAspect="1"/>
          </p:cNvPicPr>
          <p:nvPr/>
        </p:nvPicPr>
        <p:blipFill>
          <a:blip r:embed="rId5"/>
          <a:stretch>
            <a:fillRect/>
          </a:stretch>
        </p:blipFill>
        <p:spPr>
          <a:xfrm>
            <a:off x="6324600" y="517938"/>
            <a:ext cx="2726746" cy="2498312"/>
          </a:xfrm>
          <a:prstGeom prst="rect">
            <a:avLst/>
          </a:prstGeom>
        </p:spPr>
      </p:pic>
      <p:sp>
        <p:nvSpPr>
          <p:cNvPr id="2" name="圆角右箭头 1"/>
          <p:cNvSpPr/>
          <p:nvPr/>
        </p:nvSpPr>
        <p:spPr>
          <a:xfrm rot="10800000">
            <a:off x="3927476" y="3180722"/>
            <a:ext cx="457200" cy="381000"/>
          </a:xfrm>
          <a:prstGeom prst="bentArrow">
            <a:avLst/>
          </a:prstGeom>
          <a:solidFill>
            <a:srgbClr val="00B0F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 name="文本框 13"/>
          <p:cNvSpPr txBox="1"/>
          <p:nvPr/>
        </p:nvSpPr>
        <p:spPr>
          <a:xfrm>
            <a:off x="2936877" y="3162774"/>
            <a:ext cx="974725" cy="1260038"/>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400" b="1" dirty="0" smtClean="0"/>
              <a:t>与机台</a:t>
            </a:r>
            <a:r>
              <a:rPr lang="en-US" altLang="zh-CN" sz="1400" b="1" dirty="0" smtClean="0"/>
              <a:t>event</a:t>
            </a:r>
            <a:r>
              <a:rPr lang="zh-CN" altLang="en-US" sz="1400" b="1" dirty="0" smtClean="0"/>
              <a:t>无关</a:t>
            </a:r>
            <a:endParaRPr lang="en-US" altLang="zh-CN" sz="1400" b="1" dirty="0" smtClean="0"/>
          </a:p>
          <a:p>
            <a:endParaRPr lang="en-US" altLang="zh-CN" sz="1400" b="1" dirty="0"/>
          </a:p>
          <a:p>
            <a:endParaRPr lang="zh-CN" altLang="en-US" sz="1400" b="1" dirty="0"/>
          </a:p>
        </p:txBody>
      </p:sp>
      <p:sp>
        <p:nvSpPr>
          <p:cNvPr id="16" name="圆角右箭头 15"/>
          <p:cNvSpPr/>
          <p:nvPr/>
        </p:nvSpPr>
        <p:spPr>
          <a:xfrm rot="10800000" flipH="1">
            <a:off x="4918075" y="3154383"/>
            <a:ext cx="457200" cy="381000"/>
          </a:xfrm>
          <a:prstGeom prst="bentArrow">
            <a:avLst/>
          </a:prstGeom>
          <a:solidFill>
            <a:schemeClr val="accent6">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 name="下箭头 2"/>
          <p:cNvSpPr/>
          <p:nvPr/>
        </p:nvSpPr>
        <p:spPr>
          <a:xfrm rot="5400000">
            <a:off x="2593977" y="3300975"/>
            <a:ext cx="228600" cy="316417"/>
          </a:xfrm>
          <a:prstGeom prst="downArrow">
            <a:avLst/>
          </a:prstGeom>
          <a:solidFill>
            <a:srgbClr val="00B0F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graphicFrame>
        <p:nvGraphicFramePr>
          <p:cNvPr id="4" name="对象 3"/>
          <p:cNvGraphicFramePr>
            <a:graphicFrameLocks noChangeAspect="1"/>
          </p:cNvGraphicFramePr>
          <p:nvPr>
            <p:extLst/>
          </p:nvPr>
        </p:nvGraphicFramePr>
        <p:xfrm>
          <a:off x="3005139" y="3792478"/>
          <a:ext cx="914400" cy="828675"/>
        </p:xfrm>
        <a:graphic>
          <a:graphicData uri="http://schemas.openxmlformats.org/presentationml/2006/ole">
            <mc:AlternateContent xmlns:mc="http://schemas.openxmlformats.org/markup-compatibility/2006">
              <mc:Choice xmlns:v="urn:schemas-microsoft-com:vml" Requires="v">
                <p:oleObj spid="_x0000_s1125" name="工作表" showAsIcon="1" r:id="rId6" imgW="914400" imgH="828720" progId="Excel.Sheet.12">
                  <p:embed/>
                </p:oleObj>
              </mc:Choice>
              <mc:Fallback>
                <p:oleObj name="工作表" showAsIcon="1" r:id="rId6" imgW="914400" imgH="828720" progId="Excel.Sheet.12">
                  <p:embed/>
                  <p:pic>
                    <p:nvPicPr>
                      <p:cNvPr id="4" name="对象 3"/>
                      <p:cNvPicPr/>
                      <p:nvPr/>
                    </p:nvPicPr>
                    <p:blipFill>
                      <a:blip r:embed="rId7"/>
                      <a:stretch>
                        <a:fillRect/>
                      </a:stretch>
                    </p:blipFill>
                    <p:spPr>
                      <a:xfrm>
                        <a:off x="3005139" y="3792478"/>
                        <a:ext cx="914400" cy="828675"/>
                      </a:xfrm>
                      <a:prstGeom prst="rect">
                        <a:avLst/>
                      </a:prstGeom>
                    </p:spPr>
                  </p:pic>
                </p:oleObj>
              </mc:Fallback>
            </mc:AlternateContent>
          </a:graphicData>
        </a:graphic>
      </p:graphicFrame>
      <p:sp>
        <p:nvSpPr>
          <p:cNvPr id="17" name="动作按钮: 第一张 16">
            <a:hlinkClick r:id="rId8" action="ppaction://hlinksldjump" highlightClick="1"/>
          </p:cNvPr>
          <p:cNvSpPr/>
          <p:nvPr/>
        </p:nvSpPr>
        <p:spPr>
          <a:xfrm>
            <a:off x="8458200" y="41772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20455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par>
                                <p:cTn id="13" presetID="4"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ox(i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inVertic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ox(in)">
                                      <p:cBhvr>
                                        <p:cTn id="40" dur="1000"/>
                                        <p:tgtEl>
                                          <p:spTgt spid="11"/>
                                        </p:tgtEl>
                                      </p:cBhvr>
                                    </p:animEffect>
                                  </p:childTnLst>
                                </p:cTn>
                              </p:par>
                              <p:par>
                                <p:cTn id="41" presetID="4" presetClass="entr" presetSubtype="16"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ox(in)">
                                      <p:cBhvr>
                                        <p:cTn id="4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2" grpId="0" animBg="1"/>
      <p:bldP spid="14" grpId="0" animBg="1"/>
      <p:bldP spid="16"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EGL</a:t>
            </a:r>
            <a:r>
              <a:rPr lang="zh-CN" altLang="en-US" dirty="0" smtClean="0"/>
              <a:t>机台与</a:t>
            </a:r>
            <a:r>
              <a:rPr lang="en-US" altLang="zh-CN" dirty="0" smtClean="0"/>
              <a:t>EKT</a:t>
            </a:r>
            <a:r>
              <a:rPr lang="zh-CN" altLang="en-US" dirty="0" smtClean="0"/>
              <a:t>机台</a:t>
            </a:r>
            <a:r>
              <a:rPr lang="en-US" altLang="zh-CN" dirty="0" smtClean="0"/>
              <a:t>Run </a:t>
            </a:r>
            <a:r>
              <a:rPr lang="zh-CN" altLang="en-US" dirty="0" smtClean="0"/>
              <a:t>货差异</a:t>
            </a:r>
            <a:endParaRPr lang="zh-CN" altLang="en-US" dirty="0"/>
          </a:p>
        </p:txBody>
      </p:sp>
      <p:sp>
        <p:nvSpPr>
          <p:cNvPr id="69" name="文本框 68"/>
          <p:cNvSpPr txBox="1"/>
          <p:nvPr/>
        </p:nvSpPr>
        <p:spPr>
          <a:xfrm>
            <a:off x="125237" y="991055"/>
            <a:ext cx="1152184" cy="369332"/>
          </a:xfrm>
          <a:prstGeom prst="rect">
            <a:avLst/>
          </a:prstGeom>
          <a:noFill/>
        </p:spPr>
        <p:txBody>
          <a:bodyPr wrap="square" rtlCol="0">
            <a:spAutoFit/>
          </a:bodyPr>
          <a:lstStyle/>
          <a:p>
            <a:r>
              <a:rPr lang="en-US" altLang="zh-CN" b="1" dirty="0"/>
              <a:t>EKT</a:t>
            </a:r>
            <a:r>
              <a:rPr lang="zh-CN" altLang="en-US" b="1" dirty="0"/>
              <a:t>机台</a:t>
            </a:r>
          </a:p>
        </p:txBody>
      </p:sp>
      <p:sp>
        <p:nvSpPr>
          <p:cNvPr id="70" name="文本框 69"/>
          <p:cNvSpPr txBox="1"/>
          <p:nvPr/>
        </p:nvSpPr>
        <p:spPr>
          <a:xfrm>
            <a:off x="2819400" y="496888"/>
            <a:ext cx="1178985" cy="507831"/>
          </a:xfrm>
          <a:prstGeom prst="rect">
            <a:avLst/>
          </a:prstGeom>
          <a:noFill/>
        </p:spPr>
        <p:txBody>
          <a:bodyPr wrap="square" rtlCol="0">
            <a:spAutoFit/>
          </a:bodyPr>
          <a:lstStyle/>
          <a:p>
            <a:r>
              <a:rPr lang="zh-CN" altLang="en-US" sz="1350" dirty="0">
                <a:latin typeface="Arial" panose="020B0604020202020204" pitchFamily="34" charset="0"/>
                <a:cs typeface="Arial" panose="020B0604020202020204" pitchFamily="34" charset="0"/>
              </a:rPr>
              <a:t>一批</a:t>
            </a:r>
            <a:r>
              <a:rPr lang="en-US" altLang="zh-CN" sz="1350" dirty="0">
                <a:latin typeface="Arial" panose="020B0604020202020204" pitchFamily="34" charset="0"/>
                <a:cs typeface="Arial" panose="020B0604020202020204" pitchFamily="34" charset="0"/>
              </a:rPr>
              <a:t>lot run</a:t>
            </a:r>
            <a:r>
              <a:rPr lang="zh-CN" altLang="en-US" sz="1350" dirty="0">
                <a:latin typeface="Arial" panose="020B0604020202020204" pitchFamily="34" charset="0"/>
                <a:cs typeface="Arial" panose="020B0604020202020204" pitchFamily="34" charset="0"/>
              </a:rPr>
              <a:t>一个</a:t>
            </a:r>
            <a:r>
              <a:rPr lang="en-US" altLang="zh-CN" sz="1350" dirty="0">
                <a:latin typeface="Arial" panose="020B0604020202020204" pitchFamily="34" charset="0"/>
                <a:cs typeface="Arial" panose="020B0604020202020204" pitchFamily="34" charset="0"/>
              </a:rPr>
              <a:t>chamber</a:t>
            </a:r>
            <a:endParaRPr lang="zh-CN" altLang="en-US" sz="1350" dirty="0">
              <a:latin typeface="Arial" panose="020B0604020202020204" pitchFamily="34" charset="0"/>
              <a:cs typeface="Arial" panose="020B0604020202020204" pitchFamily="34" charset="0"/>
            </a:endParaRPr>
          </a:p>
        </p:txBody>
      </p:sp>
      <p:sp>
        <p:nvSpPr>
          <p:cNvPr id="71" name="流程图: 磁盘 70"/>
          <p:cNvSpPr/>
          <p:nvPr/>
        </p:nvSpPr>
        <p:spPr>
          <a:xfrm>
            <a:off x="2135962" y="959721"/>
            <a:ext cx="792000" cy="432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25pcs</a:t>
            </a:r>
            <a:endParaRPr lang="zh-CN" altLang="en-US" sz="1600" b="1" dirty="0"/>
          </a:p>
        </p:txBody>
      </p:sp>
      <p:sp>
        <p:nvSpPr>
          <p:cNvPr id="72" name="矩形 71"/>
          <p:cNvSpPr/>
          <p:nvPr/>
        </p:nvSpPr>
        <p:spPr>
          <a:xfrm>
            <a:off x="3564055" y="1042971"/>
            <a:ext cx="756000" cy="288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100" b="1" dirty="0"/>
              <a:t>PM</a:t>
            </a:r>
            <a:r>
              <a:rPr lang="zh-CN" altLang="en-US" sz="2100" b="1" dirty="0"/>
              <a:t>？</a:t>
            </a:r>
          </a:p>
        </p:txBody>
      </p:sp>
      <p:sp>
        <p:nvSpPr>
          <p:cNvPr id="73" name="文本框 72"/>
          <p:cNvSpPr txBox="1"/>
          <p:nvPr/>
        </p:nvSpPr>
        <p:spPr>
          <a:xfrm>
            <a:off x="115152" y="2020436"/>
            <a:ext cx="1152184" cy="369332"/>
          </a:xfrm>
          <a:prstGeom prst="rect">
            <a:avLst/>
          </a:prstGeom>
          <a:noFill/>
        </p:spPr>
        <p:txBody>
          <a:bodyPr wrap="square" rtlCol="0">
            <a:spAutoFit/>
          </a:bodyPr>
          <a:lstStyle/>
          <a:p>
            <a:r>
              <a:rPr lang="en-US" altLang="zh-CN" b="1" dirty="0" smtClean="0"/>
              <a:t>EGL</a:t>
            </a:r>
            <a:r>
              <a:rPr lang="zh-CN" altLang="en-US" b="1" dirty="0" smtClean="0"/>
              <a:t>机台</a:t>
            </a:r>
            <a:endParaRPr lang="zh-CN" altLang="en-US" b="1" dirty="0"/>
          </a:p>
        </p:txBody>
      </p:sp>
      <p:sp>
        <p:nvSpPr>
          <p:cNvPr id="74" name="文本框 73"/>
          <p:cNvSpPr txBox="1"/>
          <p:nvPr/>
        </p:nvSpPr>
        <p:spPr>
          <a:xfrm>
            <a:off x="4828879" y="1428427"/>
            <a:ext cx="1209208" cy="507831"/>
          </a:xfrm>
          <a:prstGeom prst="rect">
            <a:avLst/>
          </a:prstGeom>
          <a:noFill/>
        </p:spPr>
        <p:txBody>
          <a:bodyPr wrap="square" rtlCol="0">
            <a:spAutoFit/>
          </a:bodyPr>
          <a:lstStyle/>
          <a:p>
            <a:r>
              <a:rPr lang="zh-CN" altLang="en-US" sz="1350" dirty="0">
                <a:latin typeface="Arial" panose="020B0604020202020204" pitchFamily="34" charset="0"/>
                <a:cs typeface="Arial" panose="020B0604020202020204" pitchFamily="34" charset="0"/>
              </a:rPr>
              <a:t>一批</a:t>
            </a:r>
            <a:r>
              <a:rPr lang="en-US" altLang="zh-CN" sz="1350" dirty="0">
                <a:latin typeface="Arial" panose="020B0604020202020204" pitchFamily="34" charset="0"/>
                <a:cs typeface="Arial" panose="020B0604020202020204" pitchFamily="34" charset="0"/>
              </a:rPr>
              <a:t>lot run</a:t>
            </a:r>
            <a:r>
              <a:rPr lang="zh-CN" altLang="en-US" sz="1350" dirty="0">
                <a:latin typeface="Arial" panose="020B0604020202020204" pitchFamily="34" charset="0"/>
                <a:cs typeface="Arial" panose="020B0604020202020204" pitchFamily="34" charset="0"/>
              </a:rPr>
              <a:t>两个</a:t>
            </a:r>
            <a:r>
              <a:rPr lang="en-US" altLang="zh-CN" sz="1350" dirty="0">
                <a:latin typeface="Arial" panose="020B0604020202020204" pitchFamily="34" charset="0"/>
                <a:cs typeface="Arial" panose="020B0604020202020204" pitchFamily="34" charset="0"/>
              </a:rPr>
              <a:t>chamber</a:t>
            </a:r>
            <a:endParaRPr lang="zh-CN" altLang="en-US" sz="1350" dirty="0">
              <a:latin typeface="Arial" panose="020B0604020202020204" pitchFamily="34" charset="0"/>
              <a:cs typeface="Arial" panose="020B0604020202020204" pitchFamily="34" charset="0"/>
            </a:endParaRPr>
          </a:p>
        </p:txBody>
      </p:sp>
      <p:sp>
        <p:nvSpPr>
          <p:cNvPr id="75" name="流程图: 磁盘 74"/>
          <p:cNvSpPr/>
          <p:nvPr/>
        </p:nvSpPr>
        <p:spPr>
          <a:xfrm>
            <a:off x="2142763" y="2004417"/>
            <a:ext cx="792000" cy="432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25pcs</a:t>
            </a:r>
            <a:endParaRPr lang="zh-CN" altLang="en-US" sz="1600" b="1" dirty="0"/>
          </a:p>
        </p:txBody>
      </p:sp>
      <p:sp>
        <p:nvSpPr>
          <p:cNvPr id="76" name="矩形 75"/>
          <p:cNvSpPr/>
          <p:nvPr/>
        </p:nvSpPr>
        <p:spPr>
          <a:xfrm>
            <a:off x="3533433" y="2070991"/>
            <a:ext cx="756000" cy="288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100" b="1" dirty="0"/>
              <a:t>PM</a:t>
            </a:r>
            <a:r>
              <a:rPr lang="zh-CN" altLang="en-US" sz="2100" b="1" dirty="0"/>
              <a:t>？</a:t>
            </a:r>
          </a:p>
        </p:txBody>
      </p:sp>
      <p:sp>
        <p:nvSpPr>
          <p:cNvPr id="77" name="文本框 76"/>
          <p:cNvSpPr txBox="1"/>
          <p:nvPr/>
        </p:nvSpPr>
        <p:spPr>
          <a:xfrm>
            <a:off x="2809315" y="1466952"/>
            <a:ext cx="1209208" cy="507831"/>
          </a:xfrm>
          <a:prstGeom prst="rect">
            <a:avLst/>
          </a:prstGeom>
          <a:noFill/>
        </p:spPr>
        <p:txBody>
          <a:bodyPr wrap="square" rtlCol="0">
            <a:spAutoFit/>
          </a:bodyPr>
          <a:lstStyle/>
          <a:p>
            <a:r>
              <a:rPr lang="zh-CN" altLang="en-US" sz="1350" dirty="0">
                <a:latin typeface="Arial" panose="020B0604020202020204" pitchFamily="34" charset="0"/>
                <a:cs typeface="Arial" panose="020B0604020202020204" pitchFamily="34" charset="0"/>
              </a:rPr>
              <a:t>一批</a:t>
            </a:r>
            <a:r>
              <a:rPr lang="en-US" altLang="zh-CN" sz="1350" dirty="0">
                <a:latin typeface="Arial" panose="020B0604020202020204" pitchFamily="34" charset="0"/>
                <a:cs typeface="Arial" panose="020B0604020202020204" pitchFamily="34" charset="0"/>
              </a:rPr>
              <a:t>lot run</a:t>
            </a:r>
            <a:r>
              <a:rPr lang="zh-CN" altLang="en-US" sz="1350" dirty="0">
                <a:latin typeface="Arial" panose="020B0604020202020204" pitchFamily="34" charset="0"/>
                <a:cs typeface="Arial" panose="020B0604020202020204" pitchFamily="34" charset="0"/>
              </a:rPr>
              <a:t>一个</a:t>
            </a:r>
            <a:r>
              <a:rPr lang="en-US" altLang="zh-CN" sz="1350" dirty="0">
                <a:latin typeface="Arial" panose="020B0604020202020204" pitchFamily="34" charset="0"/>
                <a:cs typeface="Arial" panose="020B0604020202020204" pitchFamily="34" charset="0"/>
              </a:rPr>
              <a:t>chamber</a:t>
            </a:r>
            <a:endParaRPr lang="zh-CN" altLang="en-US" sz="1350" dirty="0">
              <a:latin typeface="Arial" panose="020B0604020202020204" pitchFamily="34" charset="0"/>
              <a:cs typeface="Arial" panose="020B0604020202020204" pitchFamily="34" charset="0"/>
            </a:endParaRPr>
          </a:p>
        </p:txBody>
      </p:sp>
      <p:sp>
        <p:nvSpPr>
          <p:cNvPr id="78" name="流程图: 磁盘 77"/>
          <p:cNvSpPr/>
          <p:nvPr/>
        </p:nvSpPr>
        <p:spPr>
          <a:xfrm>
            <a:off x="5037483" y="2020436"/>
            <a:ext cx="792000" cy="432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25pcs</a:t>
            </a:r>
            <a:endParaRPr lang="zh-CN" altLang="en-US" sz="1600" b="1" dirty="0"/>
          </a:p>
        </p:txBody>
      </p:sp>
      <p:sp>
        <p:nvSpPr>
          <p:cNvPr id="79" name="流程图: 磁盘 78"/>
          <p:cNvSpPr/>
          <p:nvPr/>
        </p:nvSpPr>
        <p:spPr>
          <a:xfrm>
            <a:off x="6392153" y="1758783"/>
            <a:ext cx="792000" cy="432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N pcs</a:t>
            </a:r>
            <a:endParaRPr lang="zh-CN" altLang="en-US" sz="1600" b="1" dirty="0"/>
          </a:p>
        </p:txBody>
      </p:sp>
      <p:sp>
        <p:nvSpPr>
          <p:cNvPr id="80" name="流程图: 磁盘 79"/>
          <p:cNvSpPr/>
          <p:nvPr/>
        </p:nvSpPr>
        <p:spPr>
          <a:xfrm>
            <a:off x="6392153" y="2274961"/>
            <a:ext cx="792000" cy="432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25-N pcs</a:t>
            </a:r>
            <a:endParaRPr lang="zh-CN" altLang="en-US" sz="1600" b="1" dirty="0"/>
          </a:p>
        </p:txBody>
      </p:sp>
      <p:cxnSp>
        <p:nvCxnSpPr>
          <p:cNvPr id="81" name="直接箭头连接符 80"/>
          <p:cNvCxnSpPr>
            <a:stCxn id="78" idx="4"/>
            <a:endCxn id="79" idx="2"/>
          </p:cNvCxnSpPr>
          <p:nvPr/>
        </p:nvCxnSpPr>
        <p:spPr>
          <a:xfrm flipV="1">
            <a:off x="5829483" y="1974783"/>
            <a:ext cx="562670" cy="2616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78" idx="4"/>
            <a:endCxn id="80" idx="2"/>
          </p:cNvCxnSpPr>
          <p:nvPr/>
        </p:nvCxnSpPr>
        <p:spPr>
          <a:xfrm>
            <a:off x="5829483" y="2236436"/>
            <a:ext cx="562670" cy="2545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71" idx="4"/>
            <a:endCxn id="72" idx="1"/>
          </p:cNvCxnSpPr>
          <p:nvPr/>
        </p:nvCxnSpPr>
        <p:spPr>
          <a:xfrm>
            <a:off x="2927962" y="1175721"/>
            <a:ext cx="636093" cy="112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75" idx="4"/>
            <a:endCxn id="76" idx="1"/>
          </p:cNvCxnSpPr>
          <p:nvPr/>
        </p:nvCxnSpPr>
        <p:spPr>
          <a:xfrm flipV="1">
            <a:off x="2934763" y="2214991"/>
            <a:ext cx="598670" cy="54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585660" y="1830783"/>
            <a:ext cx="756000" cy="288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2100" b="1" dirty="0"/>
              <a:t>PM</a:t>
            </a:r>
            <a:r>
              <a:rPr lang="zh-CN" altLang="en-US" sz="2100" b="1" dirty="0"/>
              <a:t>？</a:t>
            </a:r>
          </a:p>
        </p:txBody>
      </p:sp>
      <p:cxnSp>
        <p:nvCxnSpPr>
          <p:cNvPr id="86" name="直接箭头连接符 85"/>
          <p:cNvCxnSpPr>
            <a:stCxn id="79" idx="4"/>
            <a:endCxn id="85" idx="1"/>
          </p:cNvCxnSpPr>
          <p:nvPr/>
        </p:nvCxnSpPr>
        <p:spPr>
          <a:xfrm>
            <a:off x="7184153" y="1974783"/>
            <a:ext cx="4015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7585660" y="2358000"/>
            <a:ext cx="756000" cy="288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100" b="1" dirty="0"/>
              <a:t>PM</a:t>
            </a:r>
            <a:r>
              <a:rPr lang="zh-CN" altLang="en-US" sz="2100" b="1" dirty="0"/>
              <a:t>？</a:t>
            </a:r>
          </a:p>
        </p:txBody>
      </p:sp>
      <p:cxnSp>
        <p:nvCxnSpPr>
          <p:cNvPr id="88" name="直接箭头连接符 87"/>
          <p:cNvCxnSpPr>
            <a:stCxn id="80" idx="4"/>
            <a:endCxn id="87" idx="1"/>
          </p:cNvCxnSpPr>
          <p:nvPr/>
        </p:nvCxnSpPr>
        <p:spPr>
          <a:xfrm>
            <a:off x="7184153" y="2490961"/>
            <a:ext cx="401507" cy="110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4455449" y="2030389"/>
            <a:ext cx="462775"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or</a:t>
            </a:r>
            <a:endParaRPr lang="zh-CN" altLang="en-US" b="1" dirty="0">
              <a:latin typeface="Arial" panose="020B0604020202020204" pitchFamily="34" charset="0"/>
              <a:cs typeface="Arial" panose="020B0604020202020204" pitchFamily="34" charset="0"/>
            </a:endParaRPr>
          </a:p>
        </p:txBody>
      </p:sp>
      <p:graphicFrame>
        <p:nvGraphicFramePr>
          <p:cNvPr id="96" name="表格 95"/>
          <p:cNvGraphicFramePr>
            <a:graphicFrameLocks noGrp="1"/>
          </p:cNvGraphicFramePr>
          <p:nvPr>
            <p:extLst/>
          </p:nvPr>
        </p:nvGraphicFramePr>
        <p:xfrm>
          <a:off x="156987" y="2935761"/>
          <a:ext cx="8682212" cy="1351960"/>
        </p:xfrm>
        <a:graphic>
          <a:graphicData uri="http://schemas.openxmlformats.org/drawingml/2006/table">
            <a:tbl>
              <a:tblPr firstRow="1">
                <a:tableStyleId>{5C22544A-7EE6-4342-B048-85BDC9FD1C3A}</a:tableStyleId>
              </a:tblPr>
              <a:tblGrid>
                <a:gridCol w="729831">
                  <a:extLst>
                    <a:ext uri="{9D8B030D-6E8A-4147-A177-3AD203B41FA5}">
                      <a16:colId xmlns:a16="http://schemas.microsoft.com/office/drawing/2014/main" val="3559498917"/>
                    </a:ext>
                  </a:extLst>
                </a:gridCol>
                <a:gridCol w="702026">
                  <a:extLst>
                    <a:ext uri="{9D8B030D-6E8A-4147-A177-3AD203B41FA5}">
                      <a16:colId xmlns:a16="http://schemas.microsoft.com/office/drawing/2014/main" val="231590357"/>
                    </a:ext>
                  </a:extLst>
                </a:gridCol>
                <a:gridCol w="1170043">
                  <a:extLst>
                    <a:ext uri="{9D8B030D-6E8A-4147-A177-3AD203B41FA5}">
                      <a16:colId xmlns:a16="http://schemas.microsoft.com/office/drawing/2014/main" val="4229794205"/>
                    </a:ext>
                  </a:extLst>
                </a:gridCol>
                <a:gridCol w="1092040">
                  <a:extLst>
                    <a:ext uri="{9D8B030D-6E8A-4147-A177-3AD203B41FA5}">
                      <a16:colId xmlns:a16="http://schemas.microsoft.com/office/drawing/2014/main" val="884683259"/>
                    </a:ext>
                  </a:extLst>
                </a:gridCol>
                <a:gridCol w="1092040">
                  <a:extLst>
                    <a:ext uri="{9D8B030D-6E8A-4147-A177-3AD203B41FA5}">
                      <a16:colId xmlns:a16="http://schemas.microsoft.com/office/drawing/2014/main" val="259283101"/>
                    </a:ext>
                  </a:extLst>
                </a:gridCol>
                <a:gridCol w="1107002">
                  <a:extLst>
                    <a:ext uri="{9D8B030D-6E8A-4147-A177-3AD203B41FA5}">
                      <a16:colId xmlns:a16="http://schemas.microsoft.com/office/drawing/2014/main" val="1816309603"/>
                    </a:ext>
                  </a:extLst>
                </a:gridCol>
                <a:gridCol w="1225474">
                  <a:extLst>
                    <a:ext uri="{9D8B030D-6E8A-4147-A177-3AD203B41FA5}">
                      <a16:colId xmlns:a16="http://schemas.microsoft.com/office/drawing/2014/main" val="1025879565"/>
                    </a:ext>
                  </a:extLst>
                </a:gridCol>
                <a:gridCol w="1563756">
                  <a:extLst>
                    <a:ext uri="{9D8B030D-6E8A-4147-A177-3AD203B41FA5}">
                      <a16:colId xmlns:a16="http://schemas.microsoft.com/office/drawing/2014/main" val="112411980"/>
                    </a:ext>
                  </a:extLst>
                </a:gridCol>
              </a:tblGrid>
              <a:tr h="240234">
                <a:tc>
                  <a:txBody>
                    <a:bodyPr/>
                    <a:lstStyle/>
                    <a:p>
                      <a:pPr algn="ctr" fontAlgn="b"/>
                      <a:r>
                        <a:rPr lang="en-US" altLang="zh-CN" sz="900" b="1" i="0" u="none" strike="noStrike" dirty="0" smtClean="0">
                          <a:solidFill>
                            <a:schemeClr val="bg1"/>
                          </a:solidFill>
                          <a:effectLst/>
                          <a:latin typeface="Arial" panose="020B0604020202020204" pitchFamily="34" charset="0"/>
                          <a:ea typeface="宋体" panose="02010600030101010101" pitchFamily="2" charset="-122"/>
                          <a:cs typeface="Arial" panose="020B0604020202020204" pitchFamily="34" charset="0"/>
                        </a:rPr>
                        <a:t>EQP type</a:t>
                      </a:r>
                      <a:endParaRPr lang="zh-CN" altLang="en-US" sz="900" b="1" i="0" u="none" strike="noStrike" dirty="0">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5652" marR="5652" marT="5652" marB="0" anchor="ctr">
                    <a:solidFill>
                      <a:schemeClr val="accent1">
                        <a:lumMod val="75000"/>
                      </a:schemeClr>
                    </a:solidFill>
                  </a:tcPr>
                </a:tc>
                <a:tc>
                  <a:txBody>
                    <a:bodyPr/>
                    <a:lstStyle/>
                    <a:p>
                      <a:pPr algn="ctr" fontAlgn="ctr"/>
                      <a:r>
                        <a:rPr lang="en-US" sz="900" u="none" strike="noStrike" dirty="0" err="1">
                          <a:effectLst/>
                          <a:latin typeface="Arial" panose="020B0604020202020204" pitchFamily="34" charset="0"/>
                          <a:cs typeface="Arial" panose="020B0604020202020204" pitchFamily="34" charset="0"/>
                        </a:rPr>
                        <a:t>eqp_id</a:t>
                      </a:r>
                      <a:endParaRPr lang="en-US" sz="900" b="1" i="0" u="none" strike="noStrike" dirty="0">
                        <a:solidFill>
                          <a:srgbClr val="FFFFFF"/>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75000"/>
                      </a:schemeClr>
                    </a:solidFill>
                  </a:tcPr>
                </a:tc>
                <a:tc>
                  <a:txBody>
                    <a:bodyPr/>
                    <a:lstStyle/>
                    <a:p>
                      <a:pPr algn="ctr" fontAlgn="ctr"/>
                      <a:r>
                        <a:rPr lang="en-US" sz="900" u="none" strike="noStrike" dirty="0" err="1">
                          <a:effectLst/>
                          <a:latin typeface="Arial" panose="020B0604020202020204" pitchFamily="34" charset="0"/>
                          <a:cs typeface="Arial" panose="020B0604020202020204" pitchFamily="34" charset="0"/>
                        </a:rPr>
                        <a:t>pd_id</a:t>
                      </a:r>
                      <a:endParaRPr lang="en-US" sz="900" b="1" i="0" u="none" strike="noStrike" dirty="0">
                        <a:solidFill>
                          <a:srgbClr val="FFFFFF"/>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75000"/>
                      </a:schemeClr>
                    </a:solidFill>
                  </a:tcPr>
                </a:tc>
                <a:tc>
                  <a:txBody>
                    <a:bodyPr/>
                    <a:lstStyle/>
                    <a:p>
                      <a:pPr algn="ctr" fontAlgn="ctr"/>
                      <a:r>
                        <a:rPr lang="en-US" sz="900" u="none" strike="noStrike" dirty="0" err="1">
                          <a:effectLst/>
                          <a:latin typeface="Arial" panose="020B0604020202020204" pitchFamily="34" charset="0"/>
                          <a:cs typeface="Arial" panose="020B0604020202020204" pitchFamily="34" charset="0"/>
                        </a:rPr>
                        <a:t>prodspec_id</a:t>
                      </a:r>
                      <a:endParaRPr lang="en-US" sz="900" b="1" i="0" u="none" strike="noStrike" dirty="0">
                        <a:solidFill>
                          <a:srgbClr val="FFFFFF"/>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75000"/>
                      </a:schemeClr>
                    </a:solidFill>
                  </a:tcPr>
                </a:tc>
                <a:tc>
                  <a:txBody>
                    <a:bodyPr/>
                    <a:lstStyle/>
                    <a:p>
                      <a:pPr algn="ctr" fontAlgn="ctr"/>
                      <a:r>
                        <a:rPr lang="en-US" sz="900" u="none" strike="noStrike" dirty="0" err="1">
                          <a:effectLst/>
                          <a:latin typeface="Arial" panose="020B0604020202020204" pitchFamily="34" charset="0"/>
                          <a:cs typeface="Arial" panose="020B0604020202020204" pitchFamily="34" charset="0"/>
                        </a:rPr>
                        <a:t>lcrecipe_id</a:t>
                      </a:r>
                      <a:endParaRPr lang="en-US" sz="900" b="1" i="0" u="none" strike="noStrike" dirty="0">
                        <a:solidFill>
                          <a:srgbClr val="FFFFFF"/>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75000"/>
                      </a:schemeClr>
                    </a:solidFill>
                  </a:tcPr>
                </a:tc>
                <a:tc>
                  <a:txBody>
                    <a:bodyPr/>
                    <a:lstStyle/>
                    <a:p>
                      <a:pPr algn="ctr" fontAlgn="ctr"/>
                      <a:r>
                        <a:rPr lang="en-US" sz="900" u="none" strike="noStrike" dirty="0" err="1">
                          <a:effectLst/>
                          <a:latin typeface="Arial" panose="020B0604020202020204" pitchFamily="34" charset="0"/>
                          <a:cs typeface="Arial" panose="020B0604020202020204" pitchFamily="34" charset="0"/>
                        </a:rPr>
                        <a:t>physical_recipe_id</a:t>
                      </a:r>
                      <a:endParaRPr lang="en-US" sz="900" b="1" i="0" u="none" strike="noStrike" dirty="0">
                        <a:solidFill>
                          <a:srgbClr val="FFFFFF"/>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75000"/>
                      </a:schemeClr>
                    </a:solidFill>
                  </a:tcPr>
                </a:tc>
                <a:tc>
                  <a:txBody>
                    <a:bodyPr/>
                    <a:lstStyle/>
                    <a:p>
                      <a:pPr algn="ctr" fontAlgn="ctr"/>
                      <a:r>
                        <a:rPr lang="en-US" sz="900" u="none" strike="noStrike" dirty="0" err="1">
                          <a:effectLst/>
                          <a:latin typeface="Arial" panose="020B0604020202020204" pitchFamily="34" charset="0"/>
                          <a:cs typeface="Arial" panose="020B0604020202020204" pitchFamily="34" charset="0"/>
                        </a:rPr>
                        <a:t>chamber_rule</a:t>
                      </a:r>
                      <a:endParaRPr lang="en-US" sz="900" b="1" i="0" u="none" strike="noStrike" dirty="0">
                        <a:solidFill>
                          <a:srgbClr val="FFFFFF"/>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75000"/>
                      </a:schemeClr>
                    </a:solidFill>
                  </a:tcPr>
                </a:tc>
                <a:tc>
                  <a:txBody>
                    <a:bodyPr/>
                    <a:lstStyle/>
                    <a:p>
                      <a:pPr algn="ctr" fontAlgn="ctr"/>
                      <a:r>
                        <a:rPr lang="en-US" sz="900" u="none" strike="noStrike" dirty="0" err="1">
                          <a:effectLst/>
                          <a:latin typeface="Arial" panose="020B0604020202020204" pitchFamily="34" charset="0"/>
                          <a:cs typeface="Arial" panose="020B0604020202020204" pitchFamily="34" charset="0"/>
                        </a:rPr>
                        <a:t>M_recipe</a:t>
                      </a:r>
                      <a:endParaRPr lang="en-US" sz="900" b="1" i="0" u="none" strike="noStrike" dirty="0">
                        <a:solidFill>
                          <a:srgbClr val="FFFFFF"/>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75000"/>
                      </a:schemeClr>
                    </a:solidFill>
                  </a:tcPr>
                </a:tc>
                <a:extLst>
                  <a:ext uri="{0D108BD9-81ED-4DB2-BD59-A6C34878D82A}">
                    <a16:rowId xmlns:a16="http://schemas.microsoft.com/office/drawing/2014/main" val="3188403086"/>
                  </a:ext>
                </a:extLst>
              </a:tr>
              <a:tr h="158818">
                <a:tc rowSpan="2">
                  <a:txBody>
                    <a:bodyPr/>
                    <a:lstStyle/>
                    <a:p>
                      <a:pPr algn="ctr" fontAlgn="b"/>
                      <a:r>
                        <a:rPr lang="en-US" altLang="zh-CN" sz="9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EKT</a:t>
                      </a:r>
                      <a:endParaRPr lang="zh-CN" altLang="en-US" sz="9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EKT01</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LLPVEEH10.AA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AFMZ7901N.0A0Y</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EEH-L205Q04.AA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PF90OXPV02A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(PM1|PM3)</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EKT-42.PF90OXPV02A.AA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extLst>
                  <a:ext uri="{0D108BD9-81ED-4DB2-BD59-A6C34878D82A}">
                    <a16:rowId xmlns:a16="http://schemas.microsoft.com/office/drawing/2014/main" val="234326661"/>
                  </a:ext>
                </a:extLst>
              </a:tr>
              <a:tr h="158818">
                <a:tc vMerge="1">
                  <a:txBody>
                    <a:bodyPr/>
                    <a:lstStyle/>
                    <a:p>
                      <a:pPr algn="ctr" fontAlgn="b"/>
                      <a:endParaRPr lang="zh-CN" altLang="en-US" sz="8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EKT02</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LH1IEEK10.AA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AFGZ7201N.0A01</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EEK-L201C01.AA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a:effectLst/>
                          <a:latin typeface="Arial" panose="020B0604020202020204" pitchFamily="34" charset="0"/>
                          <a:cs typeface="Arial" panose="020B0604020202020204" pitchFamily="34" charset="0"/>
                        </a:rPr>
                        <a:t>PP15D5F1B</a:t>
                      </a:r>
                      <a:endPar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PM2</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tc>
                  <a:txBody>
                    <a:bodyPr/>
                    <a:lstStyle/>
                    <a:p>
                      <a:pPr algn="ctr" fontAlgn="ctr"/>
                      <a:r>
                        <a:rPr lang="en-US" sz="900" u="none" strike="noStrike" dirty="0">
                          <a:effectLst/>
                          <a:latin typeface="Arial" panose="020B0604020202020204" pitchFamily="34" charset="0"/>
                          <a:cs typeface="Arial" panose="020B0604020202020204" pitchFamily="34" charset="0"/>
                        </a:rPr>
                        <a:t>EKT-42.PP15D5F1B.AA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tc>
                <a:extLst>
                  <a:ext uri="{0D108BD9-81ED-4DB2-BD59-A6C34878D82A}">
                    <a16:rowId xmlns:a16="http://schemas.microsoft.com/office/drawing/2014/main" val="1251459551"/>
                  </a:ext>
                </a:extLst>
              </a:tr>
              <a:tr h="158818">
                <a:tc rowSpan="5">
                  <a:txBody>
                    <a:bodyPr/>
                    <a:lstStyle/>
                    <a:p>
                      <a:pPr algn="ctr" fontAlgn="b"/>
                      <a:r>
                        <a:rPr lang="en-US" altLang="zh-CN" sz="900" b="0" i="0" u="none" strike="noStrike" dirty="0" smtClean="0">
                          <a:solidFill>
                            <a:srgbClr val="000000"/>
                          </a:solidFill>
                          <a:effectLst/>
                          <a:latin typeface="Arial" panose="020B0604020202020204" pitchFamily="34" charset="0"/>
                          <a:ea typeface="宋体" panose="02010600030101010101" pitchFamily="2" charset="-122"/>
                          <a:cs typeface="Arial" panose="020B0604020202020204" pitchFamily="34" charset="0"/>
                        </a:rPr>
                        <a:t>EGL</a:t>
                      </a:r>
                      <a:endParaRPr lang="zh-CN" altLang="en-US" sz="9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a:effectLst/>
                          <a:latin typeface="Arial" panose="020B0604020202020204" pitchFamily="34" charset="0"/>
                          <a:cs typeface="Arial" panose="020B0604020202020204" pitchFamily="34" charset="0"/>
                        </a:rPr>
                        <a:t>EGL01</a:t>
                      </a:r>
                      <a:endPar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LH1GEEG10.AA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AFGN0301N.0A01</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EEG-L177F02.AA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PFGN030P1G1</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(PM1|PM2|PM3)&amp;PM4</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EGL-42.PFGN030P1G1.AA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extLst>
                  <a:ext uri="{0D108BD9-81ED-4DB2-BD59-A6C34878D82A}">
                    <a16:rowId xmlns:a16="http://schemas.microsoft.com/office/drawing/2014/main" val="3462414214"/>
                  </a:ext>
                </a:extLst>
              </a:tr>
              <a:tr h="158818">
                <a:tc vMerge="1">
                  <a:txBody>
                    <a:bodyPr/>
                    <a:lstStyle/>
                    <a:p>
                      <a:pPr algn="ctr" fontAlgn="b"/>
                      <a:endParaRPr lang="zh-CN" altLang="en-US" sz="8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5652" marR="5652" marT="5652" marB="0" anchor="ctr"/>
                </a:tc>
                <a:tc>
                  <a:txBody>
                    <a:bodyPr/>
                    <a:lstStyle/>
                    <a:p>
                      <a:pPr algn="ctr" fontAlgn="b"/>
                      <a:r>
                        <a:rPr lang="en-US" sz="900" u="none" strike="noStrike">
                          <a:effectLst/>
                          <a:latin typeface="Arial" panose="020B0604020202020204" pitchFamily="34" charset="0"/>
                          <a:cs typeface="Arial" panose="020B0604020202020204" pitchFamily="34" charset="0"/>
                        </a:rPr>
                        <a:t>EGL01</a:t>
                      </a:r>
                      <a:endPar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a:effectLst/>
                          <a:latin typeface="Arial" panose="020B0604020202020204" pitchFamily="34" charset="0"/>
                          <a:cs typeface="Arial" panose="020B0604020202020204" pitchFamily="34" charset="0"/>
                        </a:rPr>
                        <a:t>LJ1FEEG10.AA</a:t>
                      </a:r>
                      <a:endPar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a:effectLst/>
                          <a:latin typeface="Arial" panose="020B0604020202020204" pitchFamily="34" charset="0"/>
                          <a:cs typeface="Arial" panose="020B0604020202020204" pitchFamily="34" charset="0"/>
                        </a:rPr>
                        <a:t>AFKN0001N.0A01</a:t>
                      </a:r>
                      <a:endPar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EEG-L175J04.AA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PFK0001P1F1A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PM1</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a:effectLst/>
                          <a:latin typeface="Arial" panose="020B0604020202020204" pitchFamily="34" charset="0"/>
                          <a:cs typeface="Arial" panose="020B0604020202020204" pitchFamily="34" charset="0"/>
                        </a:rPr>
                        <a:t>EGL-42.PFK0001P1F1A.AA</a:t>
                      </a:r>
                      <a:endPar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extLst>
                  <a:ext uri="{0D108BD9-81ED-4DB2-BD59-A6C34878D82A}">
                    <a16:rowId xmlns:a16="http://schemas.microsoft.com/office/drawing/2014/main" val="2136735403"/>
                  </a:ext>
                </a:extLst>
              </a:tr>
              <a:tr h="158818">
                <a:tc vMerge="1">
                  <a:txBody>
                    <a:bodyPr/>
                    <a:lstStyle/>
                    <a:p>
                      <a:pPr algn="ctr" fontAlgn="b"/>
                      <a:endParaRPr lang="zh-CN" altLang="en-US" sz="8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5652" marR="5652" marT="5652" marB="0" anchor="ctr"/>
                </a:tc>
                <a:tc>
                  <a:txBody>
                    <a:bodyPr/>
                    <a:lstStyle/>
                    <a:p>
                      <a:pPr algn="ctr" fontAlgn="b"/>
                      <a:r>
                        <a:rPr lang="en-US" sz="900" u="none" strike="noStrike">
                          <a:effectLst/>
                          <a:latin typeface="Arial" panose="020B0604020202020204" pitchFamily="34" charset="0"/>
                          <a:cs typeface="Arial" panose="020B0604020202020204" pitchFamily="34" charset="0"/>
                        </a:rPr>
                        <a:t>EGL01</a:t>
                      </a:r>
                      <a:endPar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LJ1FEEG10.AA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AFKN0201N.0A01</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a:effectLst/>
                          <a:latin typeface="Arial" panose="020B0604020202020204" pitchFamily="34" charset="0"/>
                          <a:cs typeface="Arial" panose="020B0604020202020204" pitchFamily="34" charset="0"/>
                        </a:rPr>
                        <a:t>EEG-L176501.AA</a:t>
                      </a:r>
                      <a:endPar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PFK0201P1F1</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(PM1|PM2|PM3)</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b"/>
                      <a:r>
                        <a:rPr lang="en-US" sz="900" u="none" strike="noStrike" dirty="0">
                          <a:effectLst/>
                          <a:latin typeface="Arial" panose="020B0604020202020204" pitchFamily="34" charset="0"/>
                          <a:cs typeface="Arial" panose="020B0604020202020204" pitchFamily="34" charset="0"/>
                        </a:rPr>
                        <a:t>EGL-42.PFK0201P1F1.AA</a:t>
                      </a:r>
                      <a:endPar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endParaRPr>
                    </a:p>
                  </a:txBody>
                  <a:tcPr marL="5652" marR="5652" marT="5652" marB="0" anchor="ctr">
                    <a:solidFill>
                      <a:schemeClr val="accent1">
                        <a:lumMod val="40000"/>
                        <a:lumOff val="60000"/>
                      </a:schemeClr>
                    </a:solidFill>
                  </a:tcPr>
                </a:tc>
                <a:extLst>
                  <a:ext uri="{0D108BD9-81ED-4DB2-BD59-A6C34878D82A}">
                    <a16:rowId xmlns:a16="http://schemas.microsoft.com/office/drawing/2014/main" val="3041392906"/>
                  </a:ext>
                </a:extLst>
              </a:tr>
              <a:tr h="158818">
                <a:tc vMerge="1">
                  <a:txBody>
                    <a:bodyPr/>
                    <a:lstStyle/>
                    <a:p>
                      <a:pPr algn="ctr" fontAlgn="b"/>
                      <a:endParaRPr lang="zh-CN" altLang="en-US" sz="8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5652" marR="5652" marT="5652" marB="0" anchor="ctr"/>
                </a:tc>
                <a:tc>
                  <a:txBody>
                    <a:bodyPr/>
                    <a:lstStyle/>
                    <a:p>
                      <a:pPr algn="ctr" fontAlgn="ctr"/>
                      <a:r>
                        <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EGL21</a:t>
                      </a:r>
                    </a:p>
                  </a:txBody>
                  <a:tcPr marL="9525" marR="9525" marT="9525" marB="0" anchor="ctr">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LL5NEEG10.AA</a:t>
                      </a:r>
                    </a:p>
                  </a:txBody>
                  <a:tcPr marL="9525" marR="9525" marT="9525" marB="0" anchor="ctr">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AFMZ7901N.0A01</a:t>
                      </a:r>
                    </a:p>
                  </a:txBody>
                  <a:tcPr marL="9525" marR="9525" marT="9525" marB="0" anchor="ctr">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EEG-L208303.AA</a:t>
                      </a:r>
                    </a:p>
                  </a:txBody>
                  <a:tcPr marL="9525" marR="9525" marT="9525" marB="0" anchor="ctr">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PC90DOXSP01D</a:t>
                      </a:r>
                    </a:p>
                  </a:txBody>
                  <a:tcPr marL="9525" marR="9525" marT="9525" marB="0" anchor="ctr">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PM4</a:t>
                      </a:r>
                    </a:p>
                  </a:txBody>
                  <a:tcPr marL="9525" marR="9525" marT="9525" marB="0" anchor="ctr">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EGL-42.PC90DOXSP01D.AA</a:t>
                      </a:r>
                    </a:p>
                  </a:txBody>
                  <a:tcPr marL="9525" marR="9525" marT="9525" marB="0" anchor="ctr">
                    <a:solidFill>
                      <a:schemeClr val="accent1">
                        <a:lumMod val="40000"/>
                        <a:lumOff val="60000"/>
                      </a:schemeClr>
                    </a:solidFill>
                  </a:tcPr>
                </a:tc>
                <a:extLst>
                  <a:ext uri="{0D108BD9-81ED-4DB2-BD59-A6C34878D82A}">
                    <a16:rowId xmlns:a16="http://schemas.microsoft.com/office/drawing/2014/main" val="749920395"/>
                  </a:ext>
                </a:extLst>
              </a:tr>
              <a:tr h="158818">
                <a:tc vMerge="1">
                  <a:txBody>
                    <a:bodyPr/>
                    <a:lstStyle/>
                    <a:p>
                      <a:pPr algn="ctr" fontAlgn="b"/>
                      <a:endParaRPr lang="zh-CN" altLang="en-US" sz="900" b="0" i="0" u="none" strike="noStrike" dirty="0">
                        <a:solidFill>
                          <a:srgbClr val="000000"/>
                        </a:solidFill>
                        <a:effectLst/>
                        <a:latin typeface="Arial" panose="020B0604020202020204" pitchFamily="34" charset="0"/>
                        <a:ea typeface="宋体" panose="02010600030101010101" pitchFamily="2" charset="-122"/>
                        <a:cs typeface="Arial" panose="020B0604020202020204" pitchFamily="34" charset="0"/>
                      </a:endParaRPr>
                    </a:p>
                  </a:txBody>
                  <a:tcPr marL="5652" marR="5652" marT="5652" marB="0" anchor="ctr">
                    <a:solidFill>
                      <a:schemeClr val="accent1">
                        <a:lumMod val="40000"/>
                        <a:lumOff val="60000"/>
                      </a:schemeClr>
                    </a:solidFill>
                  </a:tcPr>
                </a:tc>
                <a:tc>
                  <a:txBody>
                    <a:bodyPr/>
                    <a:lstStyle/>
                    <a:p>
                      <a:pPr algn="ctr" fontAlgn="ctr"/>
                      <a:r>
                        <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rPr>
                        <a:t>EGL21</a:t>
                      </a:r>
                    </a:p>
                  </a:txBody>
                  <a:tcPr marL="9525" marR="9525" marT="9525" marB="0" anchor="ctr">
                    <a:solidFill>
                      <a:schemeClr val="accent1">
                        <a:lumMod val="40000"/>
                        <a:lumOff val="60000"/>
                      </a:schemeClr>
                    </a:solidFill>
                  </a:tcPr>
                </a:tc>
                <a:tc>
                  <a:txBody>
                    <a:bodyPr/>
                    <a:lstStyle/>
                    <a:p>
                      <a:pPr algn="ctr" fontAlgn="ctr"/>
                      <a:r>
                        <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rPr>
                        <a:t>LL1FEEG10.AA</a:t>
                      </a:r>
                    </a:p>
                  </a:txBody>
                  <a:tcPr marL="9525" marR="9525" marT="9525" marB="0" anchor="ctr">
                    <a:solidFill>
                      <a:schemeClr val="accent1">
                        <a:lumMod val="40000"/>
                        <a:lumOff val="60000"/>
                      </a:schemeClr>
                    </a:solidFill>
                  </a:tcPr>
                </a:tc>
                <a:tc>
                  <a:txBody>
                    <a:bodyPr/>
                    <a:lstStyle/>
                    <a:p>
                      <a:pPr algn="ctr" fontAlgn="ctr"/>
                      <a:r>
                        <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rPr>
                        <a:t>AFMZ8201N.0A01</a:t>
                      </a:r>
                    </a:p>
                  </a:txBody>
                  <a:tcPr marL="9525" marR="9525" marT="9525" marB="0" anchor="ctr">
                    <a:solidFill>
                      <a:schemeClr val="accent1">
                        <a:lumMod val="40000"/>
                        <a:lumOff val="60000"/>
                      </a:schemeClr>
                    </a:solidFill>
                  </a:tcPr>
                </a:tc>
                <a:tc>
                  <a:txBody>
                    <a:bodyPr/>
                    <a:lstStyle/>
                    <a:p>
                      <a:pPr algn="ctr" fontAlgn="ctr"/>
                      <a:r>
                        <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rPr>
                        <a:t>EEG-L205I03.AA</a:t>
                      </a:r>
                    </a:p>
                  </a:txBody>
                  <a:tcPr marL="9525" marR="9525" marT="9525" marB="0" anchor="ctr">
                    <a:solidFill>
                      <a:schemeClr val="accent1">
                        <a:lumMod val="40000"/>
                        <a:lumOff val="60000"/>
                      </a:schemeClr>
                    </a:solidFill>
                  </a:tcPr>
                </a:tc>
                <a:tc>
                  <a:txBody>
                    <a:bodyPr/>
                    <a:lstStyle/>
                    <a:p>
                      <a:pPr algn="ctr" fontAlgn="ctr"/>
                      <a:r>
                        <a:rPr lang="en-US" sz="900" b="0" i="0" u="none" strike="noStrike">
                          <a:solidFill>
                            <a:srgbClr val="000000"/>
                          </a:solidFill>
                          <a:effectLst/>
                          <a:latin typeface="Arial" panose="020B0604020202020204" pitchFamily="34" charset="0"/>
                          <a:ea typeface="微软雅黑" panose="020B0503020204020204" pitchFamily="34" charset="-122"/>
                          <a:cs typeface="Arial" panose="020B0604020202020204" pitchFamily="34" charset="0"/>
                        </a:rPr>
                        <a:t>PL55P1F02C</a:t>
                      </a:r>
                    </a:p>
                  </a:txBody>
                  <a:tcPr marL="9525" marR="9525" marT="9525" marB="0" anchor="ctr">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PM3&amp;PM1</a:t>
                      </a:r>
                    </a:p>
                  </a:txBody>
                  <a:tcPr marL="9525" marR="9525" marT="9525" marB="0" anchor="ctr">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Arial" panose="020B0604020202020204" pitchFamily="34" charset="0"/>
                          <a:ea typeface="微软雅黑" panose="020B0503020204020204" pitchFamily="34" charset="-122"/>
                          <a:cs typeface="Arial" panose="020B0604020202020204" pitchFamily="34" charset="0"/>
                        </a:rPr>
                        <a:t>EGL-42.PL55P1F02C.AA</a:t>
                      </a:r>
                    </a:p>
                  </a:txBody>
                  <a:tcPr marL="9525" marR="9525" marT="9525" marB="0" anchor="ctr">
                    <a:solidFill>
                      <a:schemeClr val="accent1">
                        <a:lumMod val="40000"/>
                        <a:lumOff val="60000"/>
                      </a:schemeClr>
                    </a:solidFill>
                  </a:tcPr>
                </a:tc>
                <a:extLst>
                  <a:ext uri="{0D108BD9-81ED-4DB2-BD59-A6C34878D82A}">
                    <a16:rowId xmlns:a16="http://schemas.microsoft.com/office/drawing/2014/main" val="631259219"/>
                  </a:ext>
                </a:extLst>
              </a:tr>
            </a:tbl>
          </a:graphicData>
        </a:graphic>
      </p:graphicFrame>
      <p:graphicFrame>
        <p:nvGraphicFramePr>
          <p:cNvPr id="97" name="对象 96"/>
          <p:cNvGraphicFramePr>
            <a:graphicFrameLocks noChangeAspect="1"/>
          </p:cNvGraphicFramePr>
          <p:nvPr>
            <p:extLst/>
          </p:nvPr>
        </p:nvGraphicFramePr>
        <p:xfrm>
          <a:off x="6833360" y="4333291"/>
          <a:ext cx="914400" cy="828675"/>
        </p:xfrm>
        <a:graphic>
          <a:graphicData uri="http://schemas.openxmlformats.org/presentationml/2006/ole">
            <mc:AlternateContent xmlns:mc="http://schemas.openxmlformats.org/markup-compatibility/2006">
              <mc:Choice xmlns:v="urn:schemas-microsoft-com:vml" Requires="v">
                <p:oleObj spid="_x0000_s2148" name="工作表" showAsIcon="1" r:id="rId3" imgW="914400" imgH="828720" progId="Excel.Sheet.12">
                  <p:embed/>
                </p:oleObj>
              </mc:Choice>
              <mc:Fallback>
                <p:oleObj name="工作表" showAsIcon="1" r:id="rId3" imgW="914400" imgH="828720" progId="Excel.Sheet.12">
                  <p:embed/>
                  <p:pic>
                    <p:nvPicPr>
                      <p:cNvPr id="97" name="对象 96"/>
                      <p:cNvPicPr/>
                      <p:nvPr/>
                    </p:nvPicPr>
                    <p:blipFill>
                      <a:blip r:embed="rId4"/>
                      <a:stretch>
                        <a:fillRect/>
                      </a:stretch>
                    </p:blipFill>
                    <p:spPr>
                      <a:xfrm>
                        <a:off x="6833360" y="4333291"/>
                        <a:ext cx="914400" cy="828675"/>
                      </a:xfrm>
                      <a:prstGeom prst="rect">
                        <a:avLst/>
                      </a:prstGeom>
                    </p:spPr>
                  </p:pic>
                </p:oleObj>
              </mc:Fallback>
            </mc:AlternateContent>
          </a:graphicData>
        </a:graphic>
      </p:graphicFrame>
      <p:graphicFrame>
        <p:nvGraphicFramePr>
          <p:cNvPr id="98" name="对象 97"/>
          <p:cNvGraphicFramePr>
            <a:graphicFrameLocks noChangeAspect="1"/>
          </p:cNvGraphicFramePr>
          <p:nvPr>
            <p:extLst/>
          </p:nvPr>
        </p:nvGraphicFramePr>
        <p:xfrm>
          <a:off x="7772400" y="4333291"/>
          <a:ext cx="914400" cy="828675"/>
        </p:xfrm>
        <a:graphic>
          <a:graphicData uri="http://schemas.openxmlformats.org/presentationml/2006/ole">
            <mc:AlternateContent xmlns:mc="http://schemas.openxmlformats.org/markup-compatibility/2006">
              <mc:Choice xmlns:v="urn:schemas-microsoft-com:vml" Requires="v">
                <p:oleObj spid="_x0000_s2149" name="工作表" showAsIcon="1" r:id="rId5" imgW="914400" imgH="828720" progId="Excel.Sheet.12">
                  <p:embed/>
                </p:oleObj>
              </mc:Choice>
              <mc:Fallback>
                <p:oleObj name="工作表" showAsIcon="1" r:id="rId5" imgW="914400" imgH="828720" progId="Excel.Sheet.12">
                  <p:embed/>
                  <p:pic>
                    <p:nvPicPr>
                      <p:cNvPr id="98" name="对象 97"/>
                      <p:cNvPicPr/>
                      <p:nvPr/>
                    </p:nvPicPr>
                    <p:blipFill>
                      <a:blip r:embed="rId6"/>
                      <a:stretch>
                        <a:fillRect/>
                      </a:stretch>
                    </p:blipFill>
                    <p:spPr>
                      <a:xfrm>
                        <a:off x="7772400" y="4333291"/>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1417213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arn(inVertical)">
                                      <p:cBhvr>
                                        <p:cTn id="7" dur="500"/>
                                        <p:tgtEl>
                                          <p:spTgt spid="6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barn(inVertical)">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barn(inVertical)">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circle(in)">
                                      <p:cBhvr>
                                        <p:cTn id="20" dur="500"/>
                                        <p:tgtEl>
                                          <p:spTgt spid="83"/>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circle(in)">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barn(inVertical)">
                                      <p:cBhvr>
                                        <p:cTn id="30" dur="500"/>
                                        <p:tgtEl>
                                          <p:spTgt spid="7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barn(inVertical)">
                                      <p:cBhvr>
                                        <p:cTn id="33" dur="500"/>
                                        <p:tgtEl>
                                          <p:spTgt spid="75"/>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barn(inVertical)">
                                      <p:cBhvr>
                                        <p:cTn id="38" dur="500"/>
                                        <p:tgtEl>
                                          <p:spTgt spid="77"/>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circle(in)">
                                      <p:cBhvr>
                                        <p:cTn id="43" dur="500"/>
                                        <p:tgtEl>
                                          <p:spTgt spid="84"/>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circle(in)">
                                      <p:cBhvr>
                                        <p:cTn id="48" dur="500"/>
                                        <p:tgtEl>
                                          <p:spTgt spid="7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1000"/>
                                        <p:tgtEl>
                                          <p:spTgt spid="89"/>
                                        </p:tgtEl>
                                      </p:cBhvr>
                                    </p:animEffect>
                                    <p:anim calcmode="lin" valueType="num">
                                      <p:cBhvr>
                                        <p:cTn id="54" dur="1000" fill="hold"/>
                                        <p:tgtEl>
                                          <p:spTgt spid="89"/>
                                        </p:tgtEl>
                                        <p:attrNameLst>
                                          <p:attrName>ppt_x</p:attrName>
                                        </p:attrNameLst>
                                      </p:cBhvr>
                                      <p:tavLst>
                                        <p:tav tm="0">
                                          <p:val>
                                            <p:strVal val="#ppt_x"/>
                                          </p:val>
                                        </p:tav>
                                        <p:tav tm="100000">
                                          <p:val>
                                            <p:strVal val="#ppt_x"/>
                                          </p:val>
                                        </p:tav>
                                      </p:tavLst>
                                    </p:anim>
                                    <p:anim calcmode="lin" valueType="num">
                                      <p:cBhvr>
                                        <p:cTn id="55"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barn(inVertical)">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barn(inVertical)">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nodeType="click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circle(in)">
                                      <p:cBhvr>
                                        <p:cTn id="70" dur="500"/>
                                        <p:tgtEl>
                                          <p:spTgt spid="81"/>
                                        </p:tgtEl>
                                      </p:cBhvr>
                                    </p:animEffect>
                                  </p:childTnLst>
                                </p:cTn>
                              </p:par>
                              <p:par>
                                <p:cTn id="71" presetID="6" presetClass="entr" presetSubtype="16"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circle(in)">
                                      <p:cBhvr>
                                        <p:cTn id="73" dur="500"/>
                                        <p:tgtEl>
                                          <p:spTgt spid="82"/>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barn(inVertical)">
                                      <p:cBhvr>
                                        <p:cTn id="78" dur="500"/>
                                        <p:tgtEl>
                                          <p:spTgt spid="80"/>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animEffect transition="in" filter="barn(inVertical)">
                                      <p:cBhvr>
                                        <p:cTn id="81" dur="500"/>
                                        <p:tgtEl>
                                          <p:spTgt spid="79"/>
                                        </p:tgtEl>
                                      </p:cBhvr>
                                    </p:animEffect>
                                  </p:childTnLst>
                                </p:cTn>
                              </p:par>
                            </p:childTnLst>
                          </p:cTn>
                        </p:par>
                      </p:childTnLst>
                    </p:cTn>
                  </p:par>
                  <p:par>
                    <p:cTn id="82" fill="hold">
                      <p:stCondLst>
                        <p:cond delay="indefinite"/>
                      </p:stCondLst>
                      <p:childTnLst>
                        <p:par>
                          <p:cTn id="83" fill="hold">
                            <p:stCondLst>
                              <p:cond delay="0"/>
                            </p:stCondLst>
                            <p:childTnLst>
                              <p:par>
                                <p:cTn id="84" presetID="6" presetClass="entr" presetSubtype="16" fill="hold" nodeType="click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circle(in)">
                                      <p:cBhvr>
                                        <p:cTn id="86" dur="500"/>
                                        <p:tgtEl>
                                          <p:spTgt spid="86"/>
                                        </p:tgtEl>
                                      </p:cBhvr>
                                    </p:animEffect>
                                  </p:childTnLst>
                                </p:cTn>
                              </p:par>
                              <p:par>
                                <p:cTn id="87" presetID="6" presetClass="entr" presetSubtype="16" fill="hold" nodeType="with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circle(in)">
                                      <p:cBhvr>
                                        <p:cTn id="89" dur="500"/>
                                        <p:tgtEl>
                                          <p:spTgt spid="88"/>
                                        </p:tgtEl>
                                      </p:cBhvr>
                                    </p:animEffect>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grpId="0" nodeType="click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circle(in)">
                                      <p:cBhvr>
                                        <p:cTn id="94" dur="500"/>
                                        <p:tgtEl>
                                          <p:spTgt spid="85"/>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circle(in)">
                                      <p:cBhvr>
                                        <p:cTn id="97" dur="500"/>
                                        <p:tgtEl>
                                          <p:spTgt spid="87"/>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97"/>
                                        </p:tgtEl>
                                        <p:attrNameLst>
                                          <p:attrName>style.visibility</p:attrName>
                                        </p:attrNameLst>
                                      </p:cBhvr>
                                      <p:to>
                                        <p:strVal val="visible"/>
                                      </p:to>
                                    </p:set>
                                    <p:animEffect transition="in" filter="fade">
                                      <p:cBhvr>
                                        <p:cTn id="102" dur="1000"/>
                                        <p:tgtEl>
                                          <p:spTgt spid="97"/>
                                        </p:tgtEl>
                                      </p:cBhvr>
                                    </p:animEffect>
                                    <p:anim calcmode="lin" valueType="num">
                                      <p:cBhvr>
                                        <p:cTn id="103" dur="1000" fill="hold"/>
                                        <p:tgtEl>
                                          <p:spTgt spid="97"/>
                                        </p:tgtEl>
                                        <p:attrNameLst>
                                          <p:attrName>ppt_x</p:attrName>
                                        </p:attrNameLst>
                                      </p:cBhvr>
                                      <p:tavLst>
                                        <p:tav tm="0">
                                          <p:val>
                                            <p:strVal val="#ppt_x"/>
                                          </p:val>
                                        </p:tav>
                                        <p:tav tm="100000">
                                          <p:val>
                                            <p:strVal val="#ppt_x"/>
                                          </p:val>
                                        </p:tav>
                                      </p:tavLst>
                                    </p:anim>
                                    <p:anim calcmode="lin" valueType="num">
                                      <p:cBhvr>
                                        <p:cTn id="104" dur="1000" fill="hold"/>
                                        <p:tgtEl>
                                          <p:spTgt spid="97"/>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1000"/>
                                        <p:tgtEl>
                                          <p:spTgt spid="98"/>
                                        </p:tgtEl>
                                      </p:cBhvr>
                                    </p:animEffect>
                                    <p:anim calcmode="lin" valueType="num">
                                      <p:cBhvr>
                                        <p:cTn id="108" dur="1000" fill="hold"/>
                                        <p:tgtEl>
                                          <p:spTgt spid="98"/>
                                        </p:tgtEl>
                                        <p:attrNameLst>
                                          <p:attrName>ppt_x</p:attrName>
                                        </p:attrNameLst>
                                      </p:cBhvr>
                                      <p:tavLst>
                                        <p:tav tm="0">
                                          <p:val>
                                            <p:strVal val="#ppt_x"/>
                                          </p:val>
                                        </p:tav>
                                        <p:tav tm="100000">
                                          <p:val>
                                            <p:strVal val="#ppt_x"/>
                                          </p:val>
                                        </p:tav>
                                      </p:tavLst>
                                    </p:anim>
                                    <p:anim calcmode="lin" valueType="num">
                                      <p:cBhvr>
                                        <p:cTn id="109" dur="1000" fill="hold"/>
                                        <p:tgtEl>
                                          <p:spTgt spid="98"/>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96"/>
                                        </p:tgtEl>
                                        <p:attrNameLst>
                                          <p:attrName>style.visibility</p:attrName>
                                        </p:attrNameLst>
                                      </p:cBhvr>
                                      <p:to>
                                        <p:strVal val="visible"/>
                                      </p:to>
                                    </p:set>
                                    <p:animEffect transition="in" filter="fade">
                                      <p:cBhvr>
                                        <p:cTn id="112" dur="1000"/>
                                        <p:tgtEl>
                                          <p:spTgt spid="96"/>
                                        </p:tgtEl>
                                      </p:cBhvr>
                                    </p:animEffect>
                                    <p:anim calcmode="lin" valueType="num">
                                      <p:cBhvr>
                                        <p:cTn id="113" dur="1000" fill="hold"/>
                                        <p:tgtEl>
                                          <p:spTgt spid="96"/>
                                        </p:tgtEl>
                                        <p:attrNameLst>
                                          <p:attrName>ppt_x</p:attrName>
                                        </p:attrNameLst>
                                      </p:cBhvr>
                                      <p:tavLst>
                                        <p:tav tm="0">
                                          <p:val>
                                            <p:strVal val="#ppt_x"/>
                                          </p:val>
                                        </p:tav>
                                        <p:tav tm="100000">
                                          <p:val>
                                            <p:strVal val="#ppt_x"/>
                                          </p:val>
                                        </p:tav>
                                      </p:tavLst>
                                    </p:anim>
                                    <p:anim calcmode="lin" valueType="num">
                                      <p:cBhvr>
                                        <p:cTn id="114"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animBg="1"/>
      <p:bldP spid="72" grpId="0" animBg="1"/>
      <p:bldP spid="73" grpId="0"/>
      <p:bldP spid="74" grpId="0"/>
      <p:bldP spid="75" grpId="0" animBg="1"/>
      <p:bldP spid="76" grpId="0" animBg="1"/>
      <p:bldP spid="77" grpId="0"/>
      <p:bldP spid="78" grpId="0" animBg="1"/>
      <p:bldP spid="79" grpId="0" animBg="1"/>
      <p:bldP spid="80" grpId="0" animBg="1"/>
      <p:bldP spid="85" grpId="0" animBg="1"/>
      <p:bldP spid="87" grpId="0" animBg="1"/>
      <p:bldP spid="8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b="1" dirty="0" smtClean="0"/>
              <a:t>工作难点</a:t>
            </a:r>
            <a:endParaRPr lang="zh-CN" altLang="en-US" b="1" dirty="0"/>
          </a:p>
        </p:txBody>
      </p:sp>
      <p:sp>
        <p:nvSpPr>
          <p:cNvPr id="4" name="矩形 3"/>
          <p:cNvSpPr/>
          <p:nvPr/>
        </p:nvSpPr>
        <p:spPr>
          <a:xfrm>
            <a:off x="228600" y="590550"/>
            <a:ext cx="4114800" cy="3886198"/>
          </a:xfrm>
          <a:prstGeom prst="rect">
            <a:avLst/>
          </a:prstGeom>
          <a:ln/>
        </p:spPr>
        <p:style>
          <a:lnRef idx="1">
            <a:schemeClr val="accent3"/>
          </a:lnRef>
          <a:fillRef idx="2">
            <a:schemeClr val="accent3"/>
          </a:fillRef>
          <a:effectRef idx="1">
            <a:schemeClr val="accent3"/>
          </a:effectRef>
          <a:fontRef idx="minor">
            <a:schemeClr val="dk1"/>
          </a:fontRef>
        </p:style>
        <p:txBody>
          <a:bodyPr rtlCol="0" anchor="t"/>
          <a:lstStyle/>
          <a:p>
            <a:pPr lvl="0">
              <a:lnSpc>
                <a:spcPct val="150000"/>
              </a:lnSpc>
            </a:pPr>
            <a:r>
              <a:rPr lang="en-US" altLang="zh-CN" sz="1600" dirty="0" smtClean="0">
                <a:solidFill>
                  <a:schemeClr val="tx1"/>
                </a:solidFill>
                <a:latin typeface="+mj-lt"/>
                <a:cs typeface="Arial Unicode MS" panose="020B0604020202020204" pitchFamily="34" charset="-122"/>
              </a:rPr>
              <a:t>1</a:t>
            </a:r>
            <a:r>
              <a:rPr lang="zh-CN" altLang="en-US" sz="1600" dirty="0" smtClean="0">
                <a:solidFill>
                  <a:schemeClr val="tx1"/>
                </a:solidFill>
                <a:latin typeface="+mj-lt"/>
                <a:cs typeface="Arial Unicode MS" panose="020B0604020202020204" pitchFamily="34" charset="-122"/>
              </a:rPr>
              <a:t>、</a:t>
            </a:r>
            <a:r>
              <a:rPr lang="en-US" altLang="zh-CN" sz="1600" dirty="0">
                <a:solidFill>
                  <a:prstClr val="black"/>
                </a:solidFill>
                <a:cs typeface="Arial Unicode MS" panose="020B0604020202020204" pitchFamily="34" charset="-122"/>
              </a:rPr>
              <a:t>ACE</a:t>
            </a:r>
            <a:r>
              <a:rPr lang="zh-CN" altLang="en-US" sz="1600" dirty="0">
                <a:solidFill>
                  <a:prstClr val="black"/>
                </a:solidFill>
                <a:cs typeface="Arial Unicode MS" panose="020B0604020202020204" pitchFamily="34" charset="-122"/>
              </a:rPr>
              <a:t>（数据库）资料不全，拉取不到</a:t>
            </a:r>
            <a:r>
              <a:rPr lang="en-US" altLang="zh-CN" sz="1600" dirty="0">
                <a:solidFill>
                  <a:prstClr val="black"/>
                </a:solidFill>
                <a:cs typeface="Arial Unicode MS" panose="020B0604020202020204" pitchFamily="34" charset="-122"/>
              </a:rPr>
              <a:t>”PM4”</a:t>
            </a:r>
            <a:r>
              <a:rPr lang="zh-CN" altLang="en-US" sz="1600" dirty="0">
                <a:solidFill>
                  <a:prstClr val="black"/>
                </a:solidFill>
                <a:cs typeface="Arial Unicode MS" panose="020B0604020202020204" pitchFamily="34" charset="-122"/>
              </a:rPr>
              <a:t>的数据，</a:t>
            </a:r>
            <a:r>
              <a:rPr lang="zh-CN" altLang="en-US" sz="1600" dirty="0" smtClean="0">
                <a:solidFill>
                  <a:prstClr val="black"/>
                </a:solidFill>
                <a:cs typeface="Arial Unicode MS" panose="020B0604020202020204" pitchFamily="34" charset="-122"/>
              </a:rPr>
              <a:t>也</a:t>
            </a:r>
            <a:r>
              <a:rPr lang="zh-CN" altLang="en-US" sz="1600" dirty="0">
                <a:solidFill>
                  <a:prstClr val="black"/>
                </a:solidFill>
                <a:cs typeface="Arial Unicode MS" panose="020B0604020202020204" pitchFamily="34" charset="-122"/>
              </a:rPr>
              <a:t>拉取</a:t>
            </a:r>
            <a:r>
              <a:rPr lang="zh-CN" altLang="en-US" sz="1600" dirty="0" smtClean="0">
                <a:solidFill>
                  <a:prstClr val="black"/>
                </a:solidFill>
                <a:cs typeface="Arial Unicode MS" panose="020B0604020202020204" pitchFamily="34" charset="-122"/>
              </a:rPr>
              <a:t>不</a:t>
            </a:r>
            <a:r>
              <a:rPr lang="zh-CN" altLang="en-US" sz="1600" dirty="0">
                <a:solidFill>
                  <a:prstClr val="black"/>
                </a:solidFill>
                <a:cs typeface="Arial Unicode MS" panose="020B0604020202020204" pitchFamily="34" charset="-122"/>
              </a:rPr>
              <a:t>全</a:t>
            </a:r>
            <a:r>
              <a:rPr lang="en-US" altLang="zh-CN" sz="1600" dirty="0">
                <a:solidFill>
                  <a:prstClr val="black"/>
                </a:solidFill>
                <a:cs typeface="Arial Unicode MS" panose="020B0604020202020204" pitchFamily="34" charset="-122"/>
              </a:rPr>
              <a:t>”EGL21”</a:t>
            </a:r>
            <a:r>
              <a:rPr lang="zh-CN" altLang="en-US" sz="1600" dirty="0">
                <a:solidFill>
                  <a:prstClr val="black"/>
                </a:solidFill>
                <a:cs typeface="Arial Unicode MS" panose="020B0604020202020204" pitchFamily="34" charset="-122"/>
              </a:rPr>
              <a:t>的资料</a:t>
            </a:r>
            <a:r>
              <a:rPr lang="zh-CN" altLang="en-US" sz="1600" dirty="0" smtClean="0">
                <a:solidFill>
                  <a:srgbClr val="0000FF"/>
                </a:solidFill>
                <a:cs typeface="Arial Unicode MS" panose="020B0604020202020204" pitchFamily="34" charset="-122"/>
              </a:rPr>
              <a:t>（资料未上传）</a:t>
            </a:r>
            <a:endParaRPr lang="en-US" altLang="zh-CN" sz="1600" dirty="0" smtClean="0">
              <a:solidFill>
                <a:srgbClr val="0000FF"/>
              </a:solidFill>
              <a:latin typeface="+mj-lt"/>
              <a:cs typeface="Arial Unicode MS" panose="020B0604020202020204" pitchFamily="34" charset="-122"/>
            </a:endParaRPr>
          </a:p>
          <a:p>
            <a:pPr fontAlgn="auto">
              <a:lnSpc>
                <a:spcPct val="150000"/>
              </a:lnSpc>
              <a:spcBef>
                <a:spcPts val="0"/>
              </a:spcBef>
              <a:spcAft>
                <a:spcPts val="0"/>
              </a:spcAft>
            </a:pPr>
            <a:r>
              <a:rPr lang="en-US" altLang="zh-CN" sz="1600" dirty="0" smtClean="0">
                <a:solidFill>
                  <a:schemeClr val="tx1"/>
                </a:solidFill>
                <a:latin typeface="+mj-lt"/>
                <a:cs typeface="Arial Unicode MS" panose="020B0604020202020204" pitchFamily="34" charset="-122"/>
              </a:rPr>
              <a:t>2</a:t>
            </a:r>
            <a:r>
              <a:rPr lang="zh-CN" altLang="en-US" sz="1600" dirty="0" smtClean="0">
                <a:solidFill>
                  <a:schemeClr val="tx1"/>
                </a:solidFill>
                <a:latin typeface="+mj-lt"/>
                <a:cs typeface="Arial Unicode MS" panose="020B0604020202020204" pitchFamily="34" charset="-122"/>
              </a:rPr>
              <a:t>、对于需要</a:t>
            </a:r>
            <a:r>
              <a:rPr lang="en-US" altLang="zh-CN" sz="1600" dirty="0" smtClean="0">
                <a:solidFill>
                  <a:schemeClr val="tx1"/>
                </a:solidFill>
                <a:latin typeface="+mj-lt"/>
                <a:cs typeface="Arial Unicode MS" panose="020B0604020202020204" pitchFamily="34" charset="-122"/>
              </a:rPr>
              <a:t>run</a:t>
            </a:r>
            <a:r>
              <a:rPr lang="zh-CN" altLang="en-US" sz="1600" dirty="0" smtClean="0">
                <a:solidFill>
                  <a:schemeClr val="tx1"/>
                </a:solidFill>
                <a:latin typeface="+mj-lt"/>
                <a:cs typeface="Arial Unicode MS" panose="020B0604020202020204" pitchFamily="34" charset="-122"/>
              </a:rPr>
              <a:t>两个</a:t>
            </a:r>
            <a:r>
              <a:rPr lang="en-US" altLang="zh-CN" sz="1600" dirty="0" smtClean="0">
                <a:solidFill>
                  <a:schemeClr val="tx1"/>
                </a:solidFill>
                <a:latin typeface="+mj-lt"/>
                <a:cs typeface="Arial Unicode MS" panose="020B0604020202020204" pitchFamily="34" charset="-122"/>
              </a:rPr>
              <a:t>chamber</a:t>
            </a:r>
            <a:r>
              <a:rPr lang="zh-CN" altLang="en-US" sz="1600" dirty="0" smtClean="0">
                <a:solidFill>
                  <a:schemeClr val="tx1"/>
                </a:solidFill>
                <a:latin typeface="+mj-lt"/>
                <a:cs typeface="Arial Unicode MS" panose="020B0604020202020204" pitchFamily="34" charset="-122"/>
              </a:rPr>
              <a:t>的</a:t>
            </a:r>
            <a:r>
              <a:rPr lang="en-US" altLang="zh-CN" sz="1600" dirty="0" smtClean="0">
                <a:solidFill>
                  <a:schemeClr val="tx1"/>
                </a:solidFill>
                <a:latin typeface="+mj-lt"/>
                <a:cs typeface="Arial Unicode MS" panose="020B0604020202020204" pitchFamily="34" charset="-122"/>
              </a:rPr>
              <a:t>lot</a:t>
            </a:r>
            <a:r>
              <a:rPr lang="zh-CN" altLang="en-US" sz="1600" dirty="0" smtClean="0">
                <a:solidFill>
                  <a:schemeClr val="tx1"/>
                </a:solidFill>
                <a:latin typeface="+mj-lt"/>
                <a:cs typeface="Arial Unicode MS" panose="020B0604020202020204" pitchFamily="34" charset="-122"/>
              </a:rPr>
              <a:t>，难以确定经过每个</a:t>
            </a:r>
            <a:r>
              <a:rPr lang="en-US" altLang="zh-CN" sz="1600" dirty="0" smtClean="0">
                <a:solidFill>
                  <a:schemeClr val="tx1"/>
                </a:solidFill>
                <a:latin typeface="+mj-lt"/>
                <a:cs typeface="Arial Unicode MS" panose="020B0604020202020204" pitchFamily="34" charset="-122"/>
              </a:rPr>
              <a:t>chamber </a:t>
            </a:r>
            <a:r>
              <a:rPr lang="zh-CN" altLang="en-US" sz="1600" dirty="0" smtClean="0">
                <a:solidFill>
                  <a:schemeClr val="tx1"/>
                </a:solidFill>
                <a:latin typeface="+mj-lt"/>
                <a:cs typeface="Arial Unicode MS" panose="020B0604020202020204" pitchFamily="34" charset="-122"/>
              </a:rPr>
              <a:t>的</a:t>
            </a:r>
            <a:r>
              <a:rPr lang="en-US" altLang="zh-CN" sz="1600" dirty="0" smtClean="0">
                <a:solidFill>
                  <a:schemeClr val="tx1"/>
                </a:solidFill>
                <a:latin typeface="+mj-lt"/>
                <a:cs typeface="Arial Unicode MS" panose="020B0604020202020204" pitchFamily="34" charset="-122"/>
              </a:rPr>
              <a:t>wafer count</a:t>
            </a:r>
            <a:r>
              <a:rPr lang="zh-CN" altLang="en-US" sz="1600" dirty="0">
                <a:solidFill>
                  <a:schemeClr val="tx1"/>
                </a:solidFill>
                <a:latin typeface="+mj-lt"/>
                <a:cs typeface="Arial Unicode MS" panose="020B0604020202020204" pitchFamily="34" charset="-122"/>
              </a:rPr>
              <a:t>。</a:t>
            </a:r>
            <a:endParaRPr lang="en-US" altLang="zh-CN" sz="1600" dirty="0" smtClean="0">
              <a:solidFill>
                <a:schemeClr val="tx1"/>
              </a:solidFill>
              <a:latin typeface="+mj-lt"/>
              <a:cs typeface="Arial Unicode MS" panose="020B0604020202020204" pitchFamily="34" charset="-122"/>
            </a:endParaRPr>
          </a:p>
          <a:p>
            <a:pPr fontAlgn="auto">
              <a:lnSpc>
                <a:spcPct val="150000"/>
              </a:lnSpc>
              <a:spcBef>
                <a:spcPts val="0"/>
              </a:spcBef>
              <a:spcAft>
                <a:spcPts val="0"/>
              </a:spcAft>
            </a:pPr>
            <a:r>
              <a:rPr lang="en-US" altLang="zh-CN" sz="1600" dirty="0" smtClean="0">
                <a:solidFill>
                  <a:schemeClr val="tx1"/>
                </a:solidFill>
                <a:latin typeface="+mj-lt"/>
                <a:cs typeface="Arial Unicode MS" panose="020B0604020202020204" pitchFamily="34" charset="-122"/>
              </a:rPr>
              <a:t>3</a:t>
            </a:r>
            <a:r>
              <a:rPr lang="zh-CN" altLang="en-US" sz="1600" dirty="0" smtClean="0">
                <a:solidFill>
                  <a:schemeClr val="tx1"/>
                </a:solidFill>
                <a:latin typeface="+mj-lt"/>
                <a:cs typeface="Arial Unicode MS" panose="020B0604020202020204" pitchFamily="34" charset="-122"/>
              </a:rPr>
              <a:t>、</a:t>
            </a:r>
            <a:r>
              <a:rPr lang="zh-CN" altLang="en-US" sz="1600" dirty="0">
                <a:solidFill>
                  <a:schemeClr val="tx1"/>
                </a:solidFill>
                <a:cs typeface="Arial Unicode MS" panose="020B0604020202020204" pitchFamily="34" charset="-122"/>
              </a:rPr>
              <a:t>对于需要</a:t>
            </a:r>
            <a:r>
              <a:rPr lang="en-US" altLang="zh-CN" sz="1600" dirty="0">
                <a:solidFill>
                  <a:schemeClr val="tx1"/>
                </a:solidFill>
                <a:cs typeface="Arial Unicode MS" panose="020B0604020202020204" pitchFamily="34" charset="-122"/>
              </a:rPr>
              <a:t>run</a:t>
            </a:r>
            <a:r>
              <a:rPr lang="zh-CN" altLang="en-US" sz="1600" dirty="0">
                <a:solidFill>
                  <a:schemeClr val="tx1"/>
                </a:solidFill>
                <a:cs typeface="Arial Unicode MS" panose="020B0604020202020204" pitchFamily="34" charset="-122"/>
              </a:rPr>
              <a:t>两个</a:t>
            </a:r>
            <a:r>
              <a:rPr lang="en-US" altLang="zh-CN" sz="1600" dirty="0">
                <a:solidFill>
                  <a:schemeClr val="tx1"/>
                </a:solidFill>
                <a:cs typeface="Arial Unicode MS" panose="020B0604020202020204" pitchFamily="34" charset="-122"/>
              </a:rPr>
              <a:t>chamber</a:t>
            </a:r>
            <a:r>
              <a:rPr lang="zh-CN" altLang="en-US" sz="1600" dirty="0">
                <a:solidFill>
                  <a:schemeClr val="tx1"/>
                </a:solidFill>
                <a:cs typeface="Arial Unicode MS" panose="020B0604020202020204" pitchFamily="34" charset="-122"/>
              </a:rPr>
              <a:t>的</a:t>
            </a:r>
            <a:r>
              <a:rPr lang="en-US" altLang="zh-CN" sz="1600" dirty="0" smtClean="0">
                <a:solidFill>
                  <a:schemeClr val="tx1"/>
                </a:solidFill>
                <a:cs typeface="Arial Unicode MS" panose="020B0604020202020204" pitchFamily="34" charset="-122"/>
              </a:rPr>
              <a:t>lot</a:t>
            </a:r>
            <a:r>
              <a:rPr lang="zh-CN" altLang="en-US" sz="1600" dirty="0" smtClean="0">
                <a:solidFill>
                  <a:schemeClr val="tx1"/>
                </a:solidFill>
                <a:cs typeface="Arial Unicode MS" panose="020B0604020202020204" pitchFamily="34" charset="-122"/>
              </a:rPr>
              <a:t>，难以确定在每个</a:t>
            </a:r>
            <a:r>
              <a:rPr lang="en-US" altLang="zh-CN" sz="1600" dirty="0" smtClean="0">
                <a:solidFill>
                  <a:schemeClr val="tx1"/>
                </a:solidFill>
                <a:cs typeface="Arial Unicode MS" panose="020B0604020202020204" pitchFamily="34" charset="-122"/>
              </a:rPr>
              <a:t>chamber</a:t>
            </a:r>
            <a:r>
              <a:rPr lang="zh-CN" altLang="en-US" sz="1600" dirty="0" smtClean="0">
                <a:solidFill>
                  <a:schemeClr val="tx1"/>
                </a:solidFill>
                <a:cs typeface="Arial Unicode MS" panose="020B0604020202020204" pitchFamily="34" charset="-122"/>
              </a:rPr>
              <a:t>的加工时间。（现只能得到每批</a:t>
            </a:r>
            <a:r>
              <a:rPr lang="en-US" altLang="zh-CN" sz="1600" dirty="0" smtClean="0">
                <a:solidFill>
                  <a:schemeClr val="tx1"/>
                </a:solidFill>
                <a:cs typeface="Arial Unicode MS" panose="020B0604020202020204" pitchFamily="34" charset="-122"/>
              </a:rPr>
              <a:t>lot</a:t>
            </a:r>
            <a:r>
              <a:rPr lang="zh-CN" altLang="en-US" sz="1600" dirty="0" smtClean="0">
                <a:solidFill>
                  <a:schemeClr val="tx1"/>
                </a:solidFill>
                <a:cs typeface="Arial Unicode MS" panose="020B0604020202020204" pitchFamily="34" charset="-122"/>
              </a:rPr>
              <a:t>的</a:t>
            </a:r>
            <a:r>
              <a:rPr lang="en-US" altLang="zh-CN" sz="1600" dirty="0"/>
              <a:t>PROCESS_START_TIME </a:t>
            </a:r>
            <a:r>
              <a:rPr lang="zh-CN" altLang="en-US" sz="1600" dirty="0" smtClean="0"/>
              <a:t>和</a:t>
            </a:r>
            <a:r>
              <a:rPr lang="en-US" altLang="zh-CN" sz="1600" dirty="0"/>
              <a:t>PROCESS_END_TIME </a:t>
            </a:r>
            <a:r>
              <a:rPr lang="zh-CN" altLang="en-US" sz="1600" dirty="0" smtClean="0"/>
              <a:t>）</a:t>
            </a:r>
            <a:endParaRPr lang="en-US" altLang="zh-CN" sz="1600" dirty="0" smtClean="0"/>
          </a:p>
        </p:txBody>
      </p:sp>
      <p:graphicFrame>
        <p:nvGraphicFramePr>
          <p:cNvPr id="3" name="表格 2"/>
          <p:cNvGraphicFramePr>
            <a:graphicFrameLocks noGrp="1"/>
          </p:cNvGraphicFramePr>
          <p:nvPr>
            <p:extLst/>
          </p:nvPr>
        </p:nvGraphicFramePr>
        <p:xfrm>
          <a:off x="4419600" y="590550"/>
          <a:ext cx="4495800" cy="3886198"/>
        </p:xfrm>
        <a:graphic>
          <a:graphicData uri="http://schemas.openxmlformats.org/drawingml/2006/table">
            <a:tbl>
              <a:tblPr firstRow="1">
                <a:tableStyleId>{7DF18680-E054-41AD-8BC1-D1AEF772440D}</a:tableStyleId>
              </a:tblPr>
              <a:tblGrid>
                <a:gridCol w="990600">
                  <a:extLst>
                    <a:ext uri="{9D8B030D-6E8A-4147-A177-3AD203B41FA5}">
                      <a16:colId xmlns:a16="http://schemas.microsoft.com/office/drawing/2014/main" val="1932329613"/>
                    </a:ext>
                  </a:extLst>
                </a:gridCol>
                <a:gridCol w="685800">
                  <a:extLst>
                    <a:ext uri="{9D8B030D-6E8A-4147-A177-3AD203B41FA5}">
                      <a16:colId xmlns:a16="http://schemas.microsoft.com/office/drawing/2014/main" val="3992226102"/>
                    </a:ext>
                  </a:extLst>
                </a:gridCol>
                <a:gridCol w="685800">
                  <a:extLst>
                    <a:ext uri="{9D8B030D-6E8A-4147-A177-3AD203B41FA5}">
                      <a16:colId xmlns:a16="http://schemas.microsoft.com/office/drawing/2014/main" val="4005642083"/>
                    </a:ext>
                  </a:extLst>
                </a:gridCol>
                <a:gridCol w="849085">
                  <a:extLst>
                    <a:ext uri="{9D8B030D-6E8A-4147-A177-3AD203B41FA5}">
                      <a16:colId xmlns:a16="http://schemas.microsoft.com/office/drawing/2014/main" val="1906480688"/>
                    </a:ext>
                  </a:extLst>
                </a:gridCol>
                <a:gridCol w="603046">
                  <a:extLst>
                    <a:ext uri="{9D8B030D-6E8A-4147-A177-3AD203B41FA5}">
                      <a16:colId xmlns:a16="http://schemas.microsoft.com/office/drawing/2014/main" val="3569210953"/>
                    </a:ext>
                  </a:extLst>
                </a:gridCol>
                <a:gridCol w="681469">
                  <a:extLst>
                    <a:ext uri="{9D8B030D-6E8A-4147-A177-3AD203B41FA5}">
                      <a16:colId xmlns:a16="http://schemas.microsoft.com/office/drawing/2014/main" val="3244556983"/>
                    </a:ext>
                  </a:extLst>
                </a:gridCol>
              </a:tblGrid>
              <a:tr h="237454">
                <a:tc>
                  <a:txBody>
                    <a:bodyPr/>
                    <a:lstStyle/>
                    <a:p>
                      <a:pPr algn="ctr" fontAlgn="b"/>
                      <a:r>
                        <a:rPr lang="en-US" sz="1050" u="none" strike="noStrike" dirty="0">
                          <a:effectLst/>
                        </a:rPr>
                        <a:t>LOT</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50000"/>
                      </a:schemeClr>
                    </a:solidFill>
                  </a:tcPr>
                </a:tc>
                <a:tc>
                  <a:txBody>
                    <a:bodyPr/>
                    <a:lstStyle/>
                    <a:p>
                      <a:pPr algn="ctr" fontAlgn="b"/>
                      <a:r>
                        <a:rPr lang="en-US" sz="1050" u="none" strike="noStrike" dirty="0">
                          <a:effectLst/>
                        </a:rPr>
                        <a:t>ROUTE</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50000"/>
                      </a:schemeClr>
                    </a:solidFill>
                  </a:tcPr>
                </a:tc>
                <a:tc>
                  <a:txBody>
                    <a:bodyPr/>
                    <a:lstStyle/>
                    <a:p>
                      <a:pPr algn="ctr" fontAlgn="b"/>
                      <a:r>
                        <a:rPr lang="en-US" sz="1050" u="none" strike="noStrike" dirty="0">
                          <a:effectLst/>
                        </a:rPr>
                        <a:t>STEP</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50000"/>
                      </a:schemeClr>
                    </a:solidFill>
                  </a:tcPr>
                </a:tc>
                <a:tc>
                  <a:txBody>
                    <a:bodyPr/>
                    <a:lstStyle/>
                    <a:p>
                      <a:pPr algn="ctr" fontAlgn="b"/>
                      <a:r>
                        <a:rPr lang="en-US" sz="1050" u="none" strike="noStrike" dirty="0">
                          <a:effectLst/>
                        </a:rPr>
                        <a:t>EQUIPMENT</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50000"/>
                      </a:schemeClr>
                    </a:solidFill>
                  </a:tcPr>
                </a:tc>
                <a:tc>
                  <a:txBody>
                    <a:bodyPr/>
                    <a:lstStyle/>
                    <a:p>
                      <a:pPr algn="ctr" fontAlgn="b"/>
                      <a:r>
                        <a:rPr lang="en-US" sz="1050" u="none" strike="noStrike" dirty="0">
                          <a:effectLst/>
                        </a:rPr>
                        <a:t>CHAMBER</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50000"/>
                      </a:schemeClr>
                    </a:solidFill>
                  </a:tcPr>
                </a:tc>
                <a:tc>
                  <a:txBody>
                    <a:bodyPr/>
                    <a:lstStyle/>
                    <a:p>
                      <a:pPr algn="ctr" fontAlgn="b"/>
                      <a:r>
                        <a:rPr lang="en-US" sz="1050" u="none" strike="noStrike" dirty="0">
                          <a:effectLst/>
                        </a:rPr>
                        <a:t>Count</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50000"/>
                      </a:schemeClr>
                    </a:solidFill>
                  </a:tcPr>
                </a:tc>
                <a:extLst>
                  <a:ext uri="{0D108BD9-81ED-4DB2-BD59-A6C34878D82A}">
                    <a16:rowId xmlns:a16="http://schemas.microsoft.com/office/drawing/2014/main" val="583008834"/>
                  </a:ext>
                </a:extLst>
              </a:tr>
              <a:tr h="202708">
                <a:tc>
                  <a:txBody>
                    <a:bodyPr/>
                    <a:lstStyle/>
                    <a:p>
                      <a:pPr algn="ctr" fontAlgn="b"/>
                      <a:r>
                        <a:rPr lang="en-US" sz="1050" u="none" strike="noStrike" dirty="0">
                          <a:effectLst/>
                        </a:rPr>
                        <a:t>NAH428000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1G</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EEG10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EGL04</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PM2</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24</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3678776632"/>
                  </a:ext>
                </a:extLst>
              </a:tr>
              <a:tr h="202708">
                <a:tc>
                  <a:txBody>
                    <a:bodyPr/>
                    <a:lstStyle/>
                    <a:p>
                      <a:pPr algn="ctr" fontAlgn="b"/>
                      <a:r>
                        <a:rPr lang="en-US" sz="1050" u="none" strike="noStrike">
                          <a:effectLst/>
                        </a:rPr>
                        <a:t>NAH428000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1G</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EEG10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EGL04</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PM3</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1</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798109082"/>
                  </a:ext>
                </a:extLst>
              </a:tr>
              <a:tr h="202708">
                <a:tc>
                  <a:txBody>
                    <a:bodyPr/>
                    <a:lstStyle/>
                    <a:p>
                      <a:pPr algn="ctr" fontAlgn="b"/>
                      <a:r>
                        <a:rPr lang="en-US" sz="1050" u="none" strike="noStrike" dirty="0">
                          <a:effectLst/>
                        </a:rPr>
                        <a:t>NAH475000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1G</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EEG10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EGL04</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PM2</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altLang="zh-CN" sz="1050" u="none" strike="noStrike" dirty="0">
                          <a:effectLst/>
                        </a:rPr>
                        <a:t>12</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extLst>
                  <a:ext uri="{0D108BD9-81ED-4DB2-BD59-A6C34878D82A}">
                    <a16:rowId xmlns:a16="http://schemas.microsoft.com/office/drawing/2014/main" val="2449403421"/>
                  </a:ext>
                </a:extLst>
              </a:tr>
              <a:tr h="202708">
                <a:tc>
                  <a:txBody>
                    <a:bodyPr/>
                    <a:lstStyle/>
                    <a:p>
                      <a:pPr algn="ctr" fontAlgn="b"/>
                      <a:r>
                        <a:rPr lang="en-US" sz="1050" u="none" strike="noStrike">
                          <a:effectLst/>
                        </a:rPr>
                        <a:t>NAH475000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1G</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EEG10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EGL04</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PM3</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altLang="zh-CN" sz="1050" u="none" strike="noStrike" dirty="0">
                          <a:effectLst/>
                        </a:rPr>
                        <a:t>13</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extLst>
                  <a:ext uri="{0D108BD9-81ED-4DB2-BD59-A6C34878D82A}">
                    <a16:rowId xmlns:a16="http://schemas.microsoft.com/office/drawing/2014/main" val="2013175763"/>
                  </a:ext>
                </a:extLst>
              </a:tr>
              <a:tr h="202708">
                <a:tc>
                  <a:txBody>
                    <a:bodyPr/>
                    <a:lstStyle/>
                    <a:p>
                      <a:pPr algn="ctr" fontAlgn="b"/>
                      <a:r>
                        <a:rPr lang="en-US" sz="1050" u="none" strike="noStrike" dirty="0">
                          <a:effectLst/>
                        </a:rPr>
                        <a:t>NAJ730000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1G</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EEG10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EGL04</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PM2</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5</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4248699737"/>
                  </a:ext>
                </a:extLst>
              </a:tr>
              <a:tr h="202708">
                <a:tc>
                  <a:txBody>
                    <a:bodyPr/>
                    <a:lstStyle/>
                    <a:p>
                      <a:pPr algn="ctr" fontAlgn="b"/>
                      <a:r>
                        <a:rPr lang="en-US" sz="1050" u="none" strike="noStrike">
                          <a:effectLst/>
                        </a:rPr>
                        <a:t>NAJ730000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1G</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EEG10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EGL04</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PM3</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20</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2352944747"/>
                  </a:ext>
                </a:extLst>
              </a:tr>
              <a:tr h="202708">
                <a:tc>
                  <a:txBody>
                    <a:bodyPr/>
                    <a:lstStyle/>
                    <a:p>
                      <a:pPr algn="ctr" fontAlgn="b"/>
                      <a:r>
                        <a:rPr lang="en-US" sz="1050" u="none" strike="noStrike" dirty="0">
                          <a:effectLst/>
                        </a:rPr>
                        <a:t>NAJ794000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1G</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EEG10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EGL02</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PM2</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altLang="zh-CN" sz="1050" u="none" strike="noStrike" dirty="0">
                          <a:effectLst/>
                        </a:rPr>
                        <a:t>11</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extLst>
                  <a:ext uri="{0D108BD9-81ED-4DB2-BD59-A6C34878D82A}">
                    <a16:rowId xmlns:a16="http://schemas.microsoft.com/office/drawing/2014/main" val="3731444683"/>
                  </a:ext>
                </a:extLst>
              </a:tr>
              <a:tr h="202708">
                <a:tc>
                  <a:txBody>
                    <a:bodyPr/>
                    <a:lstStyle/>
                    <a:p>
                      <a:pPr algn="ctr" fontAlgn="b"/>
                      <a:r>
                        <a:rPr lang="en-US" sz="1050" u="none" strike="noStrike">
                          <a:effectLst/>
                        </a:rPr>
                        <a:t>NAJ794000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1G</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EEG10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EGL02</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PM3</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altLang="zh-CN" sz="1050" u="none" strike="noStrike" dirty="0">
                          <a:effectLst/>
                        </a:rPr>
                        <a:t>14</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extLst>
                  <a:ext uri="{0D108BD9-81ED-4DB2-BD59-A6C34878D82A}">
                    <a16:rowId xmlns:a16="http://schemas.microsoft.com/office/drawing/2014/main" val="3377718388"/>
                  </a:ext>
                </a:extLst>
              </a:tr>
              <a:tr h="202708">
                <a:tc>
                  <a:txBody>
                    <a:bodyPr/>
                    <a:lstStyle/>
                    <a:p>
                      <a:pPr algn="ctr" fontAlgn="b"/>
                      <a:r>
                        <a:rPr lang="en-US" sz="1050" u="none" strike="noStrike">
                          <a:effectLst/>
                        </a:rPr>
                        <a:t>NAJ858000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1G</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EEG10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EGL02</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PM2</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4</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3795000547"/>
                  </a:ext>
                </a:extLst>
              </a:tr>
              <a:tr h="202708">
                <a:tc>
                  <a:txBody>
                    <a:bodyPr/>
                    <a:lstStyle/>
                    <a:p>
                      <a:pPr algn="ctr" fontAlgn="b"/>
                      <a:r>
                        <a:rPr lang="en-US" sz="1050" u="none" strike="noStrike" dirty="0">
                          <a:effectLst/>
                        </a:rPr>
                        <a:t>NAJ858000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1G</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EEG10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EGL02</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PM3</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21</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70601533"/>
                  </a:ext>
                </a:extLst>
              </a:tr>
              <a:tr h="202708">
                <a:tc>
                  <a:txBody>
                    <a:bodyPr/>
                    <a:lstStyle/>
                    <a:p>
                      <a:pPr algn="ctr" fontAlgn="b"/>
                      <a:r>
                        <a:rPr lang="en-US" sz="1050" u="none" strike="noStrike" dirty="0">
                          <a:effectLst/>
                        </a:rPr>
                        <a:t>NAK048000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1G</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EEG10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EGL04</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PM2</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altLang="zh-CN" sz="1050" u="none" strike="noStrike" dirty="0">
                          <a:effectLst/>
                        </a:rPr>
                        <a:t>22</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extLst>
                  <a:ext uri="{0D108BD9-81ED-4DB2-BD59-A6C34878D82A}">
                    <a16:rowId xmlns:a16="http://schemas.microsoft.com/office/drawing/2014/main" val="3053158760"/>
                  </a:ext>
                </a:extLst>
              </a:tr>
              <a:tr h="202708">
                <a:tc>
                  <a:txBody>
                    <a:bodyPr/>
                    <a:lstStyle/>
                    <a:p>
                      <a:pPr algn="ctr" fontAlgn="b"/>
                      <a:r>
                        <a:rPr lang="en-US" sz="1050" u="none" strike="noStrike">
                          <a:effectLst/>
                        </a:rPr>
                        <a:t>NAK048000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1G</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EEG10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EGL04</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PM3</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altLang="zh-CN" sz="1050" u="none" strike="noStrike" dirty="0">
                          <a:effectLst/>
                        </a:rPr>
                        <a:t>3</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extLst>
                  <a:ext uri="{0D108BD9-81ED-4DB2-BD59-A6C34878D82A}">
                    <a16:rowId xmlns:a16="http://schemas.microsoft.com/office/drawing/2014/main" val="4282909383"/>
                  </a:ext>
                </a:extLst>
              </a:tr>
              <a:tr h="202708">
                <a:tc>
                  <a:txBody>
                    <a:bodyPr/>
                    <a:lstStyle/>
                    <a:p>
                      <a:pPr algn="ctr" fontAlgn="b"/>
                      <a:r>
                        <a:rPr lang="en-US" sz="1050" u="none" strike="noStrike" dirty="0">
                          <a:effectLst/>
                        </a:rPr>
                        <a:t>NAK082000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1G</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EEG10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EGL02</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PM2</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15</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841600107"/>
                  </a:ext>
                </a:extLst>
              </a:tr>
              <a:tr h="202708">
                <a:tc>
                  <a:txBody>
                    <a:bodyPr/>
                    <a:lstStyle/>
                    <a:p>
                      <a:pPr algn="ctr" fontAlgn="b"/>
                      <a:r>
                        <a:rPr lang="en-US" sz="1050" u="none" strike="noStrike" dirty="0">
                          <a:effectLst/>
                        </a:rPr>
                        <a:t>NAK082000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1G</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EEG10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EGL02</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PM3</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10</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316598664"/>
                  </a:ext>
                </a:extLst>
              </a:tr>
              <a:tr h="202708">
                <a:tc>
                  <a:txBody>
                    <a:bodyPr/>
                    <a:lstStyle/>
                    <a:p>
                      <a:pPr algn="ctr" fontAlgn="b"/>
                      <a:r>
                        <a:rPr lang="en-US" sz="1050" u="none" strike="noStrike" dirty="0">
                          <a:effectLst/>
                        </a:rPr>
                        <a:t>NAK103000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1G</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EEG10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EGL04</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PM2</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altLang="zh-CN" sz="1050" u="none" strike="noStrike" dirty="0">
                          <a:effectLst/>
                        </a:rPr>
                        <a:t>17</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extLst>
                  <a:ext uri="{0D108BD9-81ED-4DB2-BD59-A6C34878D82A}">
                    <a16:rowId xmlns:a16="http://schemas.microsoft.com/office/drawing/2014/main" val="1065671904"/>
                  </a:ext>
                </a:extLst>
              </a:tr>
              <a:tr h="202708">
                <a:tc>
                  <a:txBody>
                    <a:bodyPr/>
                    <a:lstStyle/>
                    <a:p>
                      <a:pPr algn="ctr" fontAlgn="b"/>
                      <a:r>
                        <a:rPr lang="en-US" sz="1050" u="none" strike="noStrike">
                          <a:effectLst/>
                        </a:rPr>
                        <a:t>NAK103000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a:effectLst/>
                        </a:rPr>
                        <a:t>1G</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EEG10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EGL04</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sz="1050" u="none" strike="noStrike" dirty="0">
                          <a:effectLst/>
                        </a:rPr>
                        <a:t>PM3</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tc>
                  <a:txBody>
                    <a:bodyPr/>
                    <a:lstStyle/>
                    <a:p>
                      <a:pPr algn="ctr" fontAlgn="b"/>
                      <a:r>
                        <a:rPr lang="en-US" altLang="zh-CN" sz="1050" u="none" strike="noStrike" dirty="0">
                          <a:effectLst/>
                        </a:rPr>
                        <a:t>8</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solidFill>
                      <a:schemeClr val="accent5">
                        <a:lumMod val="60000"/>
                        <a:lumOff val="40000"/>
                      </a:schemeClr>
                    </a:solidFill>
                  </a:tcPr>
                </a:tc>
                <a:extLst>
                  <a:ext uri="{0D108BD9-81ED-4DB2-BD59-A6C34878D82A}">
                    <a16:rowId xmlns:a16="http://schemas.microsoft.com/office/drawing/2014/main" val="2022390949"/>
                  </a:ext>
                </a:extLst>
              </a:tr>
              <a:tr h="202708">
                <a:tc>
                  <a:txBody>
                    <a:bodyPr/>
                    <a:lstStyle/>
                    <a:p>
                      <a:pPr algn="ctr" fontAlgn="b"/>
                      <a:r>
                        <a:rPr lang="en-US" sz="1050" u="none" strike="noStrike" dirty="0">
                          <a:effectLst/>
                        </a:rPr>
                        <a:t>NAK173000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1G</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EEG10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EGL02</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PM2</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9</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446017792"/>
                  </a:ext>
                </a:extLst>
              </a:tr>
              <a:tr h="202708">
                <a:tc>
                  <a:txBody>
                    <a:bodyPr/>
                    <a:lstStyle/>
                    <a:p>
                      <a:pPr algn="ctr" fontAlgn="b"/>
                      <a:r>
                        <a:rPr lang="en-US" sz="1050" u="none" strike="noStrike">
                          <a:effectLst/>
                        </a:rPr>
                        <a:t>NAK173000</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1G</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dirty="0">
                          <a:effectLst/>
                        </a:rPr>
                        <a:t>EEG10</a:t>
                      </a:r>
                      <a:endParaRPr lang="en-US"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EGL02</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sz="1050" u="none" strike="noStrike">
                          <a:effectLst/>
                        </a:rPr>
                        <a:t>PM3</a:t>
                      </a:r>
                      <a:endParaRPr lang="en-US" sz="1050" b="0" i="0" u="none" strike="noStrike">
                        <a:solidFill>
                          <a:srgbClr val="000000"/>
                        </a:solidFill>
                        <a:effectLst/>
                        <a:latin typeface="宋体" panose="02010600030101010101" pitchFamily="2" charset="-122"/>
                        <a:ea typeface="宋体" panose="02010600030101010101" pitchFamily="2" charset="-122"/>
                      </a:endParaRPr>
                    </a:p>
                  </a:txBody>
                  <a:tcPr marL="5530" marR="5530" marT="5530" marB="0" anchor="ctr"/>
                </a:tc>
                <a:tc>
                  <a:txBody>
                    <a:bodyPr/>
                    <a:lstStyle/>
                    <a:p>
                      <a:pPr algn="ctr" fontAlgn="b"/>
                      <a:r>
                        <a:rPr lang="en-US" altLang="zh-CN" sz="1050" u="none" strike="noStrike" dirty="0">
                          <a:effectLst/>
                        </a:rPr>
                        <a:t>16</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5530" marR="5530" marT="5530" marB="0" anchor="ctr"/>
                </a:tc>
                <a:extLst>
                  <a:ext uri="{0D108BD9-81ED-4DB2-BD59-A6C34878D82A}">
                    <a16:rowId xmlns:a16="http://schemas.microsoft.com/office/drawing/2014/main" val="1925878473"/>
                  </a:ext>
                </a:extLst>
              </a:tr>
            </a:tbl>
          </a:graphicData>
        </a:graphic>
      </p:graphicFrame>
    </p:spTree>
    <p:extLst>
      <p:ext uri="{BB962C8B-B14F-4D97-AF65-F5344CB8AC3E}">
        <p14:creationId xmlns:p14="http://schemas.microsoft.com/office/powerpoint/2010/main" val="3298305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743200" cy="496888"/>
          </a:xfrm>
        </p:spPr>
        <p:txBody>
          <a:bodyPr/>
          <a:lstStyle/>
          <a:p>
            <a:pPr algn="l"/>
            <a:r>
              <a:rPr lang="zh-CN" altLang="en-US" b="1" dirty="0" smtClean="0"/>
              <a:t>实验设计（</a:t>
            </a:r>
            <a:r>
              <a:rPr lang="en-US" altLang="zh-CN" b="1" dirty="0" smtClean="0"/>
              <a:t>EGL</a:t>
            </a:r>
            <a:r>
              <a:rPr lang="zh-CN" altLang="en-US" b="1" dirty="0" smtClean="0"/>
              <a:t>）</a:t>
            </a:r>
            <a:endParaRPr lang="zh-CN" altLang="en-US" b="1" dirty="0"/>
          </a:p>
        </p:txBody>
      </p:sp>
      <p:graphicFrame>
        <p:nvGraphicFramePr>
          <p:cNvPr id="18" name="表格 17"/>
          <p:cNvGraphicFramePr>
            <a:graphicFrameLocks noGrp="1"/>
          </p:cNvGraphicFramePr>
          <p:nvPr>
            <p:extLst/>
          </p:nvPr>
        </p:nvGraphicFramePr>
        <p:xfrm>
          <a:off x="421436" y="895350"/>
          <a:ext cx="5457964" cy="2209798"/>
        </p:xfrm>
        <a:graphic>
          <a:graphicData uri="http://schemas.openxmlformats.org/drawingml/2006/table">
            <a:tbl>
              <a:tblPr firstRow="1" firstCol="1" bandRow="1">
                <a:tableStyleId>{5C22544A-7EE6-4342-B048-85BDC9FD1C3A}</a:tableStyleId>
              </a:tblPr>
              <a:tblGrid>
                <a:gridCol w="1457349">
                  <a:extLst>
                    <a:ext uri="{9D8B030D-6E8A-4147-A177-3AD203B41FA5}">
                      <a16:colId xmlns:a16="http://schemas.microsoft.com/office/drawing/2014/main" val="1505823722"/>
                    </a:ext>
                  </a:extLst>
                </a:gridCol>
                <a:gridCol w="843729">
                  <a:extLst>
                    <a:ext uri="{9D8B030D-6E8A-4147-A177-3AD203B41FA5}">
                      <a16:colId xmlns:a16="http://schemas.microsoft.com/office/drawing/2014/main" val="460798076"/>
                    </a:ext>
                  </a:extLst>
                </a:gridCol>
                <a:gridCol w="3156886">
                  <a:extLst>
                    <a:ext uri="{9D8B030D-6E8A-4147-A177-3AD203B41FA5}">
                      <a16:colId xmlns:a16="http://schemas.microsoft.com/office/drawing/2014/main" val="2310509624"/>
                    </a:ext>
                  </a:extLst>
                </a:gridCol>
              </a:tblGrid>
              <a:tr h="376028">
                <a:tc>
                  <a:txBody>
                    <a:bodyPr/>
                    <a:lstStyle/>
                    <a:p>
                      <a:pPr algn="l"/>
                      <a:r>
                        <a:rPr lang="en-US" altLang="zh-CN" sz="1400" b="1" dirty="0" smtClean="0"/>
                        <a:t>Item</a:t>
                      </a:r>
                      <a:endParaRPr lang="zh-CN" altLang="en-US" sz="14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ltLang="zh-CN" sz="1400" b="1" dirty="0" smtClean="0"/>
                        <a:t>Keep</a:t>
                      </a:r>
                      <a:endParaRPr lang="zh-CN" altLang="en-US" sz="14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a:r>
                        <a:rPr lang="en-US" altLang="zh-CN" sz="1400" b="1" dirty="0" smtClean="0"/>
                        <a:t>Filter</a:t>
                      </a:r>
                      <a:endParaRPr lang="zh-CN" altLang="en-US" sz="14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8219006"/>
                  </a:ext>
                </a:extLst>
              </a:tr>
              <a:tr h="3667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err="1" smtClean="0"/>
                        <a:t>User_flag</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5"/>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smtClean="0"/>
                        <a:t>Y</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sz="1200" b="1" dirty="0" err="1" smtClean="0"/>
                        <a:t>N&amp;Null</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9328808"/>
                  </a:ext>
                </a:extLst>
              </a:tr>
              <a:tr h="3667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err="1" smtClean="0"/>
                        <a:t>EQP_state</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smtClean="0"/>
                        <a:t>PRD</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smtClean="0"/>
                        <a:t>NOT (</a:t>
                      </a:r>
                      <a:r>
                        <a:rPr lang="en-US" altLang="zh-CN" sz="1200" b="1" dirty="0" err="1" smtClean="0"/>
                        <a:t>EQP_state</a:t>
                      </a:r>
                      <a:r>
                        <a:rPr lang="en-US" altLang="zh-CN" sz="1200" b="1" dirty="0" smtClean="0"/>
                        <a:t> =‘PRD’) .e.g. ‘SBY’.</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6950902"/>
                  </a:ext>
                </a:extLst>
              </a:tr>
              <a:tr h="3667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err="1" smtClean="0"/>
                        <a:t>Chamber_flag</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3"/>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smtClean="0"/>
                        <a:t>Y</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err="1" smtClean="0"/>
                        <a:t>N&amp;Null</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6073301"/>
                  </a:ext>
                </a:extLst>
              </a:tr>
              <a:tr h="3667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err="1" smtClean="0"/>
                        <a:t>Chamber_user_flag</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smtClean="0"/>
                        <a:t>Y&amp;N</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sz="1200" b="1" dirty="0" smtClean="0"/>
                        <a:t>Null</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3285613"/>
                  </a:ext>
                </a:extLst>
              </a:tr>
              <a:tr h="3667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smtClean="0"/>
                        <a:t>Reason code</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smtClean="0"/>
                        <a:t>Null</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b="1" dirty="0" smtClean="0"/>
                        <a:t>NOT (Reason code = Null) .e.g. ‘*MFG’, ‘*RMS’.</a:t>
                      </a:r>
                      <a:endParaRPr lang="zh-CN" altLang="en-US" sz="1200" b="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1328924"/>
                  </a:ext>
                </a:extLst>
              </a:tr>
            </a:tbl>
          </a:graphicData>
        </a:graphic>
      </p:graphicFrame>
      <p:graphicFrame>
        <p:nvGraphicFramePr>
          <p:cNvPr id="19" name="表格 18"/>
          <p:cNvGraphicFramePr>
            <a:graphicFrameLocks noGrp="1"/>
          </p:cNvGraphicFramePr>
          <p:nvPr>
            <p:extLst/>
          </p:nvPr>
        </p:nvGraphicFramePr>
        <p:xfrm>
          <a:off x="421436" y="3312489"/>
          <a:ext cx="8528051" cy="1402080"/>
        </p:xfrm>
        <a:graphic>
          <a:graphicData uri="http://schemas.openxmlformats.org/drawingml/2006/table">
            <a:tbl>
              <a:tblPr firstRow="1" bandRow="1">
                <a:tableStyleId>{3B4B98B0-60AC-42C2-AFA5-B58CD77FA1E5}</a:tableStyleId>
              </a:tblPr>
              <a:tblGrid>
                <a:gridCol w="1143000">
                  <a:extLst>
                    <a:ext uri="{9D8B030D-6E8A-4147-A177-3AD203B41FA5}">
                      <a16:colId xmlns:a16="http://schemas.microsoft.com/office/drawing/2014/main" val="1226734944"/>
                    </a:ext>
                  </a:extLst>
                </a:gridCol>
                <a:gridCol w="1524000">
                  <a:extLst>
                    <a:ext uri="{9D8B030D-6E8A-4147-A177-3AD203B41FA5}">
                      <a16:colId xmlns:a16="http://schemas.microsoft.com/office/drawing/2014/main" val="1288115583"/>
                    </a:ext>
                  </a:extLst>
                </a:gridCol>
                <a:gridCol w="1524000">
                  <a:extLst>
                    <a:ext uri="{9D8B030D-6E8A-4147-A177-3AD203B41FA5}">
                      <a16:colId xmlns:a16="http://schemas.microsoft.com/office/drawing/2014/main" val="1188853470"/>
                    </a:ext>
                  </a:extLst>
                </a:gridCol>
                <a:gridCol w="1494367">
                  <a:extLst>
                    <a:ext uri="{9D8B030D-6E8A-4147-A177-3AD203B41FA5}">
                      <a16:colId xmlns:a16="http://schemas.microsoft.com/office/drawing/2014/main" val="2982103873"/>
                    </a:ext>
                  </a:extLst>
                </a:gridCol>
                <a:gridCol w="1421342">
                  <a:extLst>
                    <a:ext uri="{9D8B030D-6E8A-4147-A177-3AD203B41FA5}">
                      <a16:colId xmlns:a16="http://schemas.microsoft.com/office/drawing/2014/main" val="3549862963"/>
                    </a:ext>
                  </a:extLst>
                </a:gridCol>
                <a:gridCol w="1421342">
                  <a:extLst>
                    <a:ext uri="{9D8B030D-6E8A-4147-A177-3AD203B41FA5}">
                      <a16:colId xmlns:a16="http://schemas.microsoft.com/office/drawing/2014/main" val="3648523665"/>
                    </a:ext>
                  </a:extLst>
                </a:gridCol>
              </a:tblGrid>
              <a:tr h="172006">
                <a:tc>
                  <a:txBody>
                    <a:bodyPr/>
                    <a:lstStyle/>
                    <a:p>
                      <a:pPr algn="ctr"/>
                      <a:r>
                        <a:rPr lang="en-US" altLang="zh-CN" sz="1400" dirty="0" smtClean="0"/>
                        <a:t>Experiment</a:t>
                      </a:r>
                      <a:endParaRPr lang="zh-CN" altLang="en-US" sz="1400" dirty="0"/>
                    </a:p>
                  </a:txBody>
                  <a:tcPr anchor="ctr"/>
                </a:tc>
                <a:tc>
                  <a:txBody>
                    <a:bodyPr/>
                    <a:lstStyle/>
                    <a:p>
                      <a:pPr algn="ctr"/>
                      <a:r>
                        <a:rPr lang="en-US" altLang="zh-CN" sz="1400" dirty="0" smtClean="0"/>
                        <a:t>Lot Count</a:t>
                      </a:r>
                      <a:endParaRPr lang="zh-CN" altLang="en-US" sz="1400" dirty="0"/>
                    </a:p>
                  </a:txBody>
                  <a:tcPr anchor="ctr"/>
                </a:tc>
                <a:tc>
                  <a:txBody>
                    <a:bodyPr/>
                    <a:lstStyle/>
                    <a:p>
                      <a:pPr algn="ctr"/>
                      <a:r>
                        <a:rPr lang="en-US" altLang="zh-CN" sz="1400" dirty="0" smtClean="0"/>
                        <a:t>Before(</a:t>
                      </a:r>
                      <a:r>
                        <a:rPr lang="en-US" altLang="zh-CN" sz="1400" dirty="0" err="1" smtClean="0"/>
                        <a:t>hrs</a:t>
                      </a:r>
                      <a:r>
                        <a:rPr lang="en-US" altLang="zh-CN" sz="1400" dirty="0" smtClean="0"/>
                        <a:t>)</a:t>
                      </a:r>
                      <a:endParaRPr lang="zh-CN" altLang="en-US"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After(</a:t>
                      </a:r>
                      <a:r>
                        <a:rPr lang="en-US" altLang="zh-CN" sz="1400" dirty="0" err="1" smtClean="0"/>
                        <a:t>hrs</a:t>
                      </a:r>
                      <a:r>
                        <a:rPr lang="en-US" altLang="zh-CN" sz="1400" dirty="0" smtClean="0"/>
                        <a:t>)</a:t>
                      </a:r>
                      <a:endParaRPr lang="zh-CN" altLang="en-US" sz="1400" dirty="0"/>
                    </a:p>
                  </a:txBody>
                  <a:tcPr anchor="ctr"/>
                </a:tc>
                <a:tc>
                  <a:txBody>
                    <a:bodyPr/>
                    <a:lstStyle/>
                    <a:p>
                      <a:pPr algn="ctr"/>
                      <a:r>
                        <a:rPr lang="en-US" altLang="zh-CN" sz="1400" dirty="0" smtClean="0"/>
                        <a:t>Improvement</a:t>
                      </a:r>
                      <a:endParaRPr lang="zh-CN" altLang="en-US" sz="1400" dirty="0"/>
                    </a:p>
                  </a:txBody>
                  <a:tcPr anchor="ctr"/>
                </a:tc>
                <a:tc>
                  <a:txBody>
                    <a:bodyPr/>
                    <a:lstStyle/>
                    <a:p>
                      <a:pPr algn="ctr"/>
                      <a:r>
                        <a:rPr lang="en-US" altLang="zh-CN" sz="1400" dirty="0" smtClean="0"/>
                        <a:t>Link</a:t>
                      </a:r>
                      <a:endParaRPr lang="zh-CN" altLang="en-US" sz="1400" dirty="0"/>
                    </a:p>
                  </a:txBody>
                  <a:tcPr anchor="ctr"/>
                </a:tc>
                <a:extLst>
                  <a:ext uri="{0D108BD9-81ED-4DB2-BD59-A6C34878D82A}">
                    <a16:rowId xmlns:a16="http://schemas.microsoft.com/office/drawing/2014/main" val="2092125760"/>
                  </a:ext>
                </a:extLst>
              </a:tr>
              <a:tr h="248906">
                <a:tc>
                  <a:txBody>
                    <a:bodyPr/>
                    <a:lstStyle/>
                    <a:p>
                      <a:pPr algn="ctr"/>
                      <a:r>
                        <a:rPr lang="en-US" altLang="zh-CN" sz="1200" b="0" dirty="0" smtClean="0"/>
                        <a:t>1</a:t>
                      </a:r>
                      <a:endParaRPr lang="zh-CN" altLang="en-US" sz="1200" b="0" dirty="0">
                        <a:latin typeface="+mn-lt"/>
                      </a:endParaRPr>
                    </a:p>
                  </a:txBody>
                  <a:tcPr anchor="ctr"/>
                </a:tc>
                <a:tc>
                  <a:txBody>
                    <a:bodyPr/>
                    <a:lstStyle/>
                    <a:p>
                      <a:pPr algn="ctr"/>
                      <a:r>
                        <a:rPr lang="en-US" altLang="zh-CN" sz="1200" b="0" dirty="0" smtClean="0"/>
                        <a:t>48</a:t>
                      </a:r>
                      <a:endParaRPr lang="zh-CN" altLang="en-US" sz="1200" b="0" dirty="0">
                        <a:latin typeface="+mn-lt"/>
                      </a:endParaRPr>
                    </a:p>
                  </a:txBody>
                  <a:tcPr anchor="ctr"/>
                </a:tc>
                <a:tc>
                  <a:txBody>
                    <a:bodyPr/>
                    <a:lstStyle/>
                    <a:p>
                      <a:pPr algn="ctr" fontAlgn="ctr"/>
                      <a:r>
                        <a:rPr lang="en-US" altLang="zh-CN" sz="1200" b="0" u="none" strike="noStrike" dirty="0">
                          <a:effectLst/>
                        </a:rPr>
                        <a:t>38.98</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25.00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u="none" strike="noStrike" dirty="0">
                          <a:effectLst/>
                        </a:rPr>
                        <a:t>35.86%</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100" b="1" dirty="0">
                        <a:latin typeface="+mn-lt"/>
                      </a:endParaRPr>
                    </a:p>
                  </a:txBody>
                  <a:tcPr anchor="ctr"/>
                </a:tc>
                <a:extLst>
                  <a:ext uri="{0D108BD9-81ED-4DB2-BD59-A6C34878D82A}">
                    <a16:rowId xmlns:a16="http://schemas.microsoft.com/office/drawing/2014/main" val="1067276394"/>
                  </a:ext>
                </a:extLst>
              </a:tr>
              <a:tr h="248906">
                <a:tc>
                  <a:txBody>
                    <a:bodyPr/>
                    <a:lstStyle/>
                    <a:p>
                      <a:pPr algn="ctr"/>
                      <a:r>
                        <a:rPr lang="en-US" altLang="zh-CN" sz="1200" b="0" dirty="0" smtClean="0"/>
                        <a:t>2</a:t>
                      </a:r>
                      <a:endParaRPr lang="zh-CN" altLang="en-US" sz="1200" b="0" dirty="0">
                        <a:latin typeface="+mn-lt"/>
                      </a:endParaRPr>
                    </a:p>
                  </a:txBody>
                  <a:tcPr anchor="ctr"/>
                </a:tc>
                <a:tc>
                  <a:txBody>
                    <a:bodyPr/>
                    <a:lstStyle/>
                    <a:p>
                      <a:pPr algn="ctr"/>
                      <a:r>
                        <a:rPr lang="en-US" altLang="zh-CN" sz="1200" b="0" dirty="0" smtClean="0"/>
                        <a:t>51</a:t>
                      </a:r>
                      <a:endParaRPr lang="zh-CN" altLang="en-US" sz="1200" b="0" dirty="0">
                        <a:latin typeface="+mn-lt"/>
                      </a:endParaRPr>
                    </a:p>
                  </a:txBody>
                  <a:tcPr anchor="ctr"/>
                </a:tc>
                <a:tc>
                  <a:txBody>
                    <a:bodyPr/>
                    <a:lstStyle/>
                    <a:p>
                      <a:pPr algn="ctr" fontAlgn="ctr"/>
                      <a:r>
                        <a:rPr lang="en-US" altLang="zh-CN" sz="1200" b="0" u="none" strike="noStrike" dirty="0">
                          <a:effectLst/>
                        </a:rPr>
                        <a:t>48.44</a:t>
                      </a:r>
                      <a:endParaRPr lang="en-US" altLang="zh-CN" sz="1200" b="0" i="0" u="none" strike="noStrike" dirty="0">
                        <a:solidFill>
                          <a:srgbClr val="000000"/>
                        </a:solidFill>
                        <a:effectLst/>
                        <a:latin typeface="+mn-lt"/>
                        <a:ea typeface="Arial Unicode MS" panose="020B0604020202020204" pitchFamily="34" charset="-122"/>
                      </a:endParaRPr>
                    </a:p>
                  </a:txBody>
                  <a:tcPr marL="9525" marR="9525" marT="9525" marB="0" anchor="ctr"/>
                </a:tc>
                <a:tc>
                  <a:txBody>
                    <a:bodyPr/>
                    <a:lstStyle/>
                    <a:p>
                      <a:pPr algn="ctr" fontAlgn="ctr"/>
                      <a:r>
                        <a:rPr lang="en-US" altLang="zh-CN" sz="1200" b="0" u="none" strike="noStrike" dirty="0">
                          <a:effectLst/>
                        </a:rPr>
                        <a:t>17.75</a:t>
                      </a:r>
                      <a:endParaRPr lang="en-US" altLang="zh-CN" sz="1200" b="0" i="0" u="none" strike="noStrike" dirty="0">
                        <a:solidFill>
                          <a:srgbClr val="000000"/>
                        </a:solidFill>
                        <a:effectLst/>
                        <a:latin typeface="+mn-lt"/>
                        <a:ea typeface="Arial Unicode MS" panose="020B0604020202020204" pitchFamily="34" charset="-122"/>
                      </a:endParaRPr>
                    </a:p>
                  </a:txBody>
                  <a:tcPr marL="9525" marR="9525" marT="9525" marB="0" anchor="ctr"/>
                </a:tc>
                <a:tc>
                  <a:txBody>
                    <a:bodyPr/>
                    <a:lstStyle/>
                    <a:p>
                      <a:pPr algn="ctr" fontAlgn="ctr"/>
                      <a:r>
                        <a:rPr lang="en-US" altLang="zh-CN" sz="1200" b="0" u="none" strike="noStrike" dirty="0">
                          <a:effectLst/>
                        </a:rPr>
                        <a:t>63.36%</a:t>
                      </a:r>
                      <a:endParaRPr lang="en-US" altLang="zh-CN" sz="1200" b="0" i="0" u="none" strike="noStrike" dirty="0">
                        <a:solidFill>
                          <a:srgbClr val="000000"/>
                        </a:solidFill>
                        <a:effectLst/>
                        <a:latin typeface="+mn-lt"/>
                        <a:ea typeface="Arial Unicode MS" panose="020B0604020202020204" pitchFamily="34" charset="-122"/>
                      </a:endParaRPr>
                    </a:p>
                  </a:txBody>
                  <a:tcPr marL="9525" marR="9525" marT="9525" marB="0" anchor="ctr"/>
                </a:tc>
                <a:tc>
                  <a:txBody>
                    <a:bodyPr/>
                    <a:lstStyle/>
                    <a:p>
                      <a:pPr algn="ctr"/>
                      <a:endParaRPr lang="zh-CN" altLang="en-US" sz="1100" b="1" dirty="0">
                        <a:latin typeface="+mn-lt"/>
                      </a:endParaRPr>
                    </a:p>
                  </a:txBody>
                  <a:tcPr anchor="ctr"/>
                </a:tc>
                <a:extLst>
                  <a:ext uri="{0D108BD9-81ED-4DB2-BD59-A6C34878D82A}">
                    <a16:rowId xmlns:a16="http://schemas.microsoft.com/office/drawing/2014/main" val="172513267"/>
                  </a:ext>
                </a:extLst>
              </a:tr>
              <a:tr h="248906">
                <a:tc>
                  <a:txBody>
                    <a:bodyPr/>
                    <a:lstStyle/>
                    <a:p>
                      <a:pPr algn="ctr"/>
                      <a:r>
                        <a:rPr lang="en-US" altLang="zh-CN" sz="1200" b="0" dirty="0" smtClean="0"/>
                        <a:t>3</a:t>
                      </a:r>
                      <a:endParaRPr lang="zh-CN" altLang="en-US" sz="1200" b="0" dirty="0">
                        <a:latin typeface="+mn-lt"/>
                      </a:endParaRPr>
                    </a:p>
                  </a:txBody>
                  <a:tcPr anchor="ctr"/>
                </a:tc>
                <a:tc>
                  <a:txBody>
                    <a:bodyPr/>
                    <a:lstStyle/>
                    <a:p>
                      <a:pPr algn="ctr"/>
                      <a:r>
                        <a:rPr lang="en-US" altLang="zh-CN" sz="1200" b="0" dirty="0" smtClean="0"/>
                        <a:t>44</a:t>
                      </a:r>
                      <a:endParaRPr lang="zh-CN" altLang="en-US" sz="1200" b="0" dirty="0">
                        <a:latin typeface="+mn-lt"/>
                      </a:endParaRPr>
                    </a:p>
                  </a:txBody>
                  <a:tcPr anchor="ctr"/>
                </a:tc>
                <a:tc>
                  <a:txBody>
                    <a:bodyPr/>
                    <a:lstStyle/>
                    <a:p>
                      <a:pPr algn="ctr" fontAlgn="b"/>
                      <a:r>
                        <a:rPr lang="en-US" altLang="zh-CN" sz="1200" b="0" u="none" strike="noStrike" dirty="0">
                          <a:effectLst/>
                        </a:rPr>
                        <a:t>31.99</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u="none" strike="noStrike" dirty="0">
                          <a:effectLst/>
                        </a:rPr>
                        <a:t>13.80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u="none" strike="noStrike" dirty="0">
                          <a:effectLst/>
                        </a:rPr>
                        <a:t>56.86%</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100" b="1" dirty="0">
                        <a:latin typeface="+mn-lt"/>
                      </a:endParaRPr>
                    </a:p>
                  </a:txBody>
                  <a:tcPr anchor="ctr"/>
                </a:tc>
                <a:extLst>
                  <a:ext uri="{0D108BD9-81ED-4DB2-BD59-A6C34878D82A}">
                    <a16:rowId xmlns:a16="http://schemas.microsoft.com/office/drawing/2014/main" val="1022884051"/>
                  </a:ext>
                </a:extLst>
              </a:tr>
              <a:tr h="248906">
                <a:tc>
                  <a:txBody>
                    <a:bodyPr/>
                    <a:lstStyle/>
                    <a:p>
                      <a:pPr algn="ctr"/>
                      <a:r>
                        <a:rPr lang="en-US" altLang="zh-CN" sz="1200" b="0" dirty="0" smtClean="0">
                          <a:latin typeface="+mn-lt"/>
                        </a:rPr>
                        <a:t>4</a:t>
                      </a:r>
                      <a:endParaRPr lang="zh-CN" altLang="en-US" sz="1200" b="0" dirty="0">
                        <a:latin typeface="+mn-lt"/>
                      </a:endParaRPr>
                    </a:p>
                  </a:txBody>
                  <a:tcPr anchor="ctr"/>
                </a:tc>
                <a:tc>
                  <a:txBody>
                    <a:bodyPr/>
                    <a:lstStyle/>
                    <a:p>
                      <a:pPr algn="ctr"/>
                      <a:r>
                        <a:rPr lang="en-US" altLang="zh-CN" sz="1200" b="0" dirty="0" smtClean="0">
                          <a:latin typeface="+mn-lt"/>
                        </a:rPr>
                        <a:t>47</a:t>
                      </a:r>
                      <a:endParaRPr lang="zh-CN" altLang="en-US" sz="1200" b="0" dirty="0">
                        <a:latin typeface="+mn-lt"/>
                      </a:endParaRPr>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200" b="0" u="none" strike="noStrike" dirty="0" smtClean="0">
                          <a:effectLst/>
                        </a:rPr>
                        <a:t>29.55</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200" b="0" u="none" strike="noStrike" dirty="0" smtClean="0">
                          <a:effectLst/>
                        </a:rPr>
                        <a:t>14.49</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200" b="0" u="none" strike="noStrike" dirty="0" smtClean="0">
                          <a:effectLst/>
                        </a:rPr>
                        <a:t>50.95%</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100" b="1" dirty="0">
                        <a:latin typeface="+mn-lt"/>
                      </a:endParaRPr>
                    </a:p>
                  </a:txBody>
                  <a:tcPr anchor="ctr"/>
                </a:tc>
                <a:extLst>
                  <a:ext uri="{0D108BD9-81ED-4DB2-BD59-A6C34878D82A}">
                    <a16:rowId xmlns:a16="http://schemas.microsoft.com/office/drawing/2014/main" val="567109678"/>
                  </a:ext>
                </a:extLst>
              </a:tr>
            </a:tbl>
          </a:graphicData>
        </a:graphic>
      </p:graphicFrame>
      <p:sp>
        <p:nvSpPr>
          <p:cNvPr id="20" name="动作按钮: 结束 19">
            <a:hlinkClick r:id="rId2" action="ppaction://hlinksldjump" highlightClick="1"/>
          </p:cNvPr>
          <p:cNvSpPr/>
          <p:nvPr/>
        </p:nvSpPr>
        <p:spPr>
          <a:xfrm>
            <a:off x="7888436" y="3633669"/>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1" name="动作按钮: 结束 20">
            <a:hlinkClick r:id="rId3" action="ppaction://hlinksldjump" highlightClick="1"/>
          </p:cNvPr>
          <p:cNvSpPr/>
          <p:nvPr/>
        </p:nvSpPr>
        <p:spPr>
          <a:xfrm>
            <a:off x="7888436" y="4183449"/>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2" name="动作按钮: 结束 21">
            <a:hlinkClick r:id="rId4" action="ppaction://hlinksldjump" highlightClick="1"/>
          </p:cNvPr>
          <p:cNvSpPr/>
          <p:nvPr/>
        </p:nvSpPr>
        <p:spPr>
          <a:xfrm>
            <a:off x="7889036" y="3905221"/>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 name="右箭头 2"/>
          <p:cNvSpPr/>
          <p:nvPr/>
        </p:nvSpPr>
        <p:spPr>
          <a:xfrm>
            <a:off x="5638800" y="2408154"/>
            <a:ext cx="533400" cy="3048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endParaRPr lang="zh-CN" altLang="en-US"/>
          </a:p>
        </p:txBody>
      </p:sp>
      <p:sp>
        <p:nvSpPr>
          <p:cNvPr id="4" name="左大括号 3"/>
          <p:cNvSpPr/>
          <p:nvPr/>
        </p:nvSpPr>
        <p:spPr>
          <a:xfrm>
            <a:off x="6169514" y="2150548"/>
            <a:ext cx="345236" cy="79117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6348482" y="2169202"/>
            <a:ext cx="2710750" cy="738664"/>
          </a:xfrm>
          <a:prstGeom prst="rect">
            <a:avLst/>
          </a:prstGeom>
          <a:noFill/>
        </p:spPr>
        <p:txBody>
          <a:bodyPr wrap="square" rtlCol="0">
            <a:spAutoFit/>
          </a:bodyPr>
          <a:lstStyle/>
          <a:p>
            <a:r>
              <a:rPr lang="en-US" altLang="zh-CN" sz="1400" dirty="0" smtClean="0"/>
              <a:t>Y</a:t>
            </a:r>
            <a:r>
              <a:rPr lang="zh-CN" altLang="en-US" sz="1400" dirty="0" smtClean="0"/>
              <a:t>：当下可以</a:t>
            </a:r>
            <a:r>
              <a:rPr lang="en-US" altLang="zh-CN" sz="1400" dirty="0" smtClean="0"/>
              <a:t>run</a:t>
            </a:r>
            <a:r>
              <a:rPr lang="zh-CN" altLang="en-US" sz="1400" dirty="0"/>
              <a:t>。</a:t>
            </a:r>
            <a:endParaRPr lang="en-US" altLang="zh-CN" sz="1400" dirty="0" smtClean="0"/>
          </a:p>
          <a:p>
            <a:r>
              <a:rPr lang="en-US" altLang="zh-CN" sz="1400" dirty="0" smtClean="0"/>
              <a:t>N</a:t>
            </a:r>
            <a:r>
              <a:rPr lang="zh-CN" altLang="en-US" sz="1400" dirty="0" smtClean="0"/>
              <a:t>：</a:t>
            </a:r>
            <a:r>
              <a:rPr lang="zh-CN" altLang="en-US" sz="1400" b="1" dirty="0" smtClean="0"/>
              <a:t>①人工干预</a:t>
            </a:r>
            <a:r>
              <a:rPr lang="zh-CN" altLang="en-US" sz="1400" dirty="0" smtClean="0"/>
              <a:t>；②机台不能</a:t>
            </a:r>
            <a:r>
              <a:rPr lang="en-US" altLang="zh-CN" sz="1400" dirty="0" smtClean="0"/>
              <a:t>run</a:t>
            </a:r>
            <a:r>
              <a:rPr lang="zh-CN" altLang="en-US" sz="1400" dirty="0"/>
              <a:t>。</a:t>
            </a:r>
            <a:endParaRPr lang="en-US" altLang="zh-CN" sz="1400" dirty="0" smtClean="0"/>
          </a:p>
          <a:p>
            <a:r>
              <a:rPr lang="en-US" altLang="zh-CN" sz="1400" dirty="0" smtClean="0"/>
              <a:t>Null</a:t>
            </a:r>
            <a:r>
              <a:rPr lang="zh-CN" altLang="en-US" sz="1400" dirty="0" smtClean="0"/>
              <a:t>：当下</a:t>
            </a:r>
            <a:r>
              <a:rPr lang="en-US" altLang="zh-CN" sz="1400" dirty="0" smtClean="0"/>
              <a:t>recipe</a:t>
            </a:r>
            <a:r>
              <a:rPr lang="zh-CN" altLang="en-US" sz="1400" dirty="0" smtClean="0"/>
              <a:t>不能用。</a:t>
            </a:r>
            <a:endParaRPr lang="zh-CN" altLang="en-US" sz="1400" dirty="0"/>
          </a:p>
        </p:txBody>
      </p:sp>
      <p:sp>
        <p:nvSpPr>
          <p:cNvPr id="11" name="动作按钮: 结束 10">
            <a:hlinkClick r:id="rId5" action="ppaction://hlinksldjump" highlightClick="1"/>
          </p:cNvPr>
          <p:cNvSpPr/>
          <p:nvPr/>
        </p:nvSpPr>
        <p:spPr>
          <a:xfrm>
            <a:off x="7888436" y="4488249"/>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3" name="右箭头 22"/>
          <p:cNvSpPr/>
          <p:nvPr/>
        </p:nvSpPr>
        <p:spPr>
          <a:xfrm>
            <a:off x="5648814" y="1661665"/>
            <a:ext cx="533400" cy="3048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endParaRPr lang="zh-CN" altLang="en-US"/>
          </a:p>
        </p:txBody>
      </p:sp>
      <p:pic>
        <p:nvPicPr>
          <p:cNvPr id="13" name="图片 12"/>
          <p:cNvPicPr>
            <a:picLocks noChangeAspect="1"/>
          </p:cNvPicPr>
          <p:nvPr/>
        </p:nvPicPr>
        <p:blipFill>
          <a:blip r:embed="rId6"/>
          <a:stretch>
            <a:fillRect/>
          </a:stretch>
        </p:blipFill>
        <p:spPr>
          <a:xfrm>
            <a:off x="6318468" y="1358106"/>
            <a:ext cx="2501699" cy="351116"/>
          </a:xfrm>
          <a:prstGeom prst="rect">
            <a:avLst/>
          </a:prstGeom>
        </p:spPr>
      </p:pic>
      <p:pic>
        <p:nvPicPr>
          <p:cNvPr id="14" name="图片 13"/>
          <p:cNvPicPr>
            <a:picLocks noChangeAspect="1"/>
          </p:cNvPicPr>
          <p:nvPr/>
        </p:nvPicPr>
        <p:blipFill>
          <a:blip r:embed="rId7"/>
          <a:stretch>
            <a:fillRect/>
          </a:stretch>
        </p:blipFill>
        <p:spPr>
          <a:xfrm>
            <a:off x="6324818" y="1693620"/>
            <a:ext cx="2495349" cy="328603"/>
          </a:xfrm>
          <a:prstGeom prst="rect">
            <a:avLst/>
          </a:prstGeom>
        </p:spPr>
      </p:pic>
      <p:sp>
        <p:nvSpPr>
          <p:cNvPr id="24" name="矩形 23"/>
          <p:cNvSpPr/>
          <p:nvPr/>
        </p:nvSpPr>
        <p:spPr>
          <a:xfrm>
            <a:off x="67982" y="504058"/>
            <a:ext cx="5572616"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r>
              <a:rPr lang="zh-CN" altLang="en-US" sz="1600" b="1" dirty="0" smtClean="0"/>
              <a:t>实验一：考虑</a:t>
            </a:r>
            <a:r>
              <a:rPr lang="en-US" altLang="zh-CN" sz="1600" b="1" dirty="0" smtClean="0"/>
              <a:t>RTD</a:t>
            </a:r>
            <a:r>
              <a:rPr lang="zh-CN" altLang="en-US" sz="1600" b="1" dirty="0"/>
              <a:t>一</a:t>
            </a:r>
            <a:r>
              <a:rPr lang="zh-CN" altLang="en-US" sz="1600" b="1" dirty="0" smtClean="0"/>
              <a:t>个时间点的</a:t>
            </a:r>
            <a:r>
              <a:rPr lang="en-US" altLang="zh-CN" sz="1600" b="1" dirty="0" smtClean="0"/>
              <a:t>EGL Path</a:t>
            </a:r>
            <a:r>
              <a:rPr lang="zh-CN" altLang="en-US" sz="1600" b="1" dirty="0"/>
              <a:t>、</a:t>
            </a:r>
            <a:r>
              <a:rPr lang="en-US" altLang="zh-CN" sz="1600" b="1" dirty="0"/>
              <a:t>User Flag</a:t>
            </a:r>
            <a:r>
              <a:rPr lang="zh-CN" altLang="en-US" sz="1600" b="1" dirty="0"/>
              <a:t>等</a:t>
            </a:r>
            <a:r>
              <a:rPr lang="zh-CN" altLang="en-US" sz="1600" b="1" dirty="0" smtClean="0"/>
              <a:t>资料</a:t>
            </a:r>
            <a:r>
              <a:rPr lang="zh-CN" altLang="en-US" sz="1600" b="1" dirty="0"/>
              <a:t>：</a:t>
            </a:r>
          </a:p>
        </p:txBody>
      </p:sp>
      <p:sp>
        <p:nvSpPr>
          <p:cNvPr id="17" name="动作按钮: 第一张 16">
            <a:hlinkClick r:id="rId8" action="ppaction://hlinksldjump" highlightClick="1"/>
          </p:cNvPr>
          <p:cNvSpPr/>
          <p:nvPr/>
        </p:nvSpPr>
        <p:spPr>
          <a:xfrm>
            <a:off x="8523453" y="4714569"/>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9439457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895600" cy="496888"/>
          </a:xfrm>
        </p:spPr>
        <p:txBody>
          <a:bodyPr/>
          <a:lstStyle/>
          <a:p>
            <a:pPr algn="l"/>
            <a:r>
              <a:rPr lang="zh-CN" altLang="en-US" b="1" dirty="0" smtClean="0"/>
              <a:t>实验设计（</a:t>
            </a:r>
            <a:r>
              <a:rPr lang="en-US" altLang="zh-CN" b="1" dirty="0" smtClean="0"/>
              <a:t>EGL</a:t>
            </a:r>
            <a:r>
              <a:rPr lang="zh-CN" altLang="en-US" b="1" dirty="0" smtClean="0"/>
              <a:t>）</a:t>
            </a:r>
            <a:endParaRPr lang="zh-CN" altLang="en-US" b="1" dirty="0"/>
          </a:p>
        </p:txBody>
      </p:sp>
      <p:graphicFrame>
        <p:nvGraphicFramePr>
          <p:cNvPr id="3" name="表格 2"/>
          <p:cNvGraphicFramePr>
            <a:graphicFrameLocks noGrp="1"/>
          </p:cNvGraphicFramePr>
          <p:nvPr>
            <p:extLst/>
          </p:nvPr>
        </p:nvGraphicFramePr>
        <p:xfrm>
          <a:off x="228600" y="2190750"/>
          <a:ext cx="8534400" cy="2375831"/>
        </p:xfrm>
        <a:graphic>
          <a:graphicData uri="http://schemas.openxmlformats.org/drawingml/2006/table">
            <a:tbl>
              <a:tblPr firstRow="1" bandRow="1">
                <a:tableStyleId>{3B4B98B0-60AC-42C2-AFA5-B58CD77FA1E5}</a:tableStyleId>
              </a:tblPr>
              <a:tblGrid>
                <a:gridCol w="1252756">
                  <a:extLst>
                    <a:ext uri="{9D8B030D-6E8A-4147-A177-3AD203B41FA5}">
                      <a16:colId xmlns:a16="http://schemas.microsoft.com/office/drawing/2014/main" val="1226734944"/>
                    </a:ext>
                  </a:extLst>
                </a:gridCol>
                <a:gridCol w="1490444">
                  <a:extLst>
                    <a:ext uri="{9D8B030D-6E8A-4147-A177-3AD203B41FA5}">
                      <a16:colId xmlns:a16="http://schemas.microsoft.com/office/drawing/2014/main" val="1288115583"/>
                    </a:ext>
                  </a:extLst>
                </a:gridCol>
                <a:gridCol w="1524000">
                  <a:extLst>
                    <a:ext uri="{9D8B030D-6E8A-4147-A177-3AD203B41FA5}">
                      <a16:colId xmlns:a16="http://schemas.microsoft.com/office/drawing/2014/main" val="1188853470"/>
                    </a:ext>
                  </a:extLst>
                </a:gridCol>
                <a:gridCol w="1422400">
                  <a:extLst>
                    <a:ext uri="{9D8B030D-6E8A-4147-A177-3AD203B41FA5}">
                      <a16:colId xmlns:a16="http://schemas.microsoft.com/office/drawing/2014/main" val="2982103873"/>
                    </a:ext>
                  </a:extLst>
                </a:gridCol>
                <a:gridCol w="1422400">
                  <a:extLst>
                    <a:ext uri="{9D8B030D-6E8A-4147-A177-3AD203B41FA5}">
                      <a16:colId xmlns:a16="http://schemas.microsoft.com/office/drawing/2014/main" val="3549862963"/>
                    </a:ext>
                  </a:extLst>
                </a:gridCol>
                <a:gridCol w="1422400">
                  <a:extLst>
                    <a:ext uri="{9D8B030D-6E8A-4147-A177-3AD203B41FA5}">
                      <a16:colId xmlns:a16="http://schemas.microsoft.com/office/drawing/2014/main" val="3648523665"/>
                    </a:ext>
                  </a:extLst>
                </a:gridCol>
              </a:tblGrid>
              <a:tr h="287320">
                <a:tc>
                  <a:txBody>
                    <a:bodyPr/>
                    <a:lstStyle/>
                    <a:p>
                      <a:pPr algn="ctr"/>
                      <a:r>
                        <a:rPr lang="en-US" altLang="zh-CN" sz="1400" dirty="0" smtClean="0"/>
                        <a:t>Month</a:t>
                      </a:r>
                      <a:endParaRPr lang="zh-CN" altLang="en-US" sz="1400" dirty="0"/>
                    </a:p>
                  </a:txBody>
                  <a:tcPr anchor="ctr"/>
                </a:tc>
                <a:tc>
                  <a:txBody>
                    <a:bodyPr/>
                    <a:lstStyle/>
                    <a:p>
                      <a:pPr algn="ctr"/>
                      <a:r>
                        <a:rPr lang="en-US" altLang="zh-CN" sz="1400" dirty="0" smtClean="0"/>
                        <a:t>Lot Count</a:t>
                      </a:r>
                      <a:endParaRPr lang="zh-CN" altLang="en-US" sz="1400" dirty="0"/>
                    </a:p>
                  </a:txBody>
                  <a:tcPr anchor="ctr"/>
                </a:tc>
                <a:tc>
                  <a:txBody>
                    <a:bodyPr/>
                    <a:lstStyle/>
                    <a:p>
                      <a:pPr algn="ctr"/>
                      <a:r>
                        <a:rPr lang="en-US" altLang="zh-CN" sz="1400" dirty="0" smtClean="0"/>
                        <a:t>Before(hours)</a:t>
                      </a:r>
                      <a:endParaRPr lang="zh-CN" altLang="en-US"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After(hours)</a:t>
                      </a:r>
                      <a:endParaRPr lang="zh-CN" altLang="en-US" sz="1400" dirty="0"/>
                    </a:p>
                  </a:txBody>
                  <a:tcPr anchor="ctr"/>
                </a:tc>
                <a:tc>
                  <a:txBody>
                    <a:bodyPr/>
                    <a:lstStyle/>
                    <a:p>
                      <a:pPr algn="ctr"/>
                      <a:r>
                        <a:rPr lang="en-US" altLang="zh-CN" sz="1400" dirty="0" smtClean="0"/>
                        <a:t>Improvement</a:t>
                      </a:r>
                      <a:endParaRPr lang="zh-CN" altLang="en-US" sz="1400" dirty="0"/>
                    </a:p>
                  </a:txBody>
                  <a:tcPr anchor="ctr"/>
                </a:tc>
                <a:tc>
                  <a:txBody>
                    <a:bodyPr/>
                    <a:lstStyle/>
                    <a:p>
                      <a:pPr algn="ctr"/>
                      <a:r>
                        <a:rPr lang="en-US" altLang="zh-CN" sz="1400" dirty="0" smtClean="0"/>
                        <a:t>Link</a:t>
                      </a:r>
                      <a:endParaRPr lang="zh-CN" altLang="en-US" sz="1400" dirty="0"/>
                    </a:p>
                  </a:txBody>
                  <a:tcPr anchor="ctr"/>
                </a:tc>
                <a:extLst>
                  <a:ext uri="{0D108BD9-81ED-4DB2-BD59-A6C34878D82A}">
                    <a16:rowId xmlns:a16="http://schemas.microsoft.com/office/drawing/2014/main" val="2092125760"/>
                  </a:ext>
                </a:extLst>
              </a:tr>
              <a:tr h="343325">
                <a:tc rowSpan="3">
                  <a:txBody>
                    <a:bodyPr/>
                    <a:lstStyle/>
                    <a:p>
                      <a:pPr algn="ctr"/>
                      <a:r>
                        <a:rPr lang="en-US" altLang="zh-CN" sz="1400" dirty="0" smtClean="0"/>
                        <a:t>8</a:t>
                      </a:r>
                      <a:endParaRPr lang="zh-CN" altLang="en-US" sz="14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60</a:t>
                      </a:r>
                      <a:endParaRPr lang="zh-CN" altLang="en-US" sz="1400" b="0" dirty="0"/>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33.63</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b="0" u="none" strike="noStrike" dirty="0" smtClean="0">
                          <a:effectLst/>
                        </a:rPr>
                        <a:t>23.84</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b="0" u="none" strike="noStrike" dirty="0" smtClean="0">
                          <a:effectLst/>
                        </a:rPr>
                        <a:t>29.10%</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400" b="0" dirty="0">
                        <a:latin typeface="+mn-lt"/>
                      </a:endParaRPr>
                    </a:p>
                  </a:txBody>
                  <a:tcPr anchor="ctr"/>
                </a:tc>
                <a:extLst>
                  <a:ext uri="{0D108BD9-81ED-4DB2-BD59-A6C34878D82A}">
                    <a16:rowId xmlns:a16="http://schemas.microsoft.com/office/drawing/2014/main" val="4611746"/>
                  </a:ext>
                </a:extLst>
              </a:tr>
              <a:tr h="343325">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100</a:t>
                      </a:r>
                      <a:endParaRPr lang="zh-CN" altLang="en-US" sz="1400" b="0" dirty="0"/>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41.10</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32.22</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mn-lt"/>
                          <a:ea typeface="等线" panose="02010600030101010101" pitchFamily="2" charset="-122"/>
                        </a:rPr>
                        <a:t>21.60%</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400" b="0" dirty="0">
                        <a:latin typeface="+mn-lt"/>
                      </a:endParaRPr>
                    </a:p>
                  </a:txBody>
                  <a:tcPr anchor="ctr"/>
                </a:tc>
                <a:extLst>
                  <a:ext uri="{0D108BD9-81ED-4DB2-BD59-A6C34878D82A}">
                    <a16:rowId xmlns:a16="http://schemas.microsoft.com/office/drawing/2014/main" val="3448732790"/>
                  </a:ext>
                </a:extLst>
              </a:tr>
              <a:tr h="343325">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150</a:t>
                      </a:r>
                      <a:endParaRPr lang="zh-CN" altLang="en-US" sz="1400" b="0" dirty="0"/>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58.46</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400" u="none" strike="noStrike" dirty="0" smtClean="0">
                          <a:effectLst/>
                        </a:rPr>
                        <a:t>49.77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mn-lt"/>
                          <a:ea typeface="等线" panose="02010600030101010101" pitchFamily="2" charset="-122"/>
                        </a:rPr>
                        <a:t>14.87%</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400" b="0" dirty="0">
                        <a:latin typeface="+mn-lt"/>
                      </a:endParaRPr>
                    </a:p>
                  </a:txBody>
                  <a:tcPr anchor="ctr"/>
                </a:tc>
                <a:extLst>
                  <a:ext uri="{0D108BD9-81ED-4DB2-BD59-A6C34878D82A}">
                    <a16:rowId xmlns:a16="http://schemas.microsoft.com/office/drawing/2014/main" val="1891658232"/>
                  </a:ext>
                </a:extLst>
              </a:tr>
              <a:tr h="343325">
                <a:tc rowSpan="3">
                  <a:txBody>
                    <a:bodyPr/>
                    <a:lstStyle/>
                    <a:p>
                      <a:pPr algn="ctr"/>
                      <a:r>
                        <a:rPr lang="en-US" altLang="zh-CN" sz="1400" dirty="0" smtClean="0"/>
                        <a:t>9</a:t>
                      </a:r>
                      <a:endParaRPr lang="zh-CN" altLang="en-US" sz="14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60</a:t>
                      </a:r>
                      <a:endParaRPr lang="zh-CN" altLang="en-US" sz="1400" b="0" dirty="0"/>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18.49</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400" u="none" strike="noStrike" dirty="0" smtClean="0">
                          <a:effectLst/>
                        </a:rPr>
                        <a:t>17.59</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4.87%</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400" b="0" dirty="0">
                        <a:latin typeface="+mn-lt"/>
                      </a:endParaRPr>
                    </a:p>
                  </a:txBody>
                  <a:tcPr anchor="ctr"/>
                </a:tc>
                <a:extLst>
                  <a:ext uri="{0D108BD9-81ED-4DB2-BD59-A6C34878D82A}">
                    <a16:rowId xmlns:a16="http://schemas.microsoft.com/office/drawing/2014/main" val="2094938883"/>
                  </a:ext>
                </a:extLst>
              </a:tr>
              <a:tr h="343325">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100</a:t>
                      </a:r>
                      <a:endParaRPr lang="zh-CN" altLang="en-US" sz="1400" b="0" dirty="0"/>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35.11</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30.62</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mn-lt"/>
                          <a:ea typeface="等线" panose="02010600030101010101" pitchFamily="2" charset="-122"/>
                        </a:rPr>
                        <a:t>12.79%</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400" b="0" dirty="0">
                        <a:latin typeface="+mn-lt"/>
                      </a:endParaRPr>
                    </a:p>
                  </a:txBody>
                  <a:tcPr anchor="ctr"/>
                </a:tc>
                <a:extLst>
                  <a:ext uri="{0D108BD9-81ED-4DB2-BD59-A6C34878D82A}">
                    <a16:rowId xmlns:a16="http://schemas.microsoft.com/office/drawing/2014/main" val="3308309961"/>
                  </a:ext>
                </a:extLst>
              </a:tr>
              <a:tr h="354406">
                <a:tc vMerge="1">
                  <a:txBody>
                    <a:bodyPr/>
                    <a:lstStyle/>
                    <a:p>
                      <a:pPr algn="ctr"/>
                      <a:endParaRPr lang="zh-CN" altLang="en-US" sz="1100" b="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150</a:t>
                      </a:r>
                      <a:endParaRPr lang="zh-CN" altLang="en-US" sz="1400" b="0" dirty="0"/>
                    </a:p>
                  </a:txBody>
                  <a:tcPr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49.77</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400" u="none" strike="noStrike" dirty="0" smtClean="0">
                          <a:effectLst/>
                        </a:rPr>
                        <a:t>46.95</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400" b="0" i="0" u="none" strike="noStrike" dirty="0" smtClean="0">
                          <a:solidFill>
                            <a:srgbClr val="000000"/>
                          </a:solidFill>
                          <a:effectLst/>
                          <a:latin typeface="+mn-lt"/>
                          <a:ea typeface="等线" panose="02010600030101010101" pitchFamily="2" charset="-122"/>
                        </a:rPr>
                        <a:t>5.66%</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a:endParaRPr lang="zh-CN" altLang="en-US" sz="1400" b="0" dirty="0">
                        <a:latin typeface="+mn-lt"/>
                      </a:endParaRPr>
                    </a:p>
                  </a:txBody>
                  <a:tcPr anchor="ctr"/>
                </a:tc>
                <a:extLst>
                  <a:ext uri="{0D108BD9-81ED-4DB2-BD59-A6C34878D82A}">
                    <a16:rowId xmlns:a16="http://schemas.microsoft.com/office/drawing/2014/main" val="1615137845"/>
                  </a:ext>
                </a:extLst>
              </a:tr>
            </a:tbl>
          </a:graphicData>
        </a:graphic>
      </p:graphicFrame>
      <p:sp>
        <p:nvSpPr>
          <p:cNvPr id="4" name="动作按钮: 结束 3">
            <a:hlinkClick r:id="rId2" action="ppaction://hlinksldjump" highlightClick="1"/>
          </p:cNvPr>
          <p:cNvSpPr/>
          <p:nvPr/>
        </p:nvSpPr>
        <p:spPr>
          <a:xfrm>
            <a:off x="7772400" y="356805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5" name="动作按钮: 结束 4">
            <a:hlinkClick r:id="rId3" action="ppaction://hlinksldjump" highlightClick="1"/>
          </p:cNvPr>
          <p:cNvSpPr/>
          <p:nvPr/>
        </p:nvSpPr>
        <p:spPr>
          <a:xfrm>
            <a:off x="7772400" y="390810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6" name="动作按钮: 结束 5">
            <a:hlinkClick r:id="rId4" action="ppaction://hlinksldjump" highlightClick="1"/>
          </p:cNvPr>
          <p:cNvSpPr/>
          <p:nvPr/>
        </p:nvSpPr>
        <p:spPr>
          <a:xfrm>
            <a:off x="7772400" y="424815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7" name="动作按钮: 结束 6">
            <a:hlinkClick r:id="rId5" action="ppaction://hlinksldjump" highlightClick="1"/>
          </p:cNvPr>
          <p:cNvSpPr/>
          <p:nvPr/>
        </p:nvSpPr>
        <p:spPr>
          <a:xfrm>
            <a:off x="7772400" y="2540100"/>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8" name="动作按钮: 结束 7">
            <a:hlinkClick r:id="rId6" action="ppaction://hlinksldjump" highlightClick="1"/>
          </p:cNvPr>
          <p:cNvSpPr/>
          <p:nvPr/>
        </p:nvSpPr>
        <p:spPr>
          <a:xfrm>
            <a:off x="7772400" y="2886302"/>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 name="动作按钮: 结束 8">
            <a:hlinkClick r:id="rId7" action="ppaction://hlinksldjump" highlightClick="1"/>
          </p:cNvPr>
          <p:cNvSpPr/>
          <p:nvPr/>
        </p:nvSpPr>
        <p:spPr>
          <a:xfrm>
            <a:off x="7772400" y="3261399"/>
            <a:ext cx="609600" cy="228600"/>
          </a:xfrm>
          <a:prstGeom prst="actionButtonEnd">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 name="矩形 10"/>
          <p:cNvSpPr/>
          <p:nvPr/>
        </p:nvSpPr>
        <p:spPr>
          <a:xfrm>
            <a:off x="67982" y="504058"/>
            <a:ext cx="8999818"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600" b="1" dirty="0" smtClean="0"/>
              <a:t>实验二：不考虑</a:t>
            </a:r>
            <a:r>
              <a:rPr lang="en-US" altLang="zh-CN" sz="1600" b="1" dirty="0" err="1" smtClean="0"/>
              <a:t>User_flag</a:t>
            </a:r>
            <a:r>
              <a:rPr lang="zh-CN" altLang="en-US" sz="1600" b="1" dirty="0" smtClean="0"/>
              <a:t>有没有关，</a:t>
            </a:r>
            <a:r>
              <a:rPr lang="en-US" altLang="zh-CN" sz="1600" b="1" dirty="0" err="1" smtClean="0"/>
              <a:t>EQP_state</a:t>
            </a:r>
            <a:r>
              <a:rPr lang="zh-CN" altLang="en-US" sz="1600" b="1" dirty="0" smtClean="0"/>
              <a:t>等条件，仅考虑</a:t>
            </a:r>
            <a:r>
              <a:rPr lang="en-US" altLang="zh-CN" sz="1600" b="1" dirty="0" smtClean="0"/>
              <a:t>recipe</a:t>
            </a:r>
            <a:r>
              <a:rPr lang="zh-CN" altLang="en-US" sz="1600" b="1" dirty="0" smtClean="0"/>
              <a:t>所能经过的</a:t>
            </a:r>
            <a:r>
              <a:rPr lang="en-US" altLang="zh-CN" sz="1600" b="1" dirty="0" err="1" smtClean="0"/>
              <a:t>chamber_rule</a:t>
            </a:r>
            <a:r>
              <a:rPr lang="zh-CN" altLang="en-US" sz="1600" b="1" dirty="0"/>
              <a:t>。</a:t>
            </a:r>
          </a:p>
        </p:txBody>
      </p:sp>
      <p:graphicFrame>
        <p:nvGraphicFramePr>
          <p:cNvPr id="14" name="表格 13"/>
          <p:cNvGraphicFramePr>
            <a:graphicFrameLocks noGrp="1"/>
          </p:cNvGraphicFramePr>
          <p:nvPr>
            <p:extLst/>
          </p:nvPr>
        </p:nvGraphicFramePr>
        <p:xfrm>
          <a:off x="228600" y="864044"/>
          <a:ext cx="8534399" cy="936690"/>
        </p:xfrm>
        <a:graphic>
          <a:graphicData uri="http://schemas.openxmlformats.org/drawingml/2006/table">
            <a:tbl>
              <a:tblPr firstRow="1">
                <a:tableStyleId>{5940675A-B579-460E-94D1-54222C63F5DA}</a:tableStyleId>
              </a:tblPr>
              <a:tblGrid>
                <a:gridCol w="652175">
                  <a:extLst>
                    <a:ext uri="{9D8B030D-6E8A-4147-A177-3AD203B41FA5}">
                      <a16:colId xmlns:a16="http://schemas.microsoft.com/office/drawing/2014/main" val="2061788928"/>
                    </a:ext>
                  </a:extLst>
                </a:gridCol>
                <a:gridCol w="1133287">
                  <a:extLst>
                    <a:ext uri="{9D8B030D-6E8A-4147-A177-3AD203B41FA5}">
                      <a16:colId xmlns:a16="http://schemas.microsoft.com/office/drawing/2014/main" val="3344798004"/>
                    </a:ext>
                  </a:extLst>
                </a:gridCol>
                <a:gridCol w="1657164">
                  <a:extLst>
                    <a:ext uri="{9D8B030D-6E8A-4147-A177-3AD203B41FA5}">
                      <a16:colId xmlns:a16="http://schemas.microsoft.com/office/drawing/2014/main" val="790249266"/>
                    </a:ext>
                  </a:extLst>
                </a:gridCol>
                <a:gridCol w="994299">
                  <a:extLst>
                    <a:ext uri="{9D8B030D-6E8A-4147-A177-3AD203B41FA5}">
                      <a16:colId xmlns:a16="http://schemas.microsoft.com/office/drawing/2014/main" val="1871099652"/>
                    </a:ext>
                  </a:extLst>
                </a:gridCol>
                <a:gridCol w="1357806">
                  <a:extLst>
                    <a:ext uri="{9D8B030D-6E8A-4147-A177-3AD203B41FA5}">
                      <a16:colId xmlns:a16="http://schemas.microsoft.com/office/drawing/2014/main" val="4152457262"/>
                    </a:ext>
                  </a:extLst>
                </a:gridCol>
                <a:gridCol w="1018355">
                  <a:extLst>
                    <a:ext uri="{9D8B030D-6E8A-4147-A177-3AD203B41FA5}">
                      <a16:colId xmlns:a16="http://schemas.microsoft.com/office/drawing/2014/main" val="2755517440"/>
                    </a:ext>
                  </a:extLst>
                </a:gridCol>
                <a:gridCol w="972916">
                  <a:extLst>
                    <a:ext uri="{9D8B030D-6E8A-4147-A177-3AD203B41FA5}">
                      <a16:colId xmlns:a16="http://schemas.microsoft.com/office/drawing/2014/main" val="2123476747"/>
                    </a:ext>
                  </a:extLst>
                </a:gridCol>
                <a:gridCol w="748397">
                  <a:extLst>
                    <a:ext uri="{9D8B030D-6E8A-4147-A177-3AD203B41FA5}">
                      <a16:colId xmlns:a16="http://schemas.microsoft.com/office/drawing/2014/main" val="1173109591"/>
                    </a:ext>
                  </a:extLst>
                </a:gridCol>
              </a:tblGrid>
              <a:tr h="187338">
                <a:tc>
                  <a:txBody>
                    <a:bodyPr/>
                    <a:lstStyle/>
                    <a:p>
                      <a:pPr algn="ctr" fontAlgn="ctr"/>
                      <a:r>
                        <a:rPr lang="en-US" sz="1000" u="none" strike="noStrike" dirty="0" err="1">
                          <a:effectLst/>
                        </a:rPr>
                        <a:t>eqp_id</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err="1">
                          <a:effectLst/>
                        </a:rPr>
                        <a:t>lcrecipe_id</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err="1">
                          <a:effectLst/>
                        </a:rPr>
                        <a:t>M_recipe</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err="1">
                          <a:effectLst/>
                        </a:rPr>
                        <a:t>pd_id</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err="1">
                          <a:effectLst/>
                        </a:rPr>
                        <a:t>physical_recipe_id</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err="1">
                          <a:effectLst/>
                        </a:rPr>
                        <a:t>prodspec_id</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err="1">
                          <a:effectLst/>
                        </a:rPr>
                        <a:t>chamber_rule</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recipe</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extLst>
                  <a:ext uri="{0D108BD9-81ED-4DB2-BD59-A6C34878D82A}">
                    <a16:rowId xmlns:a16="http://schemas.microsoft.com/office/drawing/2014/main" val="2529666264"/>
                  </a:ext>
                </a:extLst>
              </a:tr>
              <a:tr h="187338">
                <a:tc>
                  <a:txBody>
                    <a:bodyPr/>
                    <a:lstStyle/>
                    <a:p>
                      <a:pPr algn="ctr" fontAlgn="ctr"/>
                      <a:r>
                        <a:rPr lang="en-US" sz="1000" u="none" strike="noStrike">
                          <a:effectLst/>
                        </a:rPr>
                        <a:t>EGL01</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EEG-L205D03.AA</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EGL-42.PC90P1F01C.AA</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CL1FEEG10.AA</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PC90P1F01C</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AEMN4U01N.0A01</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PM3&amp;PM4</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PC90P1F01</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extLst>
                  <a:ext uri="{0D108BD9-81ED-4DB2-BD59-A6C34878D82A}">
                    <a16:rowId xmlns:a16="http://schemas.microsoft.com/office/drawing/2014/main" val="4172680064"/>
                  </a:ext>
                </a:extLst>
              </a:tr>
              <a:tr h="187338">
                <a:tc>
                  <a:txBody>
                    <a:bodyPr/>
                    <a:lstStyle/>
                    <a:p>
                      <a:pPr algn="ctr" fontAlgn="ctr"/>
                      <a:r>
                        <a:rPr lang="en-US" sz="1000" u="none" strike="noStrike">
                          <a:effectLst/>
                        </a:rPr>
                        <a:t>EGL02</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EEG-L205D03.AA</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EGL-42.PC90P1F01A.AA</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CL1FEEG10.AA</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PC90P1F01A</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AEMN4U01N.0A01</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PM1&amp;PM4</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PC90P1F01</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extLst>
                  <a:ext uri="{0D108BD9-81ED-4DB2-BD59-A6C34878D82A}">
                    <a16:rowId xmlns:a16="http://schemas.microsoft.com/office/drawing/2014/main" val="2785815598"/>
                  </a:ext>
                </a:extLst>
              </a:tr>
              <a:tr h="187338">
                <a:tc>
                  <a:txBody>
                    <a:bodyPr/>
                    <a:lstStyle/>
                    <a:p>
                      <a:pPr algn="ctr" fontAlgn="ctr"/>
                      <a:r>
                        <a:rPr lang="en-US" sz="1000" u="none" strike="noStrike">
                          <a:effectLst/>
                        </a:rPr>
                        <a:t>EGL01</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EEG-L205D04.AA</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EGL-42.PC90P1G01B.AA</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CL1GEEG10.AA</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PC90P1G01B</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AEMN4U01N.0A01</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PM2</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PC90P1G01</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extLst>
                  <a:ext uri="{0D108BD9-81ED-4DB2-BD59-A6C34878D82A}">
                    <a16:rowId xmlns:a16="http://schemas.microsoft.com/office/drawing/2014/main" val="106691096"/>
                  </a:ext>
                </a:extLst>
              </a:tr>
              <a:tr h="187338">
                <a:tc>
                  <a:txBody>
                    <a:bodyPr/>
                    <a:lstStyle/>
                    <a:p>
                      <a:pPr algn="ctr" fontAlgn="ctr"/>
                      <a:r>
                        <a:rPr lang="en-US" sz="1000" u="none" strike="noStrike">
                          <a:effectLst/>
                        </a:rPr>
                        <a:t>EGL02</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EEG-L205D04.AA</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EGL-42.PC90P1G01C.AA</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a:effectLst/>
                        </a:rPr>
                        <a:t>CL1GEEG10.AA</a:t>
                      </a:r>
                      <a:endParaRPr lang="en-US" sz="1000" b="0" i="0" u="none" strike="noStrike">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PC90P1G01C</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AEMN4U01N.0A01</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PM3&amp;PM4</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tc>
                  <a:txBody>
                    <a:bodyPr/>
                    <a:lstStyle/>
                    <a:p>
                      <a:pPr algn="ctr" fontAlgn="ctr"/>
                      <a:r>
                        <a:rPr lang="en-US" sz="1000" u="none" strike="noStrike" dirty="0">
                          <a:effectLst/>
                        </a:rPr>
                        <a:t>PC90P1G01</a:t>
                      </a:r>
                      <a:endParaRPr lang="en-US" sz="1000" b="0" i="0" u="none" strike="noStrike" dirty="0">
                        <a:solidFill>
                          <a:srgbClr val="000000"/>
                        </a:solidFill>
                        <a:effectLst/>
                        <a:latin typeface="宋体" panose="02010600030101010101" pitchFamily="2" charset="-122"/>
                        <a:ea typeface="宋体" panose="02010600030101010101" pitchFamily="2" charset="-122"/>
                      </a:endParaRPr>
                    </a:p>
                  </a:txBody>
                  <a:tcPr marL="7735" marR="7735" marT="7735" marB="0" anchor="ctr"/>
                </a:tc>
                <a:extLst>
                  <a:ext uri="{0D108BD9-81ED-4DB2-BD59-A6C34878D82A}">
                    <a16:rowId xmlns:a16="http://schemas.microsoft.com/office/drawing/2014/main" val="3941781266"/>
                  </a:ext>
                </a:extLst>
              </a:tr>
            </a:tbl>
          </a:graphicData>
        </a:graphic>
      </p:graphicFrame>
      <p:sp>
        <p:nvSpPr>
          <p:cNvPr id="15" name="下箭头 14"/>
          <p:cNvSpPr/>
          <p:nvPr/>
        </p:nvSpPr>
        <p:spPr>
          <a:xfrm>
            <a:off x="4229099" y="1809750"/>
            <a:ext cx="533400" cy="371984"/>
          </a:xfrm>
          <a:prstGeom prst="down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endParaRPr lang="zh-CN" altLang="en-US"/>
          </a:p>
        </p:txBody>
      </p:sp>
      <p:sp>
        <p:nvSpPr>
          <p:cNvPr id="16" name="动作按钮: 第一张 15">
            <a:hlinkClick r:id="rId8" action="ppaction://hlinksldjump" highlightClick="1"/>
          </p:cNvPr>
          <p:cNvSpPr/>
          <p:nvPr/>
        </p:nvSpPr>
        <p:spPr>
          <a:xfrm>
            <a:off x="8458200" y="4525432"/>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5570168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667000" cy="496888"/>
          </a:xfrm>
        </p:spPr>
        <p:txBody>
          <a:bodyPr/>
          <a:lstStyle/>
          <a:p>
            <a:pPr algn="l"/>
            <a:r>
              <a:rPr lang="zh-CN" altLang="en-US" b="1" dirty="0" smtClean="0"/>
              <a:t>实验设计（</a:t>
            </a:r>
            <a:r>
              <a:rPr lang="en-US" altLang="zh-CN" b="1" dirty="0" smtClean="0"/>
              <a:t>EGL</a:t>
            </a:r>
            <a:r>
              <a:rPr lang="zh-CN" altLang="en-US" b="1" dirty="0" smtClean="0"/>
              <a:t>）</a:t>
            </a:r>
            <a:endParaRPr lang="zh-CN" altLang="en-US" b="1" dirty="0"/>
          </a:p>
        </p:txBody>
      </p:sp>
      <p:graphicFrame>
        <p:nvGraphicFramePr>
          <p:cNvPr id="10" name="表格 9"/>
          <p:cNvGraphicFramePr>
            <a:graphicFrameLocks noGrp="1"/>
          </p:cNvGraphicFramePr>
          <p:nvPr>
            <p:extLst/>
          </p:nvPr>
        </p:nvGraphicFramePr>
        <p:xfrm>
          <a:off x="3352800" y="599880"/>
          <a:ext cx="2743200" cy="2318385"/>
        </p:xfrm>
        <a:graphic>
          <a:graphicData uri="http://schemas.openxmlformats.org/drawingml/2006/table">
            <a:tbl>
              <a:tblPr firstRow="1">
                <a:tableStyleId>{3C2FFA5D-87B4-456A-9821-1D502468CF0F}</a:tableStyleId>
              </a:tblPr>
              <a:tblGrid>
                <a:gridCol w="1097280">
                  <a:extLst>
                    <a:ext uri="{9D8B030D-6E8A-4147-A177-3AD203B41FA5}">
                      <a16:colId xmlns:a16="http://schemas.microsoft.com/office/drawing/2014/main" val="3101863905"/>
                    </a:ext>
                  </a:extLst>
                </a:gridCol>
                <a:gridCol w="807720">
                  <a:extLst>
                    <a:ext uri="{9D8B030D-6E8A-4147-A177-3AD203B41FA5}">
                      <a16:colId xmlns:a16="http://schemas.microsoft.com/office/drawing/2014/main" val="4015807146"/>
                    </a:ext>
                  </a:extLst>
                </a:gridCol>
                <a:gridCol w="838200">
                  <a:extLst>
                    <a:ext uri="{9D8B030D-6E8A-4147-A177-3AD203B41FA5}">
                      <a16:colId xmlns:a16="http://schemas.microsoft.com/office/drawing/2014/main" val="2333391729"/>
                    </a:ext>
                  </a:extLst>
                </a:gridCol>
              </a:tblGrid>
              <a:tr h="173800">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43544472"/>
                  </a:ext>
                </a:extLst>
              </a:tr>
              <a:tr h="163475">
                <a:tc>
                  <a:txBody>
                    <a:bodyPr/>
                    <a:lstStyle/>
                    <a:p>
                      <a:pPr algn="ctr" fontAlgn="b"/>
                      <a:r>
                        <a:rPr lang="en-US" sz="1100" u="none" strike="noStrike" dirty="0">
                          <a:effectLst/>
                        </a:rPr>
                        <a:t>EGL01-PM1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54.65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61.00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56834981"/>
                  </a:ext>
                </a:extLst>
              </a:tr>
              <a:tr h="163475">
                <a:tc>
                  <a:txBody>
                    <a:bodyPr/>
                    <a:lstStyle/>
                    <a:p>
                      <a:pPr algn="ctr" fontAlgn="b"/>
                      <a:r>
                        <a:rPr lang="en-US" sz="1100" u="none" strike="noStrike" dirty="0">
                          <a:effectLst/>
                        </a:rPr>
                        <a:t>EGL01-PM2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52.58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58.61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41983404"/>
                  </a:ext>
                </a:extLst>
              </a:tr>
              <a:tr h="163475">
                <a:tc>
                  <a:txBody>
                    <a:bodyPr/>
                    <a:lstStyle/>
                    <a:p>
                      <a:pPr algn="ctr" fontAlgn="b"/>
                      <a:r>
                        <a:rPr lang="en-US" sz="1100" u="none" strike="noStrike">
                          <a:effectLst/>
                        </a:rPr>
                        <a:t>EGL01-PM3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54.03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a:effectLst/>
                        </a:rPr>
                        <a:t>59.26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77115898"/>
                  </a:ext>
                </a:extLst>
              </a:tr>
              <a:tr h="163475">
                <a:tc>
                  <a:txBody>
                    <a:bodyPr/>
                    <a:lstStyle/>
                    <a:p>
                      <a:pPr algn="ctr" fontAlgn="b"/>
                      <a:r>
                        <a:rPr lang="en-US" sz="1100" u="none" strike="noStrike">
                          <a:effectLst/>
                        </a:rPr>
                        <a:t>EGL02-PM1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56.79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62.25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05891289"/>
                  </a:ext>
                </a:extLst>
              </a:tr>
              <a:tr h="163475">
                <a:tc>
                  <a:txBody>
                    <a:bodyPr/>
                    <a:lstStyle/>
                    <a:p>
                      <a:pPr algn="ctr" fontAlgn="b"/>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lnR w="1270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66.01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58.41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526392477"/>
                  </a:ext>
                </a:extLst>
              </a:tr>
              <a:tr h="163475">
                <a:tc>
                  <a:txBody>
                    <a:bodyPr/>
                    <a:lstStyle/>
                    <a:p>
                      <a:pPr algn="ctr" fontAlgn="b"/>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61.41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61.72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982631284"/>
                  </a:ext>
                </a:extLst>
              </a:tr>
              <a:tr h="163475">
                <a:tc>
                  <a:txBody>
                    <a:bodyPr/>
                    <a:lstStyle/>
                    <a:p>
                      <a:pPr algn="ctr" fontAlgn="b"/>
                      <a:r>
                        <a:rPr lang="en-US" sz="1100" u="none" strike="noStrike">
                          <a:effectLst/>
                        </a:rPr>
                        <a:t>EGL03-PM1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55.99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24.48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007905641"/>
                  </a:ext>
                </a:extLst>
              </a:tr>
              <a:tr h="163475">
                <a:tc>
                  <a:txBody>
                    <a:bodyPr/>
                    <a:lstStyle/>
                    <a:p>
                      <a:pPr algn="ctr" fontAlgn="b"/>
                      <a:r>
                        <a:rPr lang="en-US" sz="1100" u="none" strike="noStrike">
                          <a:effectLst/>
                        </a:rPr>
                        <a:t>EGL03-PM2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50.81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R w="1270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62.72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672305627"/>
                  </a:ext>
                </a:extLst>
              </a:tr>
              <a:tr h="163475">
                <a:tc>
                  <a:txBody>
                    <a:bodyPr/>
                    <a:lstStyle/>
                    <a:p>
                      <a:pPr algn="ctr" fontAlgn="b"/>
                      <a:r>
                        <a:rPr lang="en-US" sz="1100" u="none" strike="noStrike">
                          <a:effectLst/>
                        </a:rPr>
                        <a:t>EGL03-PM3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56.95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35.58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925848995"/>
                  </a:ext>
                </a:extLst>
              </a:tr>
              <a:tr h="163475">
                <a:tc>
                  <a:txBody>
                    <a:bodyPr/>
                    <a:lstStyle/>
                    <a:p>
                      <a:pPr algn="ctr" fontAlgn="b"/>
                      <a:r>
                        <a:rPr lang="en-US" sz="1100" u="none" strike="noStrike">
                          <a:effectLst/>
                        </a:rPr>
                        <a:t>EGL04-PM1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51.93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57.63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058586741"/>
                  </a:ext>
                </a:extLst>
              </a:tr>
              <a:tr h="163475">
                <a:tc>
                  <a:txBody>
                    <a:bodyPr/>
                    <a:lstStyle/>
                    <a:p>
                      <a:pPr algn="ctr" fontAlgn="b"/>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57.91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61.61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119574060"/>
                  </a:ext>
                </a:extLst>
              </a:tr>
              <a:tr h="163475">
                <a:tc>
                  <a:txBody>
                    <a:bodyPr/>
                    <a:lstStyle/>
                    <a:p>
                      <a:pPr algn="ctr" fontAlgn="b"/>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56.62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r>
                        <a:rPr lang="en-US" altLang="zh-CN" sz="1100" u="none" strike="noStrike" dirty="0">
                          <a:effectLst/>
                        </a:rPr>
                        <a:t>55.13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728789224"/>
                  </a:ext>
                </a:extLst>
              </a:tr>
            </a:tbl>
          </a:graphicData>
        </a:graphic>
      </p:graphicFrame>
      <p:pic>
        <p:nvPicPr>
          <p:cNvPr id="11" name="图片 10"/>
          <p:cNvPicPr>
            <a:picLocks noChangeAspect="1"/>
          </p:cNvPicPr>
          <p:nvPr/>
        </p:nvPicPr>
        <p:blipFill>
          <a:blip r:embed="rId2"/>
          <a:stretch>
            <a:fillRect/>
          </a:stretch>
        </p:blipFill>
        <p:spPr>
          <a:xfrm>
            <a:off x="6160339" y="599880"/>
            <a:ext cx="2843122" cy="2318384"/>
          </a:xfrm>
          <a:prstGeom prst="rect">
            <a:avLst/>
          </a:prstGeom>
        </p:spPr>
      </p:pic>
      <p:graphicFrame>
        <p:nvGraphicFramePr>
          <p:cNvPr id="12" name="表格 11"/>
          <p:cNvGraphicFramePr>
            <a:graphicFrameLocks noGrp="1"/>
          </p:cNvGraphicFramePr>
          <p:nvPr>
            <p:extLst/>
          </p:nvPr>
        </p:nvGraphicFramePr>
        <p:xfrm>
          <a:off x="3352800" y="2989572"/>
          <a:ext cx="1231900" cy="545986"/>
        </p:xfrm>
        <a:graphic>
          <a:graphicData uri="http://schemas.openxmlformats.org/drawingml/2006/table">
            <a:tbl>
              <a:tblPr firstRow="1" bandRow="1">
                <a:tableStyleId>{3B4B98B0-60AC-42C2-AFA5-B58CD77FA1E5}</a:tableStyleId>
              </a:tblPr>
              <a:tblGrid>
                <a:gridCol w="1231900">
                  <a:extLst>
                    <a:ext uri="{9D8B030D-6E8A-4147-A177-3AD203B41FA5}">
                      <a16:colId xmlns:a16="http://schemas.microsoft.com/office/drawing/2014/main" val="3131160687"/>
                    </a:ext>
                  </a:extLst>
                </a:gridCol>
              </a:tblGrid>
              <a:tr h="274393">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1186">
                <a:tc>
                  <a:txBody>
                    <a:bodyPr/>
                    <a:lstStyle/>
                    <a:p>
                      <a:pPr algn="ctr" fontAlgn="b"/>
                      <a:r>
                        <a:rPr lang="en-US" altLang="zh-CN" sz="1400" b="1" u="none" strike="noStrike" dirty="0" smtClean="0">
                          <a:effectLst/>
                        </a:rPr>
                        <a:t>5%</a:t>
                      </a:r>
                      <a:endParaRPr lang="en-US" altLang="zh-CN" sz="1400" b="1"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611370743"/>
                  </a:ext>
                </a:extLst>
              </a:tr>
            </a:tbl>
          </a:graphicData>
        </a:graphic>
      </p:graphicFrame>
      <p:graphicFrame>
        <p:nvGraphicFramePr>
          <p:cNvPr id="14" name="表格 13"/>
          <p:cNvGraphicFramePr>
            <a:graphicFrameLocks noGrp="1"/>
          </p:cNvGraphicFramePr>
          <p:nvPr>
            <p:extLst/>
          </p:nvPr>
        </p:nvGraphicFramePr>
        <p:xfrm>
          <a:off x="322171" y="3638550"/>
          <a:ext cx="8681290" cy="1114722"/>
        </p:xfrm>
        <a:graphic>
          <a:graphicData uri="http://schemas.openxmlformats.org/drawingml/2006/table">
            <a:tbl>
              <a:tblPr>
                <a:tableStyleId>{8EC20E35-A176-4012-BC5E-935CFFF8708E}</a:tableStyleId>
              </a:tblPr>
              <a:tblGrid>
                <a:gridCol w="8681290">
                  <a:extLst>
                    <a:ext uri="{9D8B030D-6E8A-4147-A177-3AD203B41FA5}">
                      <a16:colId xmlns:a16="http://schemas.microsoft.com/office/drawing/2014/main" val="215655556"/>
                    </a:ext>
                  </a:extLst>
                </a:gridCol>
              </a:tblGrid>
              <a:tr h="125025">
                <a:tc>
                  <a:txBody>
                    <a:bodyPr/>
                    <a:lstStyle/>
                    <a:p>
                      <a:pPr algn="l" fontAlgn="b"/>
                      <a:r>
                        <a:rPr lang="en-US" altLang="zh-CN" sz="800" u="none" strike="noStrike">
                          <a:effectLst/>
                        </a:rPr>
                        <a:t>[LOT</a:t>
                      </a:r>
                      <a:r>
                        <a:rPr lang="zh-CN" altLang="en-US" sz="800" u="none" strike="noStrike">
                          <a:effectLst/>
                        </a:rPr>
                        <a:t>分配给机台的顺序</a:t>
                      </a:r>
                      <a:r>
                        <a:rPr lang="en-US" altLang="zh-CN" sz="800" u="none" strike="noStrike">
                          <a:effectLst/>
                        </a:rPr>
                        <a:t>]</a:t>
                      </a:r>
                      <a:endParaRPr lang="en-US" altLang="zh-CN" sz="800" b="0" i="0" u="none" strike="noStrike">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941775">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altLang="zh-CN" sz="800" dirty="0" smtClean="0"/>
                        <a:t>LOT136 LOT61 LOT170 LOT95 LOT109 LOT156 LOT113 LOT49 LOT26 LOT199 LOT181 LOT126 LOT179 LOT176 LOT19 LOT168 LOT56 LOT132 LOT30 LOT42 LOT8 LOT59 LOT23 LOT195 LOT54 LOT157 LOT162 LOT3 LOT82 LOT24 LOT2 LOT140 LOT178 LOT67 LOT123 LOT43 LOT164 LOT180 LOT87 LOT159 LOT64 LOT98 LOT177 LOT62 LOT105 LOT145 LOT88 LOT76 LOT106 LOT68 LOT40 LOT18 LOT169 LOT163 LOT154 LOT27 LOT125 LOT151 LOT135 LOT121 LOT141 LOT84 LOT196 LOT12 LOT149 LOT20 LOT147 LOT118 LOT130 LOT74 LOT14 LOT21 LOT103 LOT160 LOT48 LOT77 LOT153 LOT38 LOT107 LOT6 LOT32 LOT183 LOT83 LOT134 LOT114 LOT116 LOT73 LOT46 LOT81 LOT1 LOT50 LOT144 LOT52 LOT101 LOT152 LOT72 LOT58 LOT142 LOT5 LOT7 LOT166 LOT63 LOT97 LOT44 LOT117 LOT110 LOT111 LOT127 LOT193 LOT31 LOT55 LOT92 LOT33 LOT93 LOT16 LOT138 LOT86 LOT47 LOT191 LOT25 LOT65 LOT94 LOT167 LOT188 LOT37 LOT78 LOT69 LOT80 LOT100 LOT34 LOT171 LOT190 LOT194 LOT60 LOT187 LOT185 LOT122 LOT143 LOT28 LOT155 LOT137 LOT10 LOT108 LOT11 LOT96 LOT66 LOT41 LOT148 LOT4 LOT53 LOT22 LOT124 LOT29 LOT200 LOT146 LOT133 LOT91 LOT150 LOT36 LOT131 LOT51 LOT182 LOT174 LOT71 LOT39 LOT129 LOT85 LOT119 LOT112 LOT128 LOT120 LOT104 LOT75 LOT57 LOT165 LOT35 LOT17 LOT102 LOT13 LOT89 LOT161 LOT15 LOT9 LOT186 LOT192 LOT184 LOT173 LOT139 LOT79 LOT172 LOT90 LOT70 LOT198 LOT99 LOT175 LOT189 LOT115 LOT158 LOT197 LOT45 </a:t>
                      </a:r>
                      <a:endParaRPr lang="en-US"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sp>
        <p:nvSpPr>
          <p:cNvPr id="17" name="圆角矩形 16"/>
          <p:cNvSpPr/>
          <p:nvPr/>
        </p:nvSpPr>
        <p:spPr>
          <a:xfrm>
            <a:off x="201493" y="1617578"/>
            <a:ext cx="810085" cy="442911"/>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fontAlgn="auto">
              <a:spcBef>
                <a:spcPts val="0"/>
              </a:spcBef>
              <a:spcAft>
                <a:spcPts val="0"/>
              </a:spcAft>
            </a:pPr>
            <a:r>
              <a:rPr lang="en-US" altLang="zh-CN" sz="1200" b="1" dirty="0" smtClean="0"/>
              <a:t>200LOT</a:t>
            </a:r>
            <a:endParaRPr lang="zh-CN" altLang="en-US" sz="1200" b="1" dirty="0"/>
          </a:p>
        </p:txBody>
      </p:sp>
      <p:sp>
        <p:nvSpPr>
          <p:cNvPr id="18" name="左大括号 17"/>
          <p:cNvSpPr/>
          <p:nvPr/>
        </p:nvSpPr>
        <p:spPr>
          <a:xfrm>
            <a:off x="1039693" y="1370091"/>
            <a:ext cx="304800" cy="914400"/>
          </a:xfrm>
          <a:prstGeom prst="lef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20" name="圆角矩形 19"/>
          <p:cNvSpPr/>
          <p:nvPr/>
        </p:nvSpPr>
        <p:spPr>
          <a:xfrm>
            <a:off x="1372608" y="1148635"/>
            <a:ext cx="762000" cy="442911"/>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r>
              <a:rPr lang="en-US" altLang="zh-CN" sz="1200" b="1" dirty="0" smtClean="0"/>
              <a:t>43LOT</a:t>
            </a:r>
            <a:endParaRPr lang="zh-CN" altLang="en-US" sz="1200" b="1" dirty="0"/>
          </a:p>
        </p:txBody>
      </p:sp>
      <p:sp>
        <p:nvSpPr>
          <p:cNvPr id="21" name="圆角矩形 20"/>
          <p:cNvSpPr/>
          <p:nvPr/>
        </p:nvSpPr>
        <p:spPr>
          <a:xfrm>
            <a:off x="1372608" y="2063035"/>
            <a:ext cx="762000" cy="44291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r>
              <a:rPr lang="en-US" altLang="zh-CN" sz="1200" b="1" dirty="0" smtClean="0"/>
              <a:t>157LOT</a:t>
            </a:r>
            <a:endParaRPr lang="zh-CN" altLang="en-US" sz="1200" b="1" dirty="0"/>
          </a:p>
        </p:txBody>
      </p:sp>
      <p:sp>
        <p:nvSpPr>
          <p:cNvPr id="22" name="矩形 21"/>
          <p:cNvSpPr/>
          <p:nvPr/>
        </p:nvSpPr>
        <p:spPr>
          <a:xfrm>
            <a:off x="2362200" y="1216201"/>
            <a:ext cx="723275" cy="307777"/>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sz="1400" b="1" dirty="0" smtClean="0"/>
              <a:t>实验一</a:t>
            </a:r>
            <a:endParaRPr lang="zh-CN" altLang="en-US" sz="1400" dirty="0"/>
          </a:p>
        </p:txBody>
      </p:sp>
      <p:sp>
        <p:nvSpPr>
          <p:cNvPr id="23" name="右箭头 22"/>
          <p:cNvSpPr/>
          <p:nvPr/>
        </p:nvSpPr>
        <p:spPr>
          <a:xfrm>
            <a:off x="2145884" y="1234109"/>
            <a:ext cx="228600" cy="319162"/>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sp>
        <p:nvSpPr>
          <p:cNvPr id="24" name="矩形 23"/>
          <p:cNvSpPr/>
          <p:nvPr/>
        </p:nvSpPr>
        <p:spPr>
          <a:xfrm>
            <a:off x="2368179" y="2106257"/>
            <a:ext cx="723275" cy="307777"/>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zh-CN" altLang="en-US" sz="1400" b="1" dirty="0" smtClean="0"/>
              <a:t>实验二</a:t>
            </a:r>
            <a:endParaRPr lang="zh-CN" altLang="en-US" sz="1400" dirty="0"/>
          </a:p>
        </p:txBody>
      </p:sp>
      <p:sp>
        <p:nvSpPr>
          <p:cNvPr id="25" name="右箭头 24"/>
          <p:cNvSpPr/>
          <p:nvPr/>
        </p:nvSpPr>
        <p:spPr>
          <a:xfrm>
            <a:off x="2151863" y="2124165"/>
            <a:ext cx="228600" cy="319162"/>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endParaRPr lang="zh-CN" altLang="en-US"/>
          </a:p>
        </p:txBody>
      </p:sp>
      <p:sp>
        <p:nvSpPr>
          <p:cNvPr id="26" name="矩形 25"/>
          <p:cNvSpPr/>
          <p:nvPr/>
        </p:nvSpPr>
        <p:spPr>
          <a:xfrm>
            <a:off x="67982" y="504058"/>
            <a:ext cx="2872902"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a:spAutoFit/>
          </a:bodyPr>
          <a:lstStyle/>
          <a:p>
            <a:r>
              <a:rPr lang="zh-CN" altLang="en-US" sz="1600" b="1" dirty="0" smtClean="0"/>
              <a:t>实验三：综合实验一与实验二</a:t>
            </a:r>
            <a:endParaRPr lang="zh-CN" altLang="en-US" sz="1600" b="1" dirty="0"/>
          </a:p>
        </p:txBody>
      </p:sp>
      <p:sp>
        <p:nvSpPr>
          <p:cNvPr id="19" name="动作按钮: 第一张 18">
            <a:hlinkClick r:id="rId3" action="ppaction://hlinksldjump" highlightClick="1"/>
          </p:cNvPr>
          <p:cNvSpPr/>
          <p:nvPr/>
        </p:nvSpPr>
        <p:spPr>
          <a:xfrm>
            <a:off x="8382000" y="3056474"/>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406884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667000" cy="496888"/>
          </a:xfrm>
        </p:spPr>
        <p:txBody>
          <a:bodyPr/>
          <a:lstStyle/>
          <a:p>
            <a:pPr algn="l"/>
            <a:r>
              <a:rPr lang="zh-CN" altLang="en-US" b="1" dirty="0" smtClean="0"/>
              <a:t>后续计划</a:t>
            </a:r>
            <a:endParaRPr lang="zh-CN" altLang="en-US" b="1" dirty="0"/>
          </a:p>
        </p:txBody>
      </p:sp>
      <p:sp>
        <p:nvSpPr>
          <p:cNvPr id="7" name="文本框 6"/>
          <p:cNvSpPr txBox="1"/>
          <p:nvPr/>
        </p:nvSpPr>
        <p:spPr>
          <a:xfrm>
            <a:off x="381000" y="3486150"/>
            <a:ext cx="8534400" cy="107721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altLang="zh-CN" sz="1600" b="1" dirty="0" smtClean="0">
                <a:latin typeface="+mn-ea"/>
              </a:rPr>
              <a:t>1</a:t>
            </a:r>
            <a:r>
              <a:rPr lang="zh-CN" altLang="en-US" sz="1600" b="1" dirty="0" smtClean="0">
                <a:latin typeface="+mn-ea"/>
              </a:rPr>
              <a:t>、如何从厂内获得最接近实际情况的数据；</a:t>
            </a:r>
            <a:endParaRPr lang="en-US" altLang="zh-CN" sz="1600" b="1" dirty="0" smtClean="0">
              <a:latin typeface="+mn-ea"/>
            </a:endParaRPr>
          </a:p>
          <a:p>
            <a:r>
              <a:rPr lang="en-US" altLang="zh-CN" sz="1600" b="1" dirty="0">
                <a:latin typeface="+mn-ea"/>
              </a:rPr>
              <a:t> </a:t>
            </a:r>
            <a:r>
              <a:rPr lang="en-US" altLang="zh-CN" sz="1600" b="1" dirty="0" smtClean="0">
                <a:latin typeface="+mn-ea"/>
              </a:rPr>
              <a:t>    </a:t>
            </a:r>
          </a:p>
          <a:p>
            <a:r>
              <a:rPr lang="en-US" altLang="zh-CN" sz="1600" b="1" dirty="0" smtClean="0">
                <a:latin typeface="+mn-ea"/>
              </a:rPr>
              <a:t>2</a:t>
            </a:r>
            <a:r>
              <a:rPr lang="zh-CN" altLang="en-US" sz="1600" b="1" dirty="0" smtClean="0">
                <a:latin typeface="+mn-ea"/>
              </a:rPr>
              <a:t>、如何改进实验设计。</a:t>
            </a:r>
            <a:endParaRPr lang="en-US" altLang="zh-CN" sz="1600" b="1" dirty="0" smtClean="0">
              <a:latin typeface="+mn-ea"/>
            </a:endParaRPr>
          </a:p>
          <a:p>
            <a:r>
              <a:rPr lang="en-US" altLang="zh-CN" sz="1600" b="1" dirty="0">
                <a:latin typeface="+mn-ea"/>
              </a:rPr>
              <a:t> </a:t>
            </a:r>
            <a:r>
              <a:rPr lang="en-US" altLang="zh-CN" sz="1600" b="1" dirty="0" smtClean="0">
                <a:latin typeface="+mn-ea"/>
              </a:rPr>
              <a:t>  </a:t>
            </a:r>
            <a:r>
              <a:rPr lang="zh-CN" altLang="en-US" sz="1600" b="1" dirty="0" smtClean="0">
                <a:latin typeface="+mn-ea"/>
              </a:rPr>
              <a:t>不同的数据有不同的结果，如何选择合适的数据进行实验，让结果更能反映算法的好坏。</a:t>
            </a:r>
            <a:endParaRPr lang="zh-CN" altLang="en-US" sz="1600" b="1" dirty="0">
              <a:latin typeface="+mn-ea"/>
            </a:endParaRPr>
          </a:p>
        </p:txBody>
      </p:sp>
      <p:graphicFrame>
        <p:nvGraphicFramePr>
          <p:cNvPr id="4" name="表格 3"/>
          <p:cNvGraphicFramePr>
            <a:graphicFrameLocks noGrp="1"/>
          </p:cNvGraphicFramePr>
          <p:nvPr>
            <p:extLst/>
          </p:nvPr>
        </p:nvGraphicFramePr>
        <p:xfrm>
          <a:off x="381000" y="632618"/>
          <a:ext cx="8534400" cy="2624931"/>
        </p:xfrm>
        <a:graphic>
          <a:graphicData uri="http://schemas.openxmlformats.org/drawingml/2006/table">
            <a:tbl>
              <a:tblPr firstRow="1" bandRow="1">
                <a:tableStyleId>{6E25E649-3F16-4E02-A733-19D2CDBF48F0}</a:tableStyleId>
              </a:tblPr>
              <a:tblGrid>
                <a:gridCol w="762000">
                  <a:extLst>
                    <a:ext uri="{9D8B030D-6E8A-4147-A177-3AD203B41FA5}">
                      <a16:colId xmlns:a16="http://schemas.microsoft.com/office/drawing/2014/main" val="916958805"/>
                    </a:ext>
                  </a:extLst>
                </a:gridCol>
                <a:gridCol w="2895600">
                  <a:extLst>
                    <a:ext uri="{9D8B030D-6E8A-4147-A177-3AD203B41FA5}">
                      <a16:colId xmlns:a16="http://schemas.microsoft.com/office/drawing/2014/main" val="1802572321"/>
                    </a:ext>
                  </a:extLst>
                </a:gridCol>
                <a:gridCol w="4876800">
                  <a:extLst>
                    <a:ext uri="{9D8B030D-6E8A-4147-A177-3AD203B41FA5}">
                      <a16:colId xmlns:a16="http://schemas.microsoft.com/office/drawing/2014/main" val="1315005723"/>
                    </a:ext>
                  </a:extLst>
                </a:gridCol>
              </a:tblGrid>
              <a:tr h="389471">
                <a:tc>
                  <a:txBody>
                    <a:bodyPr/>
                    <a:lstStyle/>
                    <a:p>
                      <a:pPr algn="ctr"/>
                      <a:r>
                        <a:rPr lang="zh-CN" altLang="en-US" sz="1400" dirty="0" smtClean="0"/>
                        <a:t>实验</a:t>
                      </a:r>
                      <a:endParaRPr lang="zh-CN" altLang="en-US" sz="1400" dirty="0"/>
                    </a:p>
                  </a:txBody>
                  <a:tcPr anchor="ctr"/>
                </a:tc>
                <a:tc>
                  <a:txBody>
                    <a:bodyPr/>
                    <a:lstStyle/>
                    <a:p>
                      <a:pPr algn="ctr"/>
                      <a:r>
                        <a:rPr lang="zh-CN" altLang="en-US" sz="1400" dirty="0" smtClean="0"/>
                        <a:t>优点</a:t>
                      </a:r>
                      <a:endParaRPr lang="zh-CN" altLang="en-US" sz="1400" dirty="0"/>
                    </a:p>
                  </a:txBody>
                  <a:tcPr anchor="ctr"/>
                </a:tc>
                <a:tc>
                  <a:txBody>
                    <a:bodyPr/>
                    <a:lstStyle/>
                    <a:p>
                      <a:pPr algn="ctr"/>
                      <a:r>
                        <a:rPr lang="zh-CN" altLang="en-US" sz="1400" dirty="0" smtClean="0"/>
                        <a:t>缺点</a:t>
                      </a:r>
                      <a:endParaRPr lang="zh-CN" altLang="en-US" sz="1400" dirty="0"/>
                    </a:p>
                  </a:txBody>
                  <a:tcPr anchor="ctr"/>
                </a:tc>
                <a:extLst>
                  <a:ext uri="{0D108BD9-81ED-4DB2-BD59-A6C34878D82A}">
                    <a16:rowId xmlns:a16="http://schemas.microsoft.com/office/drawing/2014/main" val="1432186509"/>
                  </a:ext>
                </a:extLst>
              </a:tr>
              <a:tr h="890983">
                <a:tc>
                  <a:txBody>
                    <a:bodyPr/>
                    <a:lstStyle/>
                    <a:p>
                      <a:pPr algn="ctr"/>
                      <a:r>
                        <a:rPr lang="zh-CN" altLang="en-US" sz="1200" b="1" dirty="0" smtClean="0"/>
                        <a:t>实验一</a:t>
                      </a:r>
                      <a:endParaRPr lang="zh-CN" altLang="en-US" sz="1200" b="1"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smtClean="0"/>
                        <a:t>考虑了</a:t>
                      </a:r>
                      <a:r>
                        <a:rPr lang="en-US" altLang="zh-CN" sz="1200" dirty="0" err="1" smtClean="0"/>
                        <a:t>User_flag</a:t>
                      </a:r>
                      <a:r>
                        <a:rPr lang="zh-CN" altLang="en-US" sz="1200" dirty="0" smtClean="0"/>
                        <a:t>有没有关，</a:t>
                      </a:r>
                      <a:r>
                        <a:rPr lang="en-US" altLang="zh-CN" sz="1200" dirty="0" err="1" smtClean="0"/>
                        <a:t>EQP_state</a:t>
                      </a:r>
                      <a:r>
                        <a:rPr lang="zh-CN" altLang="en-US" sz="1200" dirty="0" smtClean="0"/>
                        <a:t>等条件</a:t>
                      </a:r>
                      <a:endParaRPr lang="zh-CN" alt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进行了数据筛选，所选择的</a:t>
                      </a:r>
                      <a:r>
                        <a:rPr lang="en-US" altLang="zh-CN" sz="1200" dirty="0" smtClean="0"/>
                        <a:t>LOT</a:t>
                      </a:r>
                      <a:r>
                        <a:rPr lang="zh-CN" altLang="en-US" sz="1200" baseline="0" dirty="0" smtClean="0"/>
                        <a:t>过站时间上不连续</a:t>
                      </a:r>
                      <a:endParaRPr lang="en-US" altLang="zh-CN" sz="1200" baseline="0" dirty="0" smtClean="0"/>
                    </a:p>
                    <a:p>
                      <a:pPr marL="285750" indent="-285750" algn="l">
                        <a:buFont typeface="Arial" panose="020B0604020202020204" pitchFamily="34" charset="0"/>
                        <a:buChar char="•"/>
                      </a:pPr>
                      <a:r>
                        <a:rPr lang="zh-CN" altLang="en-US" sz="1200" dirty="0" smtClean="0"/>
                        <a:t>只考虑了一个时间点的数据信息，没有考虑到其他时间点</a:t>
                      </a:r>
                      <a:r>
                        <a:rPr lang="en-US" altLang="zh-CN" sz="1200" dirty="0" err="1" smtClean="0"/>
                        <a:t>useflag</a:t>
                      </a:r>
                      <a:r>
                        <a:rPr lang="zh-CN" altLang="en-US" sz="1200" dirty="0" smtClean="0"/>
                        <a:t>等信息的变化（这段时间内过站的一些</a:t>
                      </a:r>
                      <a:r>
                        <a:rPr lang="en-US" altLang="zh-CN" sz="1200" dirty="0" smtClean="0"/>
                        <a:t>LOT</a:t>
                      </a:r>
                      <a:r>
                        <a:rPr lang="zh-CN" altLang="en-US" sz="1200" dirty="0" smtClean="0"/>
                        <a:t>没有考虑进去）</a:t>
                      </a:r>
                      <a:endParaRPr lang="zh-CN" altLang="en-US" sz="1200" dirty="0"/>
                    </a:p>
                  </a:txBody>
                  <a:tcPr/>
                </a:tc>
                <a:extLst>
                  <a:ext uri="{0D108BD9-81ED-4DB2-BD59-A6C34878D82A}">
                    <a16:rowId xmlns:a16="http://schemas.microsoft.com/office/drawing/2014/main" val="2907725242"/>
                  </a:ext>
                </a:extLst>
              </a:tr>
              <a:tr h="48017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200" b="1" dirty="0" smtClean="0"/>
                        <a:t>实验二</a:t>
                      </a:r>
                      <a:endParaRPr lang="zh-CN" altLang="en-US" sz="1200" b="1" dirty="0"/>
                    </a:p>
                  </a:txBody>
                  <a:tcPr anchor="ctr"/>
                </a:tc>
                <a:tc>
                  <a:txBody>
                    <a:bodyPr/>
                    <a:lstStyle/>
                    <a:p>
                      <a:pPr algn="l"/>
                      <a:r>
                        <a:rPr lang="zh-CN" altLang="en-US" sz="1200" dirty="0" smtClean="0"/>
                        <a:t>没有数据筛选</a:t>
                      </a:r>
                      <a:endParaRPr lang="en-US" altLang="zh-CN" sz="1200" dirty="0" smtClean="0"/>
                    </a:p>
                    <a:p>
                      <a:pPr marL="171450" indent="-171450" algn="l">
                        <a:buFont typeface="Arial" panose="020B0604020202020204" pitchFamily="34" charset="0"/>
                        <a:buChar char="•"/>
                      </a:pPr>
                      <a:r>
                        <a:rPr lang="zh-CN" altLang="en-US" sz="1200" dirty="0" smtClean="0"/>
                        <a:t>选择的</a:t>
                      </a:r>
                      <a:r>
                        <a:rPr lang="en-US" altLang="zh-CN" sz="1200" dirty="0" smtClean="0"/>
                        <a:t>LOT</a:t>
                      </a:r>
                      <a:r>
                        <a:rPr lang="zh-CN" altLang="en-US" sz="1200" dirty="0" smtClean="0"/>
                        <a:t>是连续过站的</a:t>
                      </a:r>
                      <a:endParaRPr lang="zh-CN" altLang="en-US" sz="1200" dirty="0"/>
                    </a:p>
                  </a:txBody>
                  <a:tcPr/>
                </a:tc>
                <a:tc>
                  <a:txBody>
                    <a:bodyPr/>
                    <a:lstStyle/>
                    <a:p>
                      <a:pPr marL="0" indent="0" algn="l">
                        <a:buFont typeface="Arial" panose="020B0604020202020204" pitchFamily="34" charset="0"/>
                        <a:buNone/>
                      </a:pPr>
                      <a:r>
                        <a:rPr lang="zh-CN" altLang="en-US" sz="1200" dirty="0" smtClean="0"/>
                        <a:t>没有考虑</a:t>
                      </a:r>
                      <a:r>
                        <a:rPr lang="en-US" altLang="zh-CN" sz="1200" dirty="0" err="1" smtClean="0"/>
                        <a:t>User_flag</a:t>
                      </a:r>
                      <a:r>
                        <a:rPr lang="zh-CN" altLang="en-US" sz="1200" dirty="0" smtClean="0"/>
                        <a:t>有没有关，</a:t>
                      </a:r>
                      <a:r>
                        <a:rPr lang="en-US" altLang="zh-CN" sz="1200" dirty="0" err="1" smtClean="0"/>
                        <a:t>EQP_state</a:t>
                      </a:r>
                      <a:r>
                        <a:rPr lang="zh-CN" altLang="en-US" sz="1200" dirty="0" smtClean="0"/>
                        <a:t>等条件</a:t>
                      </a:r>
                      <a:endParaRPr lang="zh-CN" altLang="en-US" sz="1200" dirty="0"/>
                    </a:p>
                  </a:txBody>
                  <a:tcPr/>
                </a:tc>
                <a:extLst>
                  <a:ext uri="{0D108BD9-81ED-4DB2-BD59-A6C34878D82A}">
                    <a16:rowId xmlns:a16="http://schemas.microsoft.com/office/drawing/2014/main" val="1112179352"/>
                  </a:ext>
                </a:extLst>
              </a:tr>
              <a:tr h="86430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200" b="1" dirty="0" smtClean="0"/>
                        <a:t>实验三</a:t>
                      </a:r>
                      <a:endParaRPr lang="zh-CN" altLang="en-US" sz="1200" b="1"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smtClean="0"/>
                        <a:t>考虑了部分</a:t>
                      </a:r>
                      <a:r>
                        <a:rPr lang="en-US" altLang="zh-CN" sz="1200" dirty="0" smtClean="0"/>
                        <a:t>LOT</a:t>
                      </a:r>
                      <a:r>
                        <a:rPr lang="zh-CN" altLang="en-US" sz="1200" dirty="0" smtClean="0"/>
                        <a:t>的</a:t>
                      </a:r>
                      <a:r>
                        <a:rPr lang="en-US" altLang="zh-CN" sz="1200" dirty="0" err="1" smtClean="0"/>
                        <a:t>User_flag</a:t>
                      </a:r>
                      <a:r>
                        <a:rPr lang="zh-CN" altLang="en-US" sz="1200" dirty="0" smtClean="0"/>
                        <a:t>有没有关，</a:t>
                      </a:r>
                      <a:r>
                        <a:rPr lang="en-US" altLang="zh-CN" sz="1200" dirty="0" err="1" smtClean="0"/>
                        <a:t>EQP_state</a:t>
                      </a:r>
                      <a:r>
                        <a:rPr lang="zh-CN" altLang="en-US" sz="1200" dirty="0" smtClean="0"/>
                        <a:t>等条件；</a:t>
                      </a:r>
                      <a:endParaRPr lang="en-US" altLang="zh-CN"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选择的</a:t>
                      </a:r>
                      <a:r>
                        <a:rPr lang="en-US" altLang="zh-CN" sz="1200" dirty="0" smtClean="0"/>
                        <a:t>LOT</a:t>
                      </a:r>
                      <a:r>
                        <a:rPr lang="zh-CN" altLang="en-US" sz="1200" dirty="0" smtClean="0"/>
                        <a:t>是连续过站的。</a:t>
                      </a:r>
                      <a:endParaRPr lang="zh-CN" alt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200" dirty="0" smtClean="0"/>
                        <a:t>只考虑了一个时间点部分</a:t>
                      </a:r>
                      <a:r>
                        <a:rPr lang="en-US" altLang="zh-CN" sz="1200" dirty="0" smtClean="0"/>
                        <a:t>LOT</a:t>
                      </a:r>
                      <a:r>
                        <a:rPr lang="zh-CN" altLang="en-US" sz="1200" dirty="0" smtClean="0"/>
                        <a:t>的信息（</a:t>
                      </a:r>
                      <a:r>
                        <a:rPr lang="en-US" altLang="zh-CN" sz="1200" dirty="0" err="1" smtClean="0"/>
                        <a:t>User_flag</a:t>
                      </a:r>
                      <a:r>
                        <a:rPr lang="zh-CN" altLang="en-US" sz="1200" dirty="0" smtClean="0"/>
                        <a:t>有没有关，</a:t>
                      </a:r>
                      <a:r>
                        <a:rPr lang="en-US" altLang="zh-CN" sz="1200" dirty="0" err="1" smtClean="0"/>
                        <a:t>EQP_state</a:t>
                      </a:r>
                      <a:r>
                        <a:rPr lang="zh-CN" altLang="en-US" sz="1200" dirty="0" smtClean="0"/>
                        <a:t>等条件）。</a:t>
                      </a:r>
                    </a:p>
                    <a:p>
                      <a:pPr algn="l"/>
                      <a:endParaRPr lang="en-US" altLang="zh-CN" sz="1200" dirty="0" smtClean="0"/>
                    </a:p>
                  </a:txBody>
                  <a:tcPr/>
                </a:tc>
                <a:extLst>
                  <a:ext uri="{0D108BD9-81ED-4DB2-BD59-A6C34878D82A}">
                    <a16:rowId xmlns:a16="http://schemas.microsoft.com/office/drawing/2014/main" val="3066038684"/>
                  </a:ext>
                </a:extLst>
              </a:tr>
            </a:tbl>
          </a:graphicData>
        </a:graphic>
      </p:graphicFrame>
      <p:sp>
        <p:nvSpPr>
          <p:cNvPr id="5" name="动作按钮: 第一张 4">
            <a:hlinkClick r:id="rId2" action="ppaction://hlinksldjump" highlightClick="1"/>
          </p:cNvPr>
          <p:cNvSpPr/>
          <p:nvPr/>
        </p:nvSpPr>
        <p:spPr>
          <a:xfrm>
            <a:off x="8458200" y="456336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049026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743200" cy="496888"/>
          </a:xfrm>
        </p:spPr>
        <p:txBody>
          <a:bodyPr/>
          <a:lstStyle/>
          <a:p>
            <a:pPr algn="l"/>
            <a:r>
              <a:rPr lang="zh-CN" altLang="en-US" b="1" dirty="0" smtClean="0"/>
              <a:t>实验设计（</a:t>
            </a:r>
            <a:r>
              <a:rPr lang="en-US" altLang="zh-CN" b="1" dirty="0" smtClean="0"/>
              <a:t>DAA</a:t>
            </a:r>
            <a:r>
              <a:rPr lang="zh-CN" altLang="en-US" b="1" dirty="0" smtClean="0"/>
              <a:t>）</a:t>
            </a:r>
            <a:endParaRPr lang="zh-CN" altLang="en-US" b="1" dirty="0"/>
          </a:p>
        </p:txBody>
      </p:sp>
      <p:graphicFrame>
        <p:nvGraphicFramePr>
          <p:cNvPr id="3" name="表格 2"/>
          <p:cNvGraphicFramePr>
            <a:graphicFrameLocks noGrp="1"/>
          </p:cNvGraphicFramePr>
          <p:nvPr>
            <p:extLst/>
          </p:nvPr>
        </p:nvGraphicFramePr>
        <p:xfrm>
          <a:off x="58994" y="611170"/>
          <a:ext cx="4571998" cy="910573"/>
        </p:xfrm>
        <a:graphic>
          <a:graphicData uri="http://schemas.openxmlformats.org/drawingml/2006/table">
            <a:tbl>
              <a:tblPr firstRow="1">
                <a:tableStyleId>{3C2FFA5D-87B4-456A-9821-1D502468CF0F}</a:tableStyleId>
              </a:tblPr>
              <a:tblGrid>
                <a:gridCol w="1067360">
                  <a:extLst>
                    <a:ext uri="{9D8B030D-6E8A-4147-A177-3AD203B41FA5}">
                      <a16:colId xmlns:a16="http://schemas.microsoft.com/office/drawing/2014/main" val="1763234355"/>
                    </a:ext>
                  </a:extLst>
                </a:gridCol>
                <a:gridCol w="1067360">
                  <a:extLst>
                    <a:ext uri="{9D8B030D-6E8A-4147-A177-3AD203B41FA5}">
                      <a16:colId xmlns:a16="http://schemas.microsoft.com/office/drawing/2014/main" val="2919786225"/>
                    </a:ext>
                  </a:extLst>
                </a:gridCol>
                <a:gridCol w="1218639">
                  <a:extLst>
                    <a:ext uri="{9D8B030D-6E8A-4147-A177-3AD203B41FA5}">
                      <a16:colId xmlns:a16="http://schemas.microsoft.com/office/drawing/2014/main" val="3332418484"/>
                    </a:ext>
                  </a:extLst>
                </a:gridCol>
                <a:gridCol w="1218639">
                  <a:extLst>
                    <a:ext uri="{9D8B030D-6E8A-4147-A177-3AD203B41FA5}">
                      <a16:colId xmlns:a16="http://schemas.microsoft.com/office/drawing/2014/main" val="4266517414"/>
                    </a:ext>
                  </a:extLst>
                </a:gridCol>
              </a:tblGrid>
              <a:tr h="250516">
                <a:tc>
                  <a:txBody>
                    <a:bodyPr/>
                    <a:lstStyle/>
                    <a:p>
                      <a:pPr algn="ctr" fontAlgn="ctr"/>
                      <a:r>
                        <a:rPr lang="en-US" sz="1200" u="none" strike="noStrike" dirty="0" smtClean="0">
                          <a:effectLst/>
                          <a:latin typeface="+mn-lt"/>
                        </a:rPr>
                        <a:t>EQP</a:t>
                      </a:r>
                      <a:endParaRPr lang="en-US" sz="12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sz="1200" u="none" strike="noStrike" dirty="0" smtClean="0">
                          <a:effectLst/>
                          <a:latin typeface="+mn-lt"/>
                        </a:rPr>
                        <a:t>Before</a:t>
                      </a:r>
                      <a:r>
                        <a:rPr lang="en-US" altLang="zh-CN" sz="1200" dirty="0" smtClean="0">
                          <a:latin typeface="+mn-lt"/>
                        </a:rPr>
                        <a:t>(</a:t>
                      </a:r>
                      <a:r>
                        <a:rPr lang="en-US" altLang="zh-CN" sz="1200" dirty="0" err="1" smtClean="0">
                          <a:latin typeface="+mn-lt"/>
                        </a:rPr>
                        <a:t>hrs</a:t>
                      </a:r>
                      <a:r>
                        <a:rPr lang="en-US" altLang="zh-CN" sz="1200" dirty="0" smtClean="0">
                          <a:latin typeface="+mn-lt"/>
                        </a:rPr>
                        <a:t>)</a:t>
                      </a:r>
                      <a:endParaRPr lang="en-US" sz="12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sz="1200" u="none" strike="noStrike" dirty="0" smtClean="0">
                          <a:effectLst/>
                          <a:latin typeface="+mn-lt"/>
                        </a:rPr>
                        <a:t>After</a:t>
                      </a:r>
                      <a:r>
                        <a:rPr lang="en-US" altLang="zh-CN" sz="1200" dirty="0" smtClean="0">
                          <a:latin typeface="+mn-lt"/>
                        </a:rPr>
                        <a:t>(</a:t>
                      </a:r>
                      <a:r>
                        <a:rPr lang="en-US" altLang="zh-CN" sz="1200" dirty="0" err="1" smtClean="0">
                          <a:latin typeface="+mn-lt"/>
                        </a:rPr>
                        <a:t>hrs</a:t>
                      </a:r>
                      <a:r>
                        <a:rPr lang="en-US" altLang="zh-CN" sz="1200" dirty="0" smtClean="0">
                          <a:latin typeface="+mn-lt"/>
                        </a:rPr>
                        <a:t>)</a:t>
                      </a:r>
                      <a:endParaRPr lang="en-US" sz="12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altLang="zh-CN" sz="1200" dirty="0" smtClean="0"/>
                        <a:t>Improvement</a:t>
                      </a:r>
                      <a:endParaRPr lang="en-US" sz="1200" b="1" i="0" u="none" strike="noStrike" dirty="0">
                        <a:solidFill>
                          <a:srgbClr val="000000"/>
                        </a:solidFill>
                        <a:effectLst/>
                        <a:latin typeface="+mn-lt"/>
                        <a:ea typeface="等线" panose="02010600030101010101" pitchFamily="2" charset="-122"/>
                      </a:endParaRPr>
                    </a:p>
                  </a:txBody>
                  <a:tcPr marL="9525" marR="9525" marT="9525"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9902670"/>
                  </a:ext>
                </a:extLst>
              </a:tr>
              <a:tr h="220019">
                <a:tc>
                  <a:txBody>
                    <a:bodyPr/>
                    <a:lstStyle/>
                    <a:p>
                      <a:pPr algn="ctr" fontAlgn="b"/>
                      <a:r>
                        <a:rPr lang="en-US" sz="1200" b="0" i="0" u="none" strike="noStrike" dirty="0">
                          <a:solidFill>
                            <a:srgbClr val="000000"/>
                          </a:solidFill>
                          <a:effectLst/>
                          <a:latin typeface="+mn-lt"/>
                          <a:ea typeface="等线" panose="02010600030101010101" pitchFamily="2" charset="-122"/>
                        </a:rPr>
                        <a:t>DAA01</a:t>
                      </a:r>
                    </a:p>
                  </a:txBody>
                  <a:tcPr marL="9525" marR="9525" marT="9525" marB="0" anchor="ctr"/>
                </a:tc>
                <a:tc>
                  <a:txBody>
                    <a:bodyPr/>
                    <a:lstStyle/>
                    <a:p>
                      <a:pPr algn="ctr" fontAlgn="ctr"/>
                      <a:r>
                        <a:rPr lang="en-US" altLang="zh-CN" sz="1200" b="0" i="0" u="none" strike="noStrike" dirty="0">
                          <a:solidFill>
                            <a:srgbClr val="000000"/>
                          </a:solidFill>
                          <a:effectLst/>
                          <a:latin typeface="+mn-lt"/>
                          <a:ea typeface="等线" panose="02010600030101010101" pitchFamily="2" charset="-122"/>
                        </a:rPr>
                        <a:t>1.36</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1.36</a:t>
                      </a:r>
                    </a:p>
                  </a:txBody>
                  <a:tcPr marL="9525" marR="9525" marT="9525" marB="0" anchor="ctr">
                    <a:lnR w="9525" cap="flat" cmpd="sng" algn="ctr">
                      <a:solidFill>
                        <a:schemeClr val="accent1"/>
                      </a:solidFill>
                      <a:prstDash val="solid"/>
                      <a:round/>
                      <a:headEnd type="none" w="med" len="med"/>
                      <a:tailEnd type="none" w="med" len="med"/>
                    </a:lnR>
                    <a:lnB w="12700" cap="flat" cmpd="sng" algn="ctr">
                      <a:solidFill>
                        <a:srgbClr val="FF0000"/>
                      </a:solidFill>
                      <a:prstDash val="solid"/>
                      <a:round/>
                      <a:headEnd type="none" w="med" len="med"/>
                      <a:tailEnd type="none" w="med" len="med"/>
                    </a:lnB>
                  </a:tcPr>
                </a:tc>
                <a:tc rowSpan="3">
                  <a:txBody>
                    <a:bodyPr/>
                    <a:lstStyle/>
                    <a:p>
                      <a:pPr algn="ctr" fontAlgn="b"/>
                      <a:r>
                        <a:rPr lang="en-US" altLang="zh-CN" sz="1600" b="1" i="0" u="none" strike="noStrike" dirty="0" smtClean="0">
                          <a:solidFill>
                            <a:srgbClr val="000000"/>
                          </a:solidFill>
                          <a:effectLst/>
                          <a:latin typeface="+mn-lt"/>
                          <a:ea typeface="等线" panose="02010600030101010101" pitchFamily="2" charset="-122"/>
                        </a:rPr>
                        <a:t>17.45%</a:t>
                      </a:r>
                      <a:endParaRPr lang="en-US" altLang="zh-CN" sz="1600" b="1" i="0" u="none" strike="noStrike" dirty="0">
                        <a:solidFill>
                          <a:srgbClr val="000000"/>
                        </a:solidFill>
                        <a:effectLst/>
                        <a:latin typeface="+mn-lt"/>
                        <a:ea typeface="等线" panose="02010600030101010101" pitchFamily="2" charset="-122"/>
                      </a:endParaRPr>
                    </a:p>
                  </a:txBody>
                  <a:tcPr marL="9525" marR="9525" marT="9525"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67606944"/>
                  </a:ext>
                </a:extLst>
              </a:tr>
              <a:tr h="220019">
                <a:tc>
                  <a:txBody>
                    <a:bodyPr/>
                    <a:lstStyle/>
                    <a:p>
                      <a:pPr algn="ctr" fontAlgn="b"/>
                      <a:r>
                        <a:rPr lang="en-US" sz="1200" b="0" i="0" u="none" strike="noStrike">
                          <a:solidFill>
                            <a:srgbClr val="000000"/>
                          </a:solidFill>
                          <a:effectLst/>
                          <a:latin typeface="+mn-lt"/>
                          <a:ea typeface="等线" panose="02010600030101010101" pitchFamily="2" charset="-122"/>
                        </a:rPr>
                        <a:t>DAA02</a:t>
                      </a:r>
                    </a:p>
                  </a:txBody>
                  <a:tcPr marL="9525" marR="9525" marT="9525" marB="0" anchor="ctr"/>
                </a:tc>
                <a:tc>
                  <a:txBody>
                    <a:bodyPr/>
                    <a:lstStyle/>
                    <a:p>
                      <a:pPr algn="ctr" fontAlgn="ctr"/>
                      <a:r>
                        <a:rPr lang="en-US" altLang="zh-CN" sz="1200" b="0" i="0" u="none" strike="noStrike" dirty="0">
                          <a:solidFill>
                            <a:srgbClr val="000000"/>
                          </a:solidFill>
                          <a:effectLst/>
                          <a:latin typeface="+mn-lt"/>
                          <a:ea typeface="等线" panose="02010600030101010101" pitchFamily="2" charset="-122"/>
                        </a:rPr>
                        <a:t>2.78</a:t>
                      </a:r>
                    </a:p>
                  </a:txBody>
                  <a:tcPr marL="9525" marR="9525" marT="9525" marB="0" anchor="ctr">
                    <a:lnR w="12700" cap="flat" cmpd="sng" algn="ctr">
                      <a:solidFill>
                        <a:srgbClr val="FF0000"/>
                      </a:solidFill>
                      <a:prstDash val="solid"/>
                      <a:round/>
                      <a:headEnd type="none" w="med" len="med"/>
                      <a:tailEnd type="none" w="med" len="med"/>
                    </a:lnR>
                    <a:lnB w="12700" cap="flat" cmpd="sng" algn="ctr">
                      <a:solidFill>
                        <a:srgbClr val="FF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3.56</a:t>
                      </a: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vMerge="1">
                  <a:txBody>
                    <a:bodyPr/>
                    <a:lstStyle/>
                    <a:p>
                      <a:pPr algn="ctr" fontAlgn="b"/>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360843222"/>
                  </a:ext>
                </a:extLst>
              </a:tr>
              <a:tr h="220019">
                <a:tc>
                  <a:txBody>
                    <a:bodyPr/>
                    <a:lstStyle/>
                    <a:p>
                      <a:pPr algn="ctr" fontAlgn="b"/>
                      <a:r>
                        <a:rPr lang="en-US" sz="1200" b="0" i="0" u="none" strike="noStrike" dirty="0">
                          <a:solidFill>
                            <a:srgbClr val="000000"/>
                          </a:solidFill>
                          <a:effectLst/>
                          <a:latin typeface="+mn-lt"/>
                          <a:ea typeface="等线" panose="02010600030101010101" pitchFamily="2" charset="-122"/>
                        </a:rPr>
                        <a:t>DAA03</a:t>
                      </a: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200" b="0" i="0" u="none" strike="noStrike" dirty="0">
                          <a:solidFill>
                            <a:srgbClr val="000000"/>
                          </a:solidFill>
                          <a:effectLst/>
                          <a:latin typeface="+mn-lt"/>
                          <a:ea typeface="等线" panose="02010600030101010101" pitchFamily="2" charset="-122"/>
                        </a:rPr>
                        <a:t>4.31</a:t>
                      </a: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3.53</a:t>
                      </a:r>
                    </a:p>
                  </a:txBody>
                  <a:tcPr marL="9525" marR="9525" marT="9525" marB="0" anchor="ctr">
                    <a:lnL w="12700" cap="flat" cmpd="sng" algn="ctr">
                      <a:solidFill>
                        <a:srgbClr val="FF0000"/>
                      </a:solidFill>
                      <a:prstDash val="solid"/>
                      <a:round/>
                      <a:headEnd type="none" w="med" len="med"/>
                      <a:tailEnd type="none" w="med" len="med"/>
                    </a:lnL>
                    <a:lnR w="9525" cap="flat" cmpd="sng" algn="ctr">
                      <a:solidFill>
                        <a:schemeClr val="accent1"/>
                      </a:solidFill>
                      <a:prstDash val="solid"/>
                      <a:round/>
                      <a:headEnd type="none" w="med" len="med"/>
                      <a:tailEnd type="none" w="med" len="med"/>
                    </a:lnR>
                    <a:lnT w="12700" cap="flat" cmpd="sng" algn="ctr">
                      <a:solidFill>
                        <a:srgbClr val="FF0000"/>
                      </a:solidFill>
                      <a:prstDash val="solid"/>
                      <a:round/>
                      <a:headEnd type="none" w="med" len="med"/>
                      <a:tailEnd type="none" w="med" len="med"/>
                    </a:lnT>
                  </a:tcPr>
                </a:tc>
                <a:tc vMerge="1">
                  <a:txBody>
                    <a:bodyPr/>
                    <a:lstStyle/>
                    <a:p>
                      <a:pPr algn="ctr" fontAlgn="b"/>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019018575"/>
                  </a:ext>
                </a:extLst>
              </a:tr>
            </a:tbl>
          </a:graphicData>
        </a:graphic>
      </p:graphicFrame>
      <p:graphicFrame>
        <p:nvGraphicFramePr>
          <p:cNvPr id="5" name="表格 4"/>
          <p:cNvGraphicFramePr>
            <a:graphicFrameLocks noGrp="1"/>
          </p:cNvGraphicFramePr>
          <p:nvPr>
            <p:extLst/>
          </p:nvPr>
        </p:nvGraphicFramePr>
        <p:xfrm>
          <a:off x="41788" y="1543250"/>
          <a:ext cx="4589204" cy="974208"/>
        </p:xfrm>
        <a:graphic>
          <a:graphicData uri="http://schemas.openxmlformats.org/drawingml/2006/table">
            <a:tbl>
              <a:tblPr>
                <a:tableStyleId>{5C22544A-7EE6-4342-B048-85BDC9FD1C3A}</a:tableStyleId>
              </a:tblPr>
              <a:tblGrid>
                <a:gridCol w="4589204">
                  <a:extLst>
                    <a:ext uri="{9D8B030D-6E8A-4147-A177-3AD203B41FA5}">
                      <a16:colId xmlns:a16="http://schemas.microsoft.com/office/drawing/2014/main" val="3437703834"/>
                    </a:ext>
                  </a:extLst>
                </a:gridCol>
              </a:tblGrid>
              <a:tr h="254258">
                <a:tc>
                  <a:txBody>
                    <a:bodyPr/>
                    <a:lstStyle/>
                    <a:p>
                      <a:pPr algn="l" fontAlgn="b"/>
                      <a:r>
                        <a:rPr lang="zh-CN" altLang="en-US" sz="1100" u="none" strike="noStrike" dirty="0">
                          <a:effectLst/>
                        </a:rPr>
                        <a:t>                </a:t>
                      </a:r>
                      <a:r>
                        <a:rPr lang="en-US" altLang="zh-CN" sz="1100" u="none" strike="noStrike" dirty="0">
                          <a:effectLst/>
                        </a:rPr>
                        <a:t>[LOT</a:t>
                      </a:r>
                      <a:r>
                        <a:rPr lang="zh-CN" altLang="en-US" sz="1100" u="none" strike="noStrike" dirty="0">
                          <a:effectLst/>
                        </a:rPr>
                        <a:t>分配给机台的顺序</a:t>
                      </a:r>
                      <a:r>
                        <a:rPr lang="en-US" altLang="zh-CN" sz="1100" u="none" strike="noStrike" dirty="0">
                          <a:effectLst/>
                        </a:rPr>
                        <a:t>]</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384382468"/>
                  </a:ext>
                </a:extLst>
              </a:tr>
              <a:tr h="719950">
                <a:tc>
                  <a:txBody>
                    <a:bodyPr/>
                    <a:lstStyle/>
                    <a:p>
                      <a:pPr algn="l" fontAlgn="b"/>
                      <a:r>
                        <a:rPr lang="en-US" sz="1100" u="none" strike="noStrike" dirty="0">
                          <a:effectLst/>
                        </a:rPr>
                        <a:t>P71 P221 P271 P121 P61 P151 P31 P41 P51 P241 P161 P211 P231 P281 P201 P101 P91 P21 P141 P261 P181 P291 P111 P311 P11 P301 P81 P171 P251 P191 P131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386136909"/>
                  </a:ext>
                </a:extLst>
              </a:tr>
            </a:tbl>
          </a:graphicData>
        </a:graphic>
      </p:graphicFrame>
      <p:pic>
        <p:nvPicPr>
          <p:cNvPr id="7" name="图片 6"/>
          <p:cNvPicPr>
            <a:picLocks noChangeAspect="1"/>
          </p:cNvPicPr>
          <p:nvPr/>
        </p:nvPicPr>
        <p:blipFill>
          <a:blip r:embed="rId2"/>
          <a:stretch>
            <a:fillRect/>
          </a:stretch>
        </p:blipFill>
        <p:spPr>
          <a:xfrm>
            <a:off x="4724400" y="590550"/>
            <a:ext cx="3953295" cy="1905400"/>
          </a:xfrm>
          <a:prstGeom prst="rect">
            <a:avLst/>
          </a:prstGeom>
        </p:spPr>
      </p:pic>
      <p:sp>
        <p:nvSpPr>
          <p:cNvPr id="11" name="椭圆 10"/>
          <p:cNvSpPr/>
          <p:nvPr/>
        </p:nvSpPr>
        <p:spPr>
          <a:xfrm>
            <a:off x="800100" y="2563803"/>
            <a:ext cx="720000" cy="720000"/>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fontAlgn="auto">
              <a:spcBef>
                <a:spcPts val="0"/>
              </a:spcBef>
              <a:spcAft>
                <a:spcPts val="0"/>
              </a:spcAft>
            </a:pPr>
            <a:r>
              <a:rPr lang="en-US" altLang="zh-CN" sz="2400" b="1" dirty="0" smtClean="0"/>
              <a:t>45</a:t>
            </a:r>
            <a:endParaRPr lang="zh-CN" altLang="en-US" sz="2400" b="1" dirty="0"/>
          </a:p>
        </p:txBody>
      </p:sp>
      <p:sp>
        <p:nvSpPr>
          <p:cNvPr id="13" name="减号 12"/>
          <p:cNvSpPr/>
          <p:nvPr/>
        </p:nvSpPr>
        <p:spPr>
          <a:xfrm>
            <a:off x="834300" y="3634249"/>
            <a:ext cx="685800" cy="45719"/>
          </a:xfrm>
          <a:prstGeom prst="mathMinus">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p>
        </p:txBody>
      </p:sp>
      <p:sp>
        <p:nvSpPr>
          <p:cNvPr id="14" name="椭圆 13"/>
          <p:cNvSpPr/>
          <p:nvPr/>
        </p:nvSpPr>
        <p:spPr>
          <a:xfrm>
            <a:off x="800100" y="4024924"/>
            <a:ext cx="720000" cy="720000"/>
          </a:xfrm>
          <a:prstGeom prst="ellipse">
            <a:avLst/>
          </a:prstGeom>
          <a:ln/>
        </p:spPr>
        <p:style>
          <a:lnRef idx="3">
            <a:schemeClr val="lt1"/>
          </a:lnRef>
          <a:fillRef idx="1">
            <a:schemeClr val="accent6"/>
          </a:fillRef>
          <a:effectRef idx="1">
            <a:schemeClr val="accent6"/>
          </a:effectRef>
          <a:fontRef idx="minor">
            <a:schemeClr val="lt1"/>
          </a:fontRef>
        </p:style>
        <p:txBody>
          <a:bodyPr rtlCol="0" anchor="ctr"/>
          <a:lstStyle/>
          <a:p>
            <a:pPr algn="ctr" fontAlgn="auto">
              <a:spcBef>
                <a:spcPts val="0"/>
              </a:spcBef>
              <a:spcAft>
                <a:spcPts val="0"/>
              </a:spcAft>
            </a:pPr>
            <a:r>
              <a:rPr lang="en-US" altLang="zh-CN" sz="2400" b="1" dirty="0" smtClean="0"/>
              <a:t>31</a:t>
            </a:r>
            <a:endParaRPr lang="zh-CN" altLang="en-US" sz="2400" b="1" dirty="0"/>
          </a:p>
        </p:txBody>
      </p:sp>
      <p:sp>
        <p:nvSpPr>
          <p:cNvPr id="15" name="右箭头 14"/>
          <p:cNvSpPr/>
          <p:nvPr/>
        </p:nvSpPr>
        <p:spPr>
          <a:xfrm>
            <a:off x="1638300" y="3362711"/>
            <a:ext cx="685800" cy="543075"/>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endParaRPr lang="zh-CN" altLang="en-US"/>
          </a:p>
        </p:txBody>
      </p:sp>
      <p:sp>
        <p:nvSpPr>
          <p:cNvPr id="16" name="椭圆 15"/>
          <p:cNvSpPr/>
          <p:nvPr/>
        </p:nvSpPr>
        <p:spPr>
          <a:xfrm>
            <a:off x="2425650" y="3220249"/>
            <a:ext cx="900000" cy="900000"/>
          </a:xfrm>
          <a:prstGeom prst="ellipse">
            <a:avLst/>
          </a:prstGeom>
          <a:ln/>
        </p:spPr>
        <p:style>
          <a:lnRef idx="3">
            <a:schemeClr val="lt1"/>
          </a:lnRef>
          <a:fillRef idx="1">
            <a:schemeClr val="accent3"/>
          </a:fillRef>
          <a:effectRef idx="1">
            <a:schemeClr val="accent3"/>
          </a:effectRef>
          <a:fontRef idx="minor">
            <a:schemeClr val="lt1"/>
          </a:fontRef>
        </p:style>
        <p:txBody>
          <a:bodyPr rtlCol="0" anchor="ctr"/>
          <a:lstStyle/>
          <a:p>
            <a:pPr algn="ctr" fontAlgn="auto">
              <a:spcBef>
                <a:spcPts val="0"/>
              </a:spcBef>
              <a:spcAft>
                <a:spcPts val="0"/>
              </a:spcAft>
            </a:pPr>
            <a:r>
              <a:rPr lang="en-US" altLang="zh-CN" sz="2400" b="1" dirty="0" smtClean="0"/>
              <a:t>14</a:t>
            </a:r>
            <a:endParaRPr lang="zh-CN" altLang="en-US" sz="2400" b="1" dirty="0"/>
          </a:p>
        </p:txBody>
      </p:sp>
      <p:sp>
        <p:nvSpPr>
          <p:cNvPr id="17" name="左大括号 16"/>
          <p:cNvSpPr/>
          <p:nvPr/>
        </p:nvSpPr>
        <p:spPr>
          <a:xfrm>
            <a:off x="3352800" y="2774112"/>
            <a:ext cx="685800" cy="1720275"/>
          </a:xfrm>
          <a:prstGeom prst="lef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p>
        </p:txBody>
      </p:sp>
      <p:sp>
        <p:nvSpPr>
          <p:cNvPr id="18" name="文本框 17"/>
          <p:cNvSpPr txBox="1"/>
          <p:nvPr/>
        </p:nvSpPr>
        <p:spPr>
          <a:xfrm>
            <a:off x="4114800" y="2876550"/>
            <a:ext cx="5029200" cy="1477328"/>
          </a:xfrm>
          <a:prstGeom prst="rect">
            <a:avLst/>
          </a:prstGeom>
          <a:noFill/>
        </p:spPr>
        <p:txBody>
          <a:bodyPr wrap="square" rtlCol="0">
            <a:spAutoFit/>
          </a:bodyPr>
          <a:lstStyle/>
          <a:p>
            <a:pPr marL="342900" indent="-342900">
              <a:buFont typeface="+mj-ea"/>
              <a:buAutoNum type="circleNumDbPlain"/>
            </a:pPr>
            <a:r>
              <a:rPr lang="en-US" altLang="zh-CN" dirty="0" smtClean="0"/>
              <a:t>7</a:t>
            </a:r>
            <a:r>
              <a:rPr lang="zh-CN" altLang="en-US" dirty="0" smtClean="0"/>
              <a:t>批</a:t>
            </a:r>
            <a:endParaRPr lang="en-US" altLang="zh-CN" dirty="0" smtClean="0"/>
          </a:p>
          <a:p>
            <a:r>
              <a:rPr lang="zh-CN" altLang="en-US" dirty="0" smtClean="0"/>
              <a:t>没抓取全数据（</a:t>
            </a:r>
            <a:r>
              <a:rPr lang="en-US" altLang="zh-CN" dirty="0" smtClean="0"/>
              <a:t>5 min</a:t>
            </a:r>
            <a:r>
              <a:rPr lang="zh-CN" altLang="en-US" dirty="0" smtClean="0"/>
              <a:t>读一次数据，会有数据</a:t>
            </a:r>
            <a:r>
              <a:rPr lang="en-US" altLang="zh-CN" dirty="0" smtClean="0"/>
              <a:t>loss</a:t>
            </a:r>
            <a:r>
              <a:rPr lang="zh-CN" altLang="en-US" dirty="0" smtClean="0"/>
              <a:t>）</a:t>
            </a:r>
            <a:endParaRPr lang="en-US" altLang="zh-CN" dirty="0" smtClean="0"/>
          </a:p>
          <a:p>
            <a:pPr marL="342900" indent="-342900">
              <a:buFont typeface="+mj-ea"/>
              <a:buAutoNum type="circleNumDbPlain" startAt="2"/>
            </a:pPr>
            <a:r>
              <a:rPr lang="en-US" altLang="zh-CN" dirty="0" smtClean="0"/>
              <a:t>7</a:t>
            </a:r>
            <a:r>
              <a:rPr lang="zh-CN" altLang="en-US" dirty="0" smtClean="0"/>
              <a:t>批</a:t>
            </a:r>
            <a:endParaRPr lang="en-US" altLang="zh-CN" dirty="0" smtClean="0"/>
          </a:p>
          <a:p>
            <a:r>
              <a:rPr lang="zh-CN" altLang="en-US" dirty="0" smtClean="0"/>
              <a:t>有人工干预的情况</a:t>
            </a:r>
            <a:endParaRPr lang="en-US" altLang="zh-CN" dirty="0" smtClean="0"/>
          </a:p>
          <a:p>
            <a:r>
              <a:rPr lang="en-US" altLang="zh-CN" dirty="0" smtClean="0"/>
              <a:t>LOT</a:t>
            </a:r>
            <a:r>
              <a:rPr lang="zh-CN" altLang="en-US" dirty="0" smtClean="0"/>
              <a:t>的</a:t>
            </a:r>
            <a:r>
              <a:rPr lang="en-US" altLang="zh-CN" dirty="0" err="1" smtClean="0"/>
              <a:t>EQP_State</a:t>
            </a:r>
            <a:r>
              <a:rPr lang="zh-CN" altLang="en-US" dirty="0" smtClean="0"/>
              <a:t>为‘</a:t>
            </a:r>
            <a:r>
              <a:rPr lang="en-US" altLang="zh-CN" dirty="0" smtClean="0"/>
              <a:t>SBY</a:t>
            </a:r>
            <a:r>
              <a:rPr lang="zh-CN" altLang="en-US" dirty="0" smtClean="0"/>
              <a:t>’，但实际</a:t>
            </a:r>
            <a:r>
              <a:rPr lang="en-US" altLang="zh-CN" dirty="0" smtClean="0"/>
              <a:t>LOT</a:t>
            </a:r>
            <a:r>
              <a:rPr lang="zh-CN" altLang="en-US" dirty="0" smtClean="0"/>
              <a:t>有</a:t>
            </a:r>
            <a:r>
              <a:rPr lang="en-US" altLang="zh-CN" dirty="0" smtClean="0"/>
              <a:t>run</a:t>
            </a:r>
            <a:r>
              <a:rPr lang="zh-CN" altLang="en-US" dirty="0" smtClean="0"/>
              <a:t>货。</a:t>
            </a:r>
            <a:endParaRPr lang="en-US" altLang="zh-CN" dirty="0" smtClean="0"/>
          </a:p>
        </p:txBody>
      </p:sp>
      <p:sp>
        <p:nvSpPr>
          <p:cNvPr id="20" name="动作按钮: 第一张 19">
            <a:hlinkClick r:id="rId3" action="ppaction://hlinksldjump" highlightClick="1"/>
          </p:cNvPr>
          <p:cNvSpPr/>
          <p:nvPr/>
        </p:nvSpPr>
        <p:spPr>
          <a:xfrm>
            <a:off x="8458200" y="41772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31035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590800" cy="496888"/>
          </a:xfrm>
        </p:spPr>
        <p:txBody>
          <a:bodyPr/>
          <a:lstStyle/>
          <a:p>
            <a:pPr algn="l"/>
            <a:r>
              <a:rPr lang="zh-CN" altLang="en-US" b="1" dirty="0" smtClean="0"/>
              <a:t>实验设计一（</a:t>
            </a:r>
            <a:r>
              <a:rPr lang="en-US" altLang="zh-CN" b="1" dirty="0" smtClean="0"/>
              <a:t>EGL</a:t>
            </a:r>
            <a:r>
              <a:rPr lang="zh-CN" altLang="en-US" b="1" dirty="0" smtClean="0"/>
              <a:t>）</a:t>
            </a:r>
            <a:endParaRPr lang="zh-CN" altLang="en-US" b="1" dirty="0"/>
          </a:p>
        </p:txBody>
      </p:sp>
      <p:graphicFrame>
        <p:nvGraphicFramePr>
          <p:cNvPr id="3" name="表格 2"/>
          <p:cNvGraphicFramePr>
            <a:graphicFrameLocks noGrp="1"/>
          </p:cNvGraphicFramePr>
          <p:nvPr>
            <p:extLst/>
          </p:nvPr>
        </p:nvGraphicFramePr>
        <p:xfrm>
          <a:off x="228600" y="666750"/>
          <a:ext cx="2872800" cy="1857375"/>
        </p:xfrm>
        <a:graphic>
          <a:graphicData uri="http://schemas.openxmlformats.org/drawingml/2006/table">
            <a:tbl>
              <a:tblPr firstRow="1">
                <a:tableStyleId>{3C2FFA5D-87B4-456A-9821-1D502468CF0F}</a:tableStyleId>
              </a:tblPr>
              <a:tblGrid>
                <a:gridCol w="914400">
                  <a:extLst>
                    <a:ext uri="{9D8B030D-6E8A-4147-A177-3AD203B41FA5}">
                      <a16:colId xmlns:a16="http://schemas.microsoft.com/office/drawing/2014/main" val="1763234355"/>
                    </a:ext>
                  </a:extLst>
                </a:gridCol>
                <a:gridCol w="914400">
                  <a:extLst>
                    <a:ext uri="{9D8B030D-6E8A-4147-A177-3AD203B41FA5}">
                      <a16:colId xmlns:a16="http://schemas.microsoft.com/office/drawing/2014/main" val="2919786225"/>
                    </a:ext>
                  </a:extLst>
                </a:gridCol>
                <a:gridCol w="1044000">
                  <a:extLst>
                    <a:ext uri="{9D8B030D-6E8A-4147-A177-3AD203B41FA5}">
                      <a16:colId xmlns:a16="http://schemas.microsoft.com/office/drawing/2014/main" val="3332418484"/>
                    </a:ext>
                  </a:extLst>
                </a:gridCol>
              </a:tblGrid>
              <a:tr h="219075">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09902670"/>
                  </a:ext>
                </a:extLst>
              </a:tr>
              <a:tr h="190500">
                <a:tc>
                  <a:txBody>
                    <a:bodyPr/>
                    <a:lstStyle/>
                    <a:p>
                      <a:pPr algn="ctr" fontAlgn="ctr"/>
                      <a:r>
                        <a:rPr lang="en-US" sz="1100" u="none" strike="noStrike" dirty="0">
                          <a:effectLst/>
                        </a:rPr>
                        <a:t>EGL01-PM1</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22.33</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16.16</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967606944"/>
                  </a:ext>
                </a:extLst>
              </a:tr>
              <a:tr h="180975">
                <a:tc>
                  <a:txBody>
                    <a:bodyPr/>
                    <a:lstStyle/>
                    <a:p>
                      <a:pPr algn="ctr" fontAlgn="ctr"/>
                      <a:r>
                        <a:rPr lang="en-US" sz="1100" u="none" strike="noStrike" dirty="0">
                          <a:effectLst/>
                        </a:rPr>
                        <a:t>EGL01-PM2</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6.79</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15.56</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360843222"/>
                  </a:ext>
                </a:extLst>
              </a:tr>
              <a:tr h="180975">
                <a:tc>
                  <a:txBody>
                    <a:bodyPr/>
                    <a:lstStyle/>
                    <a:p>
                      <a:pPr algn="ctr" fontAlgn="ctr"/>
                      <a:r>
                        <a:rPr lang="en-US" sz="1100" u="none" strike="noStrike" dirty="0">
                          <a:effectLst/>
                        </a:rPr>
                        <a:t>EGL01-PM3</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15.10</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18.92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19018575"/>
                  </a:ext>
                </a:extLst>
              </a:tr>
              <a:tr h="180975">
                <a:tc>
                  <a:txBody>
                    <a:bodyPr/>
                    <a:lstStyle/>
                    <a:p>
                      <a:pPr algn="ctr" fontAlgn="ctr"/>
                      <a:r>
                        <a:rPr lang="en-US" sz="1100" u="none" strike="noStrike" dirty="0">
                          <a:effectLst/>
                        </a:rPr>
                        <a:t>EGL02-PM1</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7.84</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4.63</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80771010"/>
                  </a:ext>
                </a:extLst>
              </a:tr>
              <a:tr h="180975">
                <a:tc>
                  <a:txBody>
                    <a:bodyPr/>
                    <a:lstStyle/>
                    <a:p>
                      <a:pPr algn="ctr" fontAlgn="ctr"/>
                      <a:r>
                        <a:rPr lang="en-US" sz="1100" u="none" strike="noStrike" dirty="0">
                          <a:effectLst/>
                        </a:rPr>
                        <a:t>EGL02-PM2</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22.10</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a:effectLst/>
                        </a:rPr>
                        <a:t>24.61</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361729506"/>
                  </a:ext>
                </a:extLst>
              </a:tr>
              <a:tr h="180975">
                <a:tc>
                  <a:txBody>
                    <a:bodyPr/>
                    <a:lstStyle/>
                    <a:p>
                      <a:pPr algn="ctr" fontAlgn="ctr"/>
                      <a:r>
                        <a:rPr lang="en-US" sz="1100" u="none" strike="noStrike">
                          <a:effectLst/>
                        </a:rPr>
                        <a:t>EGL02-PM3</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38.98</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25.00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238847041"/>
                  </a:ext>
                </a:extLst>
              </a:tr>
              <a:tr h="180975">
                <a:tc>
                  <a:txBody>
                    <a:bodyPr/>
                    <a:lstStyle/>
                    <a:p>
                      <a:pPr algn="ctr" fontAlgn="ctr"/>
                      <a:r>
                        <a:rPr lang="en-US" sz="1100" u="none" strike="noStrike" dirty="0">
                          <a:effectLst/>
                        </a:rPr>
                        <a:t>EGL03-PM2</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bg2"/>
                    </a:solidFill>
                  </a:tcPr>
                </a:tc>
                <a:tc>
                  <a:txBody>
                    <a:bodyPr/>
                    <a:lstStyle/>
                    <a:p>
                      <a:pPr algn="ctr" fontAlgn="ctr"/>
                      <a:r>
                        <a:rPr lang="en-US" altLang="zh-CN" sz="1100" u="none" strike="noStrike" dirty="0">
                          <a:effectLst/>
                        </a:rPr>
                        <a:t>0.00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solidFill>
                      <a:schemeClr val="bg2"/>
                    </a:solidFill>
                  </a:tcPr>
                </a:tc>
                <a:tc>
                  <a:txBody>
                    <a:bodyPr/>
                    <a:lstStyle/>
                    <a:p>
                      <a:pPr algn="ctr" fontAlgn="b"/>
                      <a:r>
                        <a:rPr lang="en-US" altLang="zh-CN" sz="1100" u="none" strike="noStrike" dirty="0">
                          <a:effectLst/>
                        </a:rPr>
                        <a:t>6.62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607389044"/>
                  </a:ext>
                </a:extLst>
              </a:tr>
              <a:tr h="180975">
                <a:tc>
                  <a:txBody>
                    <a:bodyPr/>
                    <a:lstStyle/>
                    <a:p>
                      <a:pPr algn="ctr" fontAlgn="ctr"/>
                      <a:r>
                        <a:rPr lang="en-US" sz="1100" u="none" strike="noStrike" dirty="0">
                          <a:effectLst/>
                        </a:rPr>
                        <a:t>EGL04-PM2</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6.91</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10.16</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36469895"/>
                  </a:ext>
                </a:extLst>
              </a:tr>
              <a:tr h="180975">
                <a:tc>
                  <a:txBody>
                    <a:bodyPr/>
                    <a:lstStyle/>
                    <a:p>
                      <a:pPr algn="ctr" fontAlgn="ctr"/>
                      <a:r>
                        <a:rPr lang="en-US" sz="1100" u="none" strike="noStrike" dirty="0">
                          <a:effectLst/>
                        </a:rPr>
                        <a:t>EGL04-PM3</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15.99</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14.38</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299491451"/>
                  </a:ext>
                </a:extLst>
              </a:tr>
            </a:tbl>
          </a:graphicData>
        </a:graphic>
      </p:graphicFrame>
      <p:pic>
        <p:nvPicPr>
          <p:cNvPr id="5" name="图片 4"/>
          <p:cNvPicPr>
            <a:picLocks noChangeAspect="1"/>
          </p:cNvPicPr>
          <p:nvPr/>
        </p:nvPicPr>
        <p:blipFill>
          <a:blip r:embed="rId2"/>
          <a:stretch>
            <a:fillRect/>
          </a:stretch>
        </p:blipFill>
        <p:spPr>
          <a:xfrm>
            <a:off x="3200400" y="666750"/>
            <a:ext cx="2771543" cy="1857375"/>
          </a:xfrm>
          <a:prstGeom prst="rect">
            <a:avLst/>
          </a:prstGeom>
        </p:spPr>
      </p:pic>
      <p:graphicFrame>
        <p:nvGraphicFramePr>
          <p:cNvPr id="4" name="表格 3"/>
          <p:cNvGraphicFramePr>
            <a:graphicFrameLocks noGrp="1"/>
          </p:cNvGraphicFramePr>
          <p:nvPr>
            <p:extLst/>
          </p:nvPr>
        </p:nvGraphicFramePr>
        <p:xfrm>
          <a:off x="6248400" y="666750"/>
          <a:ext cx="2234857" cy="992802"/>
        </p:xfrm>
        <a:graphic>
          <a:graphicData uri="http://schemas.openxmlformats.org/drawingml/2006/table">
            <a:tbl>
              <a:tblPr>
                <a:tableStyleId>{8EC20E35-A176-4012-BC5E-935CFFF8708E}</a:tableStyleId>
              </a:tblPr>
              <a:tblGrid>
                <a:gridCol w="2234857">
                  <a:extLst>
                    <a:ext uri="{9D8B030D-6E8A-4147-A177-3AD203B41FA5}">
                      <a16:colId xmlns:a16="http://schemas.microsoft.com/office/drawing/2014/main" val="215655556"/>
                    </a:ext>
                  </a:extLst>
                </a:gridCol>
              </a:tblGrid>
              <a:tr h="66793">
                <a:tc>
                  <a:txBody>
                    <a:bodyPr/>
                    <a:lstStyle/>
                    <a:p>
                      <a:pPr algn="l" fontAlgn="b"/>
                      <a:r>
                        <a:rPr lang="en-US" altLang="zh-CN" sz="800" u="none" strike="noStrike">
                          <a:effectLst/>
                        </a:rPr>
                        <a:t>[LOT</a:t>
                      </a:r>
                      <a:r>
                        <a:rPr lang="zh-CN" altLang="en-US" sz="800" u="none" strike="noStrike">
                          <a:effectLst/>
                        </a:rPr>
                        <a:t>分配给机台的顺序</a:t>
                      </a:r>
                      <a:r>
                        <a:rPr lang="en-US" altLang="zh-CN" sz="800" u="none" strike="noStrike">
                          <a:effectLst/>
                        </a:rPr>
                        <a:t>]</a:t>
                      </a:r>
                      <a:endParaRPr lang="en-US" altLang="zh-CN" sz="800" b="0" i="0" u="none" strike="noStrike">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algn="l" fontAlgn="b"/>
                      <a:r>
                        <a:rPr lang="en-US" sz="800" u="none" strike="noStrike" dirty="0">
                          <a:effectLst/>
                        </a:rPr>
                        <a:t>LOT18 LOT33 LOT16 LOT29 LOT8 LOT3 LOT1 LOT23 LOT26 LOT28 LOT9 LOT37 LOT34 LOT7 LOT46 LOT40 LOT2 LOT24 LOT19 LOT44 LOT31 LOT11 LOT22 LOT42 LOT21 LOT13 LOT10 LOT48 LOT20 LOT45 LOT38 LOT47 LOT14 LOT25 LOT12 LOT6 LOT15 LOT43 LOT30 LOT39 LOT41 LOT27 LOT17 LOT36 LOT5 LOT32 LOT35 LOT4</a:t>
                      </a:r>
                      <a:endParaRPr lang="en-US"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7" name="表格 6"/>
          <p:cNvGraphicFramePr>
            <a:graphicFrameLocks noGrp="1"/>
          </p:cNvGraphicFramePr>
          <p:nvPr>
            <p:extLst/>
          </p:nvPr>
        </p:nvGraphicFramePr>
        <p:xfrm>
          <a:off x="254000" y="2931795"/>
          <a:ext cx="2872800" cy="1676400"/>
        </p:xfrm>
        <a:graphic>
          <a:graphicData uri="http://schemas.openxmlformats.org/drawingml/2006/table">
            <a:tbl>
              <a:tblPr firstRow="1">
                <a:tableStyleId>{3C2FFA5D-87B4-456A-9821-1D502468CF0F}</a:tableStyleId>
              </a:tblPr>
              <a:tblGrid>
                <a:gridCol w="889000">
                  <a:extLst>
                    <a:ext uri="{9D8B030D-6E8A-4147-A177-3AD203B41FA5}">
                      <a16:colId xmlns:a16="http://schemas.microsoft.com/office/drawing/2014/main" val="232668190"/>
                    </a:ext>
                  </a:extLst>
                </a:gridCol>
                <a:gridCol w="914400">
                  <a:extLst>
                    <a:ext uri="{9D8B030D-6E8A-4147-A177-3AD203B41FA5}">
                      <a16:colId xmlns:a16="http://schemas.microsoft.com/office/drawing/2014/main" val="2850806024"/>
                    </a:ext>
                  </a:extLst>
                </a:gridCol>
                <a:gridCol w="1069400">
                  <a:extLst>
                    <a:ext uri="{9D8B030D-6E8A-4147-A177-3AD203B41FA5}">
                      <a16:colId xmlns:a16="http://schemas.microsoft.com/office/drawing/2014/main" val="249488540"/>
                    </a:ext>
                  </a:extLst>
                </a:gridCol>
              </a:tblGrid>
              <a:tr h="219075">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16608669"/>
                  </a:ext>
                </a:extLst>
              </a:tr>
              <a:tr h="190500">
                <a:tc>
                  <a:txBody>
                    <a:bodyPr/>
                    <a:lstStyle/>
                    <a:p>
                      <a:pPr algn="ctr" fontAlgn="ctr"/>
                      <a:r>
                        <a:rPr lang="en-US" sz="1100" u="none" strike="noStrike">
                          <a:effectLst/>
                        </a:rPr>
                        <a:t>EGL01-PM1</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22.33</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12.21</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568928028"/>
                  </a:ext>
                </a:extLst>
              </a:tr>
              <a:tr h="180975">
                <a:tc>
                  <a:txBody>
                    <a:bodyPr/>
                    <a:lstStyle/>
                    <a:p>
                      <a:pPr algn="ctr" fontAlgn="ctr"/>
                      <a:r>
                        <a:rPr lang="en-US" sz="1100" u="none" strike="noStrike">
                          <a:effectLst/>
                        </a:rPr>
                        <a:t>EGL01-PM2</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6.79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15.16</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66058263"/>
                  </a:ext>
                </a:extLst>
              </a:tr>
              <a:tr h="180975">
                <a:tc>
                  <a:txBody>
                    <a:bodyPr/>
                    <a:lstStyle/>
                    <a:p>
                      <a:pPr algn="ctr" fontAlgn="ctr"/>
                      <a:r>
                        <a:rPr lang="en-US" sz="1100" u="none" strike="noStrike">
                          <a:effectLst/>
                        </a:rPr>
                        <a:t>EGL01-PM3</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15.10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21.32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86828797"/>
                  </a:ext>
                </a:extLst>
              </a:tr>
              <a:tr h="180975">
                <a:tc>
                  <a:txBody>
                    <a:bodyPr/>
                    <a:lstStyle/>
                    <a:p>
                      <a:pPr algn="ctr" fontAlgn="ctr"/>
                      <a:r>
                        <a:rPr lang="en-US" sz="1100" u="none" strike="noStrike">
                          <a:effectLst/>
                        </a:rPr>
                        <a:t>EGL02-PM1</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7.84</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8.22</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351267497"/>
                  </a:ext>
                </a:extLst>
              </a:tr>
              <a:tr h="180975">
                <a:tc>
                  <a:txBody>
                    <a:bodyPr/>
                    <a:lstStyle/>
                    <a:p>
                      <a:pPr algn="ctr" fontAlgn="ctr"/>
                      <a:r>
                        <a:rPr lang="en-US" sz="1100" u="none" strike="noStrike">
                          <a:effectLst/>
                        </a:rPr>
                        <a:t>EGL02-PM2</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22.10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25.19</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736275092"/>
                  </a:ext>
                </a:extLst>
              </a:tr>
              <a:tr h="180975">
                <a:tc>
                  <a:txBody>
                    <a:bodyPr/>
                    <a:lstStyle/>
                    <a:p>
                      <a:pPr algn="ctr" fontAlgn="ctr"/>
                      <a:r>
                        <a:rPr lang="en-US" sz="1100" u="none" strike="noStrike">
                          <a:effectLst/>
                        </a:rPr>
                        <a:t>EGL02-PM3</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38.98</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24.43</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057210915"/>
                  </a:ext>
                </a:extLst>
              </a:tr>
              <a:tr h="180975">
                <a:tc>
                  <a:txBody>
                    <a:bodyPr/>
                    <a:lstStyle/>
                    <a:p>
                      <a:pPr algn="ctr" fontAlgn="ctr"/>
                      <a:r>
                        <a:rPr lang="en-US" sz="1100" u="none" strike="noStrike">
                          <a:effectLst/>
                        </a:rPr>
                        <a:t>EGL04-PM2</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6.91</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18.42</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702191513"/>
                  </a:ext>
                </a:extLst>
              </a:tr>
              <a:tr h="180975">
                <a:tc>
                  <a:txBody>
                    <a:bodyPr/>
                    <a:lstStyle/>
                    <a:p>
                      <a:pPr algn="ctr" fontAlgn="ctr"/>
                      <a:r>
                        <a:rPr lang="en-US" sz="1100" u="none" strike="noStrike">
                          <a:effectLst/>
                        </a:rPr>
                        <a:t>EGL04-PM3</a:t>
                      </a:r>
                      <a:endParaRPr lang="en-US"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15.99</a:t>
                      </a:r>
                      <a:endParaRPr lang="en-US" altLang="zh-CN" sz="11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11.10</a:t>
                      </a:r>
                      <a:endParaRPr lang="en-US" altLang="zh-CN"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612858770"/>
                  </a:ext>
                </a:extLst>
              </a:tr>
            </a:tbl>
          </a:graphicData>
        </a:graphic>
      </p:graphicFrame>
      <p:pic>
        <p:nvPicPr>
          <p:cNvPr id="9" name="图片 8"/>
          <p:cNvPicPr>
            <a:picLocks noChangeAspect="1"/>
          </p:cNvPicPr>
          <p:nvPr/>
        </p:nvPicPr>
        <p:blipFill>
          <a:blip r:embed="rId3"/>
          <a:stretch>
            <a:fillRect/>
          </a:stretch>
        </p:blipFill>
        <p:spPr>
          <a:xfrm>
            <a:off x="3251199" y="2931796"/>
            <a:ext cx="2746143" cy="1676400"/>
          </a:xfrm>
          <a:prstGeom prst="rect">
            <a:avLst/>
          </a:prstGeom>
        </p:spPr>
      </p:pic>
      <p:graphicFrame>
        <p:nvGraphicFramePr>
          <p:cNvPr id="10" name="表格 9"/>
          <p:cNvGraphicFramePr>
            <a:graphicFrameLocks noGrp="1"/>
          </p:cNvGraphicFramePr>
          <p:nvPr>
            <p:extLst/>
          </p:nvPr>
        </p:nvGraphicFramePr>
        <p:xfrm>
          <a:off x="6248400" y="2931795"/>
          <a:ext cx="2234857" cy="992802"/>
        </p:xfrm>
        <a:graphic>
          <a:graphicData uri="http://schemas.openxmlformats.org/drawingml/2006/table">
            <a:tbl>
              <a:tblPr>
                <a:tableStyleId>{8EC20E35-A176-4012-BC5E-935CFFF8708E}</a:tableStyleId>
              </a:tblPr>
              <a:tblGrid>
                <a:gridCol w="2234857">
                  <a:extLst>
                    <a:ext uri="{9D8B030D-6E8A-4147-A177-3AD203B41FA5}">
                      <a16:colId xmlns:a16="http://schemas.microsoft.com/office/drawing/2014/main" val="215655556"/>
                    </a:ext>
                  </a:extLst>
                </a:gridCol>
              </a:tblGrid>
              <a:tr h="66793">
                <a:tc>
                  <a:txBody>
                    <a:bodyPr/>
                    <a:lstStyle/>
                    <a:p>
                      <a:pPr algn="l" fontAlgn="b"/>
                      <a:r>
                        <a:rPr lang="en-US" altLang="zh-CN" sz="800" u="none" strike="noStrike">
                          <a:effectLst/>
                          <a:latin typeface="+mn-lt"/>
                        </a:rPr>
                        <a:t>[LOT</a:t>
                      </a:r>
                      <a:r>
                        <a:rPr lang="zh-CN" altLang="en-US" sz="800" u="none" strike="noStrike">
                          <a:effectLst/>
                          <a:latin typeface="+mn-lt"/>
                        </a:rPr>
                        <a:t>分配给机台的顺序</a:t>
                      </a:r>
                      <a:r>
                        <a:rPr lang="en-US" altLang="zh-CN" sz="800" u="none" strike="noStrike">
                          <a:effectLst/>
                          <a:latin typeface="+mn-lt"/>
                        </a:rPr>
                        <a:t>]</a:t>
                      </a:r>
                      <a:endParaRPr lang="en-US" altLang="zh-CN" sz="800" b="0" i="0" u="none" strike="noStrike">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altLang="zh-CN" sz="800" dirty="0" smtClean="0">
                          <a:solidFill>
                            <a:srgbClr val="000000"/>
                          </a:solidFill>
                          <a:latin typeface="+mn-lt"/>
                          <a:ea typeface="等线" panose="02010600030101010101" pitchFamily="2" charset="-122"/>
                        </a:rPr>
                        <a:t>LOT9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a:t>
                      </a:r>
                      <a:r>
                        <a:rPr lang="en-US" altLang="zh-CN" sz="800" dirty="0" smtClean="0">
                          <a:latin typeface="+mn-lt"/>
                        </a:rPr>
                        <a:t> </a:t>
                      </a:r>
                      <a:endParaRPr lang="en-US"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11" name="表格 10"/>
          <p:cNvGraphicFramePr>
            <a:graphicFrameLocks noGrp="1"/>
          </p:cNvGraphicFramePr>
          <p:nvPr>
            <p:extLst/>
          </p:nvPr>
        </p:nvGraphicFramePr>
        <p:xfrm>
          <a:off x="6248400" y="1741967"/>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a:effectLst/>
                        </a:rPr>
                        <a:t>35.86%</a:t>
                      </a:r>
                      <a:endParaRPr lang="en-US" altLang="zh-CN" sz="1100" b="1"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611370743"/>
                  </a:ext>
                </a:extLst>
              </a:tr>
            </a:tbl>
          </a:graphicData>
        </a:graphic>
      </p:graphicFrame>
      <p:graphicFrame>
        <p:nvGraphicFramePr>
          <p:cNvPr id="13" name="表格 12"/>
          <p:cNvGraphicFramePr>
            <a:graphicFrameLocks noGrp="1"/>
          </p:cNvGraphicFramePr>
          <p:nvPr>
            <p:extLst/>
          </p:nvPr>
        </p:nvGraphicFramePr>
        <p:xfrm>
          <a:off x="6248400" y="4035439"/>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smtClean="0">
                          <a:effectLst/>
                        </a:rPr>
                        <a:t>35.39%</a:t>
                      </a:r>
                      <a:endParaRPr lang="en-US" altLang="zh-CN" sz="1100" b="1" u="none" strike="noStrike" dirty="0">
                        <a:effectLst/>
                      </a:endParaRPr>
                    </a:p>
                  </a:txBody>
                  <a:tcPr marL="9525" marR="9525" marT="9525" marB="0" anchor="ctr"/>
                </a:tc>
                <a:extLst>
                  <a:ext uri="{0D108BD9-81ED-4DB2-BD59-A6C34878D82A}">
                    <a16:rowId xmlns:a16="http://schemas.microsoft.com/office/drawing/2014/main" val="1611370743"/>
                  </a:ext>
                </a:extLst>
              </a:tr>
            </a:tbl>
          </a:graphicData>
        </a:graphic>
      </p:graphicFrame>
      <p:sp>
        <p:nvSpPr>
          <p:cNvPr id="6" name="动作按钮: 第一张 5">
            <a:hlinkClick r:id="rId4" action="ppaction://hlinksldjump" highlightClick="1"/>
          </p:cNvPr>
          <p:cNvSpPr/>
          <p:nvPr/>
        </p:nvSpPr>
        <p:spPr>
          <a:xfrm>
            <a:off x="8153400" y="4035439"/>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1299928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597"/>
            <a:ext cx="8229600" cy="496888"/>
          </a:xfrm>
        </p:spPr>
        <p:txBody>
          <a:bodyPr/>
          <a:lstStyle/>
          <a:p>
            <a:pPr algn="l"/>
            <a:r>
              <a:rPr lang="zh-CN" altLang="en-US" b="1" dirty="0">
                <a:latin typeface="+mn-ea"/>
                <a:cs typeface="Arial Unicode MS" panose="020B0604020202020204" pitchFamily="34" charset="-122"/>
              </a:rPr>
              <a:t>蚁群算法</a:t>
            </a:r>
            <a:endParaRPr lang="zh-CN" altLang="en-US" dirty="0"/>
          </a:p>
        </p:txBody>
      </p:sp>
      <p:sp>
        <p:nvSpPr>
          <p:cNvPr id="27" name="矩形 26"/>
          <p:cNvSpPr/>
          <p:nvPr/>
        </p:nvSpPr>
        <p:spPr>
          <a:xfrm>
            <a:off x="141288" y="448003"/>
            <a:ext cx="8823325" cy="523220"/>
          </a:xfrm>
          <a:prstGeom prst="rect">
            <a:avLst/>
          </a:prstGeom>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400" dirty="0">
                <a:latin typeface="宋体" panose="02010600030101010101" pitchFamily="2" charset="-122"/>
                <a:ea typeface="Arial Unicode MS" panose="020B0604020202020204" pitchFamily="34" charset="-122"/>
                <a:cs typeface="Arial Unicode MS" panose="020B0604020202020204" pitchFamily="34" charset="-122"/>
              </a:rPr>
              <a:t>    </a:t>
            </a:r>
            <a:r>
              <a:rPr lang="zh-CN" altLang="en-US" sz="1400" dirty="0">
                <a:latin typeface="+mn-ea"/>
                <a:ea typeface="+mn-ea"/>
                <a:cs typeface="Arial Unicode MS" panose="020B0604020202020204" pitchFamily="34" charset="-122"/>
              </a:rPr>
              <a:t>本发明采用蚁群算法来解决上述问题。</a:t>
            </a:r>
            <a:r>
              <a:rPr lang="zh-CN" altLang="en-US" sz="1400" b="1" dirty="0">
                <a:latin typeface="+mn-ea"/>
                <a:ea typeface="+mn-ea"/>
                <a:cs typeface="Arial Unicode MS" panose="020B0604020202020204" pitchFamily="34" charset="-122"/>
              </a:rPr>
              <a:t>蚁群算法（</a:t>
            </a:r>
            <a:r>
              <a:rPr lang="en-US" altLang="zh-CN" sz="1400" b="1" dirty="0">
                <a:latin typeface="+mn-ea"/>
                <a:ea typeface="+mn-ea"/>
                <a:cs typeface="Arial Unicode MS" panose="020B0604020202020204" pitchFamily="34" charset="-122"/>
              </a:rPr>
              <a:t>Ant </a:t>
            </a:r>
            <a:r>
              <a:rPr lang="en-US" altLang="zh-CN" sz="1400" b="1" dirty="0" err="1">
                <a:latin typeface="+mn-ea"/>
                <a:ea typeface="+mn-ea"/>
                <a:cs typeface="Arial Unicode MS" panose="020B0604020202020204" pitchFamily="34" charset="-122"/>
              </a:rPr>
              <a:t>Clony</a:t>
            </a:r>
            <a:r>
              <a:rPr lang="en-US" altLang="zh-CN" sz="1400" b="1" dirty="0">
                <a:latin typeface="+mn-ea"/>
                <a:ea typeface="+mn-ea"/>
                <a:cs typeface="Arial Unicode MS" panose="020B0604020202020204" pitchFamily="34" charset="-122"/>
              </a:rPr>
              <a:t> </a:t>
            </a:r>
            <a:r>
              <a:rPr lang="en-US" altLang="zh-CN" sz="1400" b="1" dirty="0" smtClean="0">
                <a:latin typeface="+mn-ea"/>
                <a:ea typeface="+mn-ea"/>
                <a:cs typeface="Arial Unicode MS" panose="020B0604020202020204" pitchFamily="34" charset="-122"/>
              </a:rPr>
              <a:t>Optimization</a:t>
            </a:r>
            <a:r>
              <a:rPr lang="zh-CN" altLang="en-US" sz="1400" b="1" dirty="0">
                <a:latin typeface="+mn-ea"/>
                <a:ea typeface="+mn-ea"/>
                <a:cs typeface="Arial Unicode MS" panose="020B0604020202020204" pitchFamily="34" charset="-122"/>
              </a:rPr>
              <a:t>，</a:t>
            </a:r>
            <a:r>
              <a:rPr lang="en-US" altLang="zh-CN" sz="1400" b="1" dirty="0" smtClean="0">
                <a:latin typeface="+mn-ea"/>
                <a:ea typeface="+mn-ea"/>
                <a:cs typeface="Arial Unicode MS" panose="020B0604020202020204" pitchFamily="34" charset="-122"/>
              </a:rPr>
              <a:t>ACO</a:t>
            </a:r>
            <a:r>
              <a:rPr lang="zh-CN" altLang="en-US" sz="1400" b="1" dirty="0">
                <a:latin typeface="+mn-ea"/>
                <a:ea typeface="+mn-ea"/>
                <a:cs typeface="Arial Unicode MS" panose="020B0604020202020204" pitchFamily="34" charset="-122"/>
              </a:rPr>
              <a:t>）</a:t>
            </a:r>
            <a:r>
              <a:rPr lang="zh-CN" altLang="en-US" sz="1400" dirty="0">
                <a:latin typeface="+mn-ea"/>
                <a:ea typeface="+mn-ea"/>
                <a:cs typeface="Arial Unicode MS" panose="020B0604020202020204" pitchFamily="34" charset="-122"/>
              </a:rPr>
              <a:t>是</a:t>
            </a:r>
            <a:r>
              <a:rPr lang="zh-CN" altLang="en-US" sz="1400" dirty="0" smtClean="0">
                <a:latin typeface="+mn-ea"/>
                <a:ea typeface="+mn-ea"/>
                <a:cs typeface="Arial Unicode MS" panose="020B0604020202020204" pitchFamily="34" charset="-122"/>
              </a:rPr>
              <a:t>一群体智能</a:t>
            </a:r>
            <a:r>
              <a:rPr lang="zh-CN" altLang="en-US" sz="1400" dirty="0">
                <a:latin typeface="+mn-ea"/>
                <a:ea typeface="+mn-ea"/>
                <a:cs typeface="Arial Unicode MS" panose="020B0604020202020204" pitchFamily="34" charset="-122"/>
              </a:rPr>
              <a:t>算法，它的基本思想来源于自然界蚂蚁觅食的最短路径原理。</a:t>
            </a:r>
          </a:p>
        </p:txBody>
      </p:sp>
      <p:cxnSp>
        <p:nvCxnSpPr>
          <p:cNvPr id="28" name="直接连接符 27"/>
          <p:cNvCxnSpPr/>
          <p:nvPr/>
        </p:nvCxnSpPr>
        <p:spPr>
          <a:xfrm>
            <a:off x="834416" y="1632471"/>
            <a:ext cx="2808312" cy="0"/>
          </a:xfrm>
          <a:prstGeom prst="line">
            <a:avLst/>
          </a:prstGeom>
        </p:spPr>
        <p:style>
          <a:lnRef idx="1">
            <a:schemeClr val="dk1"/>
          </a:lnRef>
          <a:fillRef idx="0">
            <a:schemeClr val="dk1"/>
          </a:fillRef>
          <a:effectRef idx="0">
            <a:schemeClr val="dk1"/>
          </a:effectRef>
          <a:fontRef idx="minor">
            <a:schemeClr val="tx1"/>
          </a:fontRef>
        </p:style>
      </p:cxnSp>
      <p:sp>
        <p:nvSpPr>
          <p:cNvPr id="29" name="流程图: 过程 28">
            <a:hlinkClick r:id="" action="ppaction://noaction" highlightClick="1"/>
          </p:cNvPr>
          <p:cNvSpPr/>
          <p:nvPr/>
        </p:nvSpPr>
        <p:spPr>
          <a:xfrm>
            <a:off x="576000" y="1145436"/>
            <a:ext cx="432048" cy="36004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b="1" dirty="0" smtClean="0">
                <a:solidFill>
                  <a:schemeClr val="tx1"/>
                </a:solidFill>
              </a:rPr>
              <a:t>NEST</a:t>
            </a:r>
            <a:endParaRPr lang="zh-CN" altLang="en-US" sz="900" b="1" dirty="0">
              <a:solidFill>
                <a:schemeClr val="tx1"/>
              </a:solidFill>
            </a:endParaRPr>
          </a:p>
        </p:txBody>
      </p:sp>
      <p:sp>
        <p:nvSpPr>
          <p:cNvPr id="32" name="流程图: 过程 31">
            <a:hlinkClick r:id="" action="ppaction://noaction" highlightClick="1"/>
          </p:cNvPr>
          <p:cNvSpPr/>
          <p:nvPr/>
        </p:nvSpPr>
        <p:spPr>
          <a:xfrm>
            <a:off x="3420000" y="1145436"/>
            <a:ext cx="504056" cy="36004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b="1" dirty="0" smtClean="0">
                <a:solidFill>
                  <a:schemeClr val="tx1"/>
                </a:solidFill>
              </a:rPr>
              <a:t>FOOD</a:t>
            </a:r>
            <a:endParaRPr lang="zh-CN" altLang="en-US" sz="900" b="1" dirty="0">
              <a:solidFill>
                <a:schemeClr val="tx1"/>
              </a:solidFill>
            </a:endParaRPr>
          </a:p>
        </p:txBody>
      </p:sp>
      <p:pic>
        <p:nvPicPr>
          <p:cNvPr id="34" name="图片 33"/>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1248234" y="1584131"/>
            <a:ext cx="237901" cy="237901"/>
          </a:xfrm>
          <a:prstGeom prst="rect">
            <a:avLst/>
          </a:prstGeom>
        </p:spPr>
      </p:pic>
      <p:pic>
        <p:nvPicPr>
          <p:cNvPr id="35" name="图片 34"/>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1122448" y="1419722"/>
            <a:ext cx="237901" cy="237901"/>
          </a:xfrm>
          <a:prstGeom prst="rect">
            <a:avLst/>
          </a:prstGeom>
        </p:spPr>
      </p:pic>
      <p:pic>
        <p:nvPicPr>
          <p:cNvPr id="36" name="图片 35"/>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1998435" y="1419722"/>
            <a:ext cx="237901" cy="237901"/>
          </a:xfrm>
          <a:prstGeom prst="rect">
            <a:avLst/>
          </a:prstGeom>
        </p:spPr>
      </p:pic>
      <p:pic>
        <p:nvPicPr>
          <p:cNvPr id="37" name="图片 36"/>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1742285" y="1584131"/>
            <a:ext cx="237901" cy="237901"/>
          </a:xfrm>
          <a:prstGeom prst="rect">
            <a:avLst/>
          </a:prstGeom>
        </p:spPr>
      </p:pic>
      <p:pic>
        <p:nvPicPr>
          <p:cNvPr id="39" name="图片 38"/>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2195662" y="1540162"/>
            <a:ext cx="237901" cy="237901"/>
          </a:xfrm>
          <a:prstGeom prst="rect">
            <a:avLst/>
          </a:prstGeom>
        </p:spPr>
      </p:pic>
      <p:pic>
        <p:nvPicPr>
          <p:cNvPr id="40" name="图片 39"/>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2622149" y="1551348"/>
            <a:ext cx="237901" cy="237901"/>
          </a:xfrm>
          <a:prstGeom prst="rect">
            <a:avLst/>
          </a:prstGeom>
        </p:spPr>
      </p:pic>
      <p:pic>
        <p:nvPicPr>
          <p:cNvPr id="44" name="图片 43"/>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3062081" y="1576043"/>
            <a:ext cx="237901" cy="237901"/>
          </a:xfrm>
          <a:prstGeom prst="rect">
            <a:avLst/>
          </a:prstGeom>
        </p:spPr>
      </p:pic>
      <p:pic>
        <p:nvPicPr>
          <p:cNvPr id="45" name="图片 44"/>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2420118" y="1419721"/>
            <a:ext cx="237901" cy="237901"/>
          </a:xfrm>
          <a:prstGeom prst="rect">
            <a:avLst/>
          </a:prstGeom>
        </p:spPr>
      </p:pic>
      <p:pic>
        <p:nvPicPr>
          <p:cNvPr id="46" name="图片 45"/>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2872753" y="1419720"/>
            <a:ext cx="237901" cy="237901"/>
          </a:xfrm>
          <a:prstGeom prst="rect">
            <a:avLst/>
          </a:prstGeom>
        </p:spPr>
      </p:pic>
      <p:pic>
        <p:nvPicPr>
          <p:cNvPr id="49" name="图片 48"/>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3071499" y="1439506"/>
            <a:ext cx="237901" cy="237901"/>
          </a:xfrm>
          <a:prstGeom prst="rect">
            <a:avLst/>
          </a:prstGeom>
        </p:spPr>
      </p:pic>
      <p:pic>
        <p:nvPicPr>
          <p:cNvPr id="50" name="图片 49"/>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1662704" y="1439507"/>
            <a:ext cx="237901" cy="237901"/>
          </a:xfrm>
          <a:prstGeom prst="rect">
            <a:avLst/>
          </a:prstGeom>
        </p:spPr>
      </p:pic>
      <p:pic>
        <p:nvPicPr>
          <p:cNvPr id="53" name="图片 52"/>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1367184" y="1378742"/>
            <a:ext cx="237901" cy="237901"/>
          </a:xfrm>
          <a:prstGeom prst="rect">
            <a:avLst/>
          </a:prstGeom>
        </p:spPr>
      </p:pic>
      <p:pic>
        <p:nvPicPr>
          <p:cNvPr id="56" name="图片 55"/>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2213597" y="1327974"/>
            <a:ext cx="237901" cy="237901"/>
          </a:xfrm>
          <a:prstGeom prst="rect">
            <a:avLst/>
          </a:prstGeom>
        </p:spPr>
      </p:pic>
      <p:pic>
        <p:nvPicPr>
          <p:cNvPr id="57" name="图片 56"/>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3286158" y="1521304"/>
            <a:ext cx="237901" cy="237901"/>
          </a:xfrm>
          <a:prstGeom prst="rect">
            <a:avLst/>
          </a:prstGeom>
        </p:spPr>
      </p:pic>
      <p:sp>
        <p:nvSpPr>
          <p:cNvPr id="58" name="文本框 57"/>
          <p:cNvSpPr txBox="1"/>
          <p:nvPr/>
        </p:nvSpPr>
        <p:spPr>
          <a:xfrm>
            <a:off x="2124000" y="904768"/>
            <a:ext cx="414204" cy="307777"/>
          </a:xfrm>
          <a:prstGeom prst="rect">
            <a:avLst/>
          </a:prstGeom>
          <a:noFill/>
        </p:spPr>
        <p:txBody>
          <a:bodyPr wrap="square" rtlCol="0" anchor="ctr">
            <a:spAutoFit/>
          </a:bodyPr>
          <a:lstStyle/>
          <a:p>
            <a:pPr algn="ctr"/>
            <a:r>
              <a:rPr lang="en-US" altLang="zh-CN" sz="1400" b="1" dirty="0" smtClean="0"/>
              <a:t>(A)</a:t>
            </a:r>
            <a:endParaRPr lang="zh-CN" altLang="en-US" sz="1400" b="1" dirty="0"/>
          </a:p>
        </p:txBody>
      </p:sp>
      <p:cxnSp>
        <p:nvCxnSpPr>
          <p:cNvPr id="59" name="直接连接符 58"/>
          <p:cNvCxnSpPr/>
          <p:nvPr/>
        </p:nvCxnSpPr>
        <p:spPr>
          <a:xfrm>
            <a:off x="4860000" y="1630843"/>
            <a:ext cx="2808312" cy="0"/>
          </a:xfrm>
          <a:prstGeom prst="line">
            <a:avLst/>
          </a:prstGeom>
        </p:spPr>
        <p:style>
          <a:lnRef idx="1">
            <a:schemeClr val="dk1"/>
          </a:lnRef>
          <a:fillRef idx="0">
            <a:schemeClr val="dk1"/>
          </a:fillRef>
          <a:effectRef idx="0">
            <a:schemeClr val="dk1"/>
          </a:effectRef>
          <a:fontRef idx="minor">
            <a:schemeClr val="tx1"/>
          </a:fontRef>
        </p:style>
      </p:cxnSp>
      <p:sp>
        <p:nvSpPr>
          <p:cNvPr id="60" name="流程图: 过程 59">
            <a:hlinkClick r:id="" action="ppaction://noaction" highlightClick="1"/>
          </p:cNvPr>
          <p:cNvSpPr/>
          <p:nvPr/>
        </p:nvSpPr>
        <p:spPr>
          <a:xfrm>
            <a:off x="4608000" y="1143808"/>
            <a:ext cx="432048" cy="36004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b="1" dirty="0" smtClean="0">
                <a:solidFill>
                  <a:schemeClr val="tx1"/>
                </a:solidFill>
              </a:rPr>
              <a:t>NEST</a:t>
            </a:r>
            <a:endParaRPr lang="zh-CN" altLang="en-US" sz="900" b="1" dirty="0">
              <a:solidFill>
                <a:schemeClr val="tx1"/>
              </a:solidFill>
            </a:endParaRPr>
          </a:p>
        </p:txBody>
      </p:sp>
      <p:sp>
        <p:nvSpPr>
          <p:cNvPr id="61" name="流程图: 过程 60">
            <a:hlinkClick r:id="" action="ppaction://noaction" highlightClick="1"/>
          </p:cNvPr>
          <p:cNvSpPr/>
          <p:nvPr/>
        </p:nvSpPr>
        <p:spPr>
          <a:xfrm>
            <a:off x="7452000" y="1143808"/>
            <a:ext cx="504056" cy="36004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b="1" dirty="0" smtClean="0">
                <a:solidFill>
                  <a:schemeClr val="tx1"/>
                </a:solidFill>
              </a:rPr>
              <a:t>FOOD</a:t>
            </a:r>
            <a:endParaRPr lang="zh-CN" altLang="en-US" sz="900" b="1" dirty="0">
              <a:solidFill>
                <a:schemeClr val="tx1"/>
              </a:solidFill>
            </a:endParaRPr>
          </a:p>
        </p:txBody>
      </p:sp>
      <p:pic>
        <p:nvPicPr>
          <p:cNvPr id="62" name="图片 61"/>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5289469" y="1582503"/>
            <a:ext cx="237901" cy="237901"/>
          </a:xfrm>
          <a:prstGeom prst="rect">
            <a:avLst/>
          </a:prstGeom>
        </p:spPr>
      </p:pic>
      <p:pic>
        <p:nvPicPr>
          <p:cNvPr id="63" name="图片 62"/>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5163683" y="1418094"/>
            <a:ext cx="237901" cy="237901"/>
          </a:xfrm>
          <a:prstGeom prst="rect">
            <a:avLst/>
          </a:prstGeom>
        </p:spPr>
      </p:pic>
      <p:pic>
        <p:nvPicPr>
          <p:cNvPr id="64" name="图片 63"/>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6012160" y="1418094"/>
            <a:ext cx="237901" cy="237901"/>
          </a:xfrm>
          <a:prstGeom prst="rect">
            <a:avLst/>
          </a:prstGeom>
        </p:spPr>
      </p:pic>
      <p:pic>
        <p:nvPicPr>
          <p:cNvPr id="65" name="图片 64"/>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5783520" y="1582503"/>
            <a:ext cx="237901" cy="237901"/>
          </a:xfrm>
          <a:prstGeom prst="rect">
            <a:avLst/>
          </a:prstGeom>
        </p:spPr>
      </p:pic>
      <p:pic>
        <p:nvPicPr>
          <p:cNvPr id="66" name="图片 65"/>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6448649" y="1662784"/>
            <a:ext cx="237901" cy="237901"/>
          </a:xfrm>
          <a:prstGeom prst="rect">
            <a:avLst/>
          </a:prstGeom>
        </p:spPr>
      </p:pic>
      <p:pic>
        <p:nvPicPr>
          <p:cNvPr id="67" name="图片 66"/>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6663384" y="1582502"/>
            <a:ext cx="237901" cy="237901"/>
          </a:xfrm>
          <a:prstGeom prst="rect">
            <a:avLst/>
          </a:prstGeom>
        </p:spPr>
      </p:pic>
      <p:pic>
        <p:nvPicPr>
          <p:cNvPr id="68" name="图片 67"/>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6968959" y="1562863"/>
            <a:ext cx="237901" cy="237901"/>
          </a:xfrm>
          <a:prstGeom prst="rect">
            <a:avLst/>
          </a:prstGeom>
        </p:spPr>
      </p:pic>
      <p:pic>
        <p:nvPicPr>
          <p:cNvPr id="69" name="图片 68"/>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6461353" y="1418093"/>
            <a:ext cx="237901" cy="237901"/>
          </a:xfrm>
          <a:prstGeom prst="rect">
            <a:avLst/>
          </a:prstGeom>
        </p:spPr>
      </p:pic>
      <p:pic>
        <p:nvPicPr>
          <p:cNvPr id="70" name="图片 69"/>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6913988" y="1418092"/>
            <a:ext cx="237901" cy="237901"/>
          </a:xfrm>
          <a:prstGeom prst="rect">
            <a:avLst/>
          </a:prstGeom>
        </p:spPr>
      </p:pic>
      <p:pic>
        <p:nvPicPr>
          <p:cNvPr id="71" name="图片 70"/>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6669735" y="1264319"/>
            <a:ext cx="237901" cy="237901"/>
          </a:xfrm>
          <a:prstGeom prst="rect">
            <a:avLst/>
          </a:prstGeom>
        </p:spPr>
      </p:pic>
      <p:pic>
        <p:nvPicPr>
          <p:cNvPr id="72" name="图片 71"/>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5619863" y="1469913"/>
            <a:ext cx="237901" cy="237901"/>
          </a:xfrm>
          <a:prstGeom prst="rect">
            <a:avLst/>
          </a:prstGeom>
        </p:spPr>
      </p:pic>
      <p:pic>
        <p:nvPicPr>
          <p:cNvPr id="73" name="图片 72"/>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5408419" y="1377114"/>
            <a:ext cx="237901" cy="237901"/>
          </a:xfrm>
          <a:prstGeom prst="rect">
            <a:avLst/>
          </a:prstGeom>
        </p:spPr>
      </p:pic>
      <p:pic>
        <p:nvPicPr>
          <p:cNvPr id="74" name="图片 73"/>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6003486" y="1615015"/>
            <a:ext cx="237901" cy="237901"/>
          </a:xfrm>
          <a:prstGeom prst="rect">
            <a:avLst/>
          </a:prstGeom>
        </p:spPr>
      </p:pic>
      <p:pic>
        <p:nvPicPr>
          <p:cNvPr id="75" name="图片 74"/>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7126744" y="1476549"/>
            <a:ext cx="237901" cy="237901"/>
          </a:xfrm>
          <a:prstGeom prst="rect">
            <a:avLst/>
          </a:prstGeom>
        </p:spPr>
      </p:pic>
      <p:sp>
        <p:nvSpPr>
          <p:cNvPr id="76" name="文本框 75"/>
          <p:cNvSpPr txBox="1"/>
          <p:nvPr/>
        </p:nvSpPr>
        <p:spPr>
          <a:xfrm>
            <a:off x="6156000" y="903140"/>
            <a:ext cx="405416" cy="307777"/>
          </a:xfrm>
          <a:prstGeom prst="rect">
            <a:avLst/>
          </a:prstGeom>
          <a:noFill/>
        </p:spPr>
        <p:txBody>
          <a:bodyPr wrap="square" rtlCol="0" anchor="ctr">
            <a:spAutoFit/>
          </a:bodyPr>
          <a:lstStyle/>
          <a:p>
            <a:pPr algn="ctr"/>
            <a:r>
              <a:rPr lang="en-US" altLang="zh-CN" sz="1400" b="1" dirty="0" smtClean="0"/>
              <a:t>(B)</a:t>
            </a:r>
            <a:endParaRPr lang="zh-CN" altLang="en-US" sz="1400" b="1" dirty="0"/>
          </a:p>
        </p:txBody>
      </p:sp>
      <p:sp>
        <p:nvSpPr>
          <p:cNvPr id="77" name="椭圆 76"/>
          <p:cNvSpPr/>
          <p:nvPr/>
        </p:nvSpPr>
        <p:spPr>
          <a:xfrm>
            <a:off x="6264000" y="1327974"/>
            <a:ext cx="195679" cy="922346"/>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8" name="直接连接符 77"/>
          <p:cNvCxnSpPr/>
          <p:nvPr/>
        </p:nvCxnSpPr>
        <p:spPr>
          <a:xfrm>
            <a:off x="829926" y="3136417"/>
            <a:ext cx="2808312" cy="0"/>
          </a:xfrm>
          <a:prstGeom prst="line">
            <a:avLst/>
          </a:prstGeom>
        </p:spPr>
        <p:style>
          <a:lnRef idx="1">
            <a:schemeClr val="dk1"/>
          </a:lnRef>
          <a:fillRef idx="0">
            <a:schemeClr val="dk1"/>
          </a:fillRef>
          <a:effectRef idx="0">
            <a:schemeClr val="dk1"/>
          </a:effectRef>
          <a:fontRef idx="minor">
            <a:schemeClr val="tx1"/>
          </a:fontRef>
        </p:style>
      </p:cxnSp>
      <p:sp>
        <p:nvSpPr>
          <p:cNvPr id="79" name="流程图: 过程 78">
            <a:hlinkClick r:id="" action="ppaction://noaction" highlightClick="1"/>
          </p:cNvPr>
          <p:cNvSpPr/>
          <p:nvPr/>
        </p:nvSpPr>
        <p:spPr>
          <a:xfrm>
            <a:off x="576362" y="2649382"/>
            <a:ext cx="432048" cy="36004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b="1" dirty="0" smtClean="0">
                <a:solidFill>
                  <a:schemeClr val="tx1"/>
                </a:solidFill>
              </a:rPr>
              <a:t>NEST</a:t>
            </a:r>
            <a:endParaRPr lang="zh-CN" altLang="en-US" sz="900" b="1" dirty="0">
              <a:solidFill>
                <a:schemeClr val="tx1"/>
              </a:solidFill>
            </a:endParaRPr>
          </a:p>
        </p:txBody>
      </p:sp>
      <p:sp>
        <p:nvSpPr>
          <p:cNvPr id="80" name="流程图: 过程 79">
            <a:hlinkClick r:id="" action="ppaction://noaction" highlightClick="1"/>
          </p:cNvPr>
          <p:cNvSpPr/>
          <p:nvPr/>
        </p:nvSpPr>
        <p:spPr>
          <a:xfrm>
            <a:off x="3420000" y="2649382"/>
            <a:ext cx="504056" cy="36004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b="1" dirty="0" smtClean="0">
                <a:solidFill>
                  <a:schemeClr val="tx1"/>
                </a:solidFill>
              </a:rPr>
              <a:t>FOOD</a:t>
            </a:r>
            <a:endParaRPr lang="zh-CN" altLang="en-US" sz="900" b="1" dirty="0">
              <a:solidFill>
                <a:schemeClr val="tx1"/>
              </a:solidFill>
            </a:endParaRPr>
          </a:p>
        </p:txBody>
      </p:sp>
      <p:pic>
        <p:nvPicPr>
          <p:cNvPr id="81" name="图片 80"/>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1243744" y="3088077"/>
            <a:ext cx="237901" cy="237901"/>
          </a:xfrm>
          <a:prstGeom prst="rect">
            <a:avLst/>
          </a:prstGeom>
        </p:spPr>
      </p:pic>
      <p:pic>
        <p:nvPicPr>
          <p:cNvPr id="82" name="图片 81"/>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1117958" y="2923668"/>
            <a:ext cx="237901" cy="237901"/>
          </a:xfrm>
          <a:prstGeom prst="rect">
            <a:avLst/>
          </a:prstGeom>
        </p:spPr>
      </p:pic>
      <p:pic>
        <p:nvPicPr>
          <p:cNvPr id="83" name="图片 82"/>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1966435" y="2923668"/>
            <a:ext cx="237901" cy="237901"/>
          </a:xfrm>
          <a:prstGeom prst="rect">
            <a:avLst/>
          </a:prstGeom>
        </p:spPr>
      </p:pic>
      <p:pic>
        <p:nvPicPr>
          <p:cNvPr id="84" name="图片 83"/>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1776004" y="3076766"/>
            <a:ext cx="237901" cy="237901"/>
          </a:xfrm>
          <a:prstGeom prst="rect">
            <a:avLst/>
          </a:prstGeom>
        </p:spPr>
      </p:pic>
      <p:pic>
        <p:nvPicPr>
          <p:cNvPr id="85" name="图片 84"/>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2402924" y="3168358"/>
            <a:ext cx="237901" cy="237901"/>
          </a:xfrm>
          <a:prstGeom prst="rect">
            <a:avLst/>
          </a:prstGeom>
        </p:spPr>
      </p:pic>
      <p:pic>
        <p:nvPicPr>
          <p:cNvPr id="86" name="图片 85"/>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2617659" y="3088076"/>
            <a:ext cx="237901" cy="237901"/>
          </a:xfrm>
          <a:prstGeom prst="rect">
            <a:avLst/>
          </a:prstGeom>
        </p:spPr>
      </p:pic>
      <p:pic>
        <p:nvPicPr>
          <p:cNvPr id="87" name="图片 86"/>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3057591" y="3079989"/>
            <a:ext cx="237901" cy="237901"/>
          </a:xfrm>
          <a:prstGeom prst="rect">
            <a:avLst/>
          </a:prstGeom>
        </p:spPr>
      </p:pic>
      <p:pic>
        <p:nvPicPr>
          <p:cNvPr id="88" name="图片 87"/>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2415628" y="2923667"/>
            <a:ext cx="237901" cy="237901"/>
          </a:xfrm>
          <a:prstGeom prst="rect">
            <a:avLst/>
          </a:prstGeom>
        </p:spPr>
      </p:pic>
      <p:pic>
        <p:nvPicPr>
          <p:cNvPr id="89" name="图片 88"/>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2868263" y="2923666"/>
            <a:ext cx="237901" cy="237901"/>
          </a:xfrm>
          <a:prstGeom prst="rect">
            <a:avLst/>
          </a:prstGeom>
        </p:spPr>
      </p:pic>
      <p:pic>
        <p:nvPicPr>
          <p:cNvPr id="90" name="图片 89"/>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1570593" y="2962694"/>
            <a:ext cx="237901" cy="237901"/>
          </a:xfrm>
          <a:prstGeom prst="rect">
            <a:avLst/>
          </a:prstGeom>
        </p:spPr>
      </p:pic>
      <p:pic>
        <p:nvPicPr>
          <p:cNvPr id="91" name="图片 90"/>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1362694" y="2882688"/>
            <a:ext cx="237901" cy="237901"/>
          </a:xfrm>
          <a:prstGeom prst="rect">
            <a:avLst/>
          </a:prstGeom>
        </p:spPr>
      </p:pic>
      <p:pic>
        <p:nvPicPr>
          <p:cNvPr id="92" name="图片 91"/>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1957761" y="3120589"/>
            <a:ext cx="237901" cy="237901"/>
          </a:xfrm>
          <a:prstGeom prst="rect">
            <a:avLst/>
          </a:prstGeom>
        </p:spPr>
      </p:pic>
      <p:pic>
        <p:nvPicPr>
          <p:cNvPr id="93" name="图片 92"/>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3144714" y="2967708"/>
            <a:ext cx="237901" cy="237901"/>
          </a:xfrm>
          <a:prstGeom prst="rect">
            <a:avLst/>
          </a:prstGeom>
        </p:spPr>
      </p:pic>
      <p:sp>
        <p:nvSpPr>
          <p:cNvPr id="94" name="文本框 93"/>
          <p:cNvSpPr txBox="1"/>
          <p:nvPr/>
        </p:nvSpPr>
        <p:spPr>
          <a:xfrm>
            <a:off x="2124000" y="2292665"/>
            <a:ext cx="405416" cy="307777"/>
          </a:xfrm>
          <a:prstGeom prst="rect">
            <a:avLst/>
          </a:prstGeom>
          <a:noFill/>
        </p:spPr>
        <p:txBody>
          <a:bodyPr wrap="square" rtlCol="0" anchor="ctr">
            <a:spAutoFit/>
          </a:bodyPr>
          <a:lstStyle/>
          <a:p>
            <a:pPr algn="ctr"/>
            <a:r>
              <a:rPr lang="en-US" altLang="zh-CN" sz="1400" b="1" dirty="0" smtClean="0"/>
              <a:t>(C)</a:t>
            </a:r>
            <a:endParaRPr lang="zh-CN" altLang="en-US" sz="1400" b="1" dirty="0"/>
          </a:p>
        </p:txBody>
      </p:sp>
      <p:sp>
        <p:nvSpPr>
          <p:cNvPr id="95" name="椭圆 94"/>
          <p:cNvSpPr/>
          <p:nvPr/>
        </p:nvSpPr>
        <p:spPr>
          <a:xfrm>
            <a:off x="2213597" y="2844008"/>
            <a:ext cx="195679" cy="922346"/>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96" name="图片 95"/>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7280000" flipH="1">
            <a:off x="2154664" y="2611633"/>
            <a:ext cx="237901" cy="237901"/>
          </a:xfrm>
          <a:prstGeom prst="rect">
            <a:avLst/>
          </a:prstGeom>
        </p:spPr>
      </p:pic>
      <p:pic>
        <p:nvPicPr>
          <p:cNvPr id="97" name="图片 96"/>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3620000" flipH="1">
            <a:off x="2052021" y="2772736"/>
            <a:ext cx="237901" cy="237901"/>
          </a:xfrm>
          <a:prstGeom prst="rect">
            <a:avLst/>
          </a:prstGeom>
        </p:spPr>
      </p:pic>
      <p:pic>
        <p:nvPicPr>
          <p:cNvPr id="98" name="图片 97"/>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9140000" flipH="1">
            <a:off x="2319252" y="2717035"/>
            <a:ext cx="237901" cy="237901"/>
          </a:xfrm>
          <a:prstGeom prst="rect">
            <a:avLst/>
          </a:prstGeom>
        </p:spPr>
      </p:pic>
      <p:pic>
        <p:nvPicPr>
          <p:cNvPr id="99" name="图片 98"/>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8280000">
            <a:off x="2009256" y="3299531"/>
            <a:ext cx="237901" cy="237901"/>
          </a:xfrm>
          <a:prstGeom prst="rect">
            <a:avLst/>
          </a:prstGeom>
        </p:spPr>
      </p:pic>
      <p:pic>
        <p:nvPicPr>
          <p:cNvPr id="100" name="图片 99"/>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3180000">
            <a:off x="2414257" y="3348411"/>
            <a:ext cx="237901" cy="237901"/>
          </a:xfrm>
          <a:prstGeom prst="rect">
            <a:avLst/>
          </a:prstGeom>
        </p:spPr>
      </p:pic>
      <p:pic>
        <p:nvPicPr>
          <p:cNvPr id="101" name="图片 100"/>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2637186" y="2969967"/>
            <a:ext cx="237901" cy="237901"/>
          </a:xfrm>
          <a:prstGeom prst="rect">
            <a:avLst/>
          </a:prstGeom>
        </p:spPr>
      </p:pic>
      <p:cxnSp>
        <p:nvCxnSpPr>
          <p:cNvPr id="102" name="直接连接符 101"/>
          <p:cNvCxnSpPr/>
          <p:nvPr/>
        </p:nvCxnSpPr>
        <p:spPr>
          <a:xfrm>
            <a:off x="4860032" y="3127470"/>
            <a:ext cx="2808312" cy="0"/>
          </a:xfrm>
          <a:prstGeom prst="line">
            <a:avLst/>
          </a:prstGeom>
        </p:spPr>
        <p:style>
          <a:lnRef idx="1">
            <a:schemeClr val="dk1"/>
          </a:lnRef>
          <a:fillRef idx="0">
            <a:schemeClr val="dk1"/>
          </a:fillRef>
          <a:effectRef idx="0">
            <a:schemeClr val="dk1"/>
          </a:effectRef>
          <a:fontRef idx="minor">
            <a:schemeClr val="tx1"/>
          </a:fontRef>
        </p:style>
      </p:cxnSp>
      <p:sp>
        <p:nvSpPr>
          <p:cNvPr id="103" name="流程图: 过程 102">
            <a:hlinkClick r:id="" action="ppaction://noaction" highlightClick="1"/>
          </p:cNvPr>
          <p:cNvSpPr/>
          <p:nvPr/>
        </p:nvSpPr>
        <p:spPr>
          <a:xfrm>
            <a:off x="4606468" y="2640435"/>
            <a:ext cx="432048" cy="36004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b="1" dirty="0" smtClean="0">
                <a:solidFill>
                  <a:schemeClr val="tx1"/>
                </a:solidFill>
              </a:rPr>
              <a:t>NEST</a:t>
            </a:r>
            <a:endParaRPr lang="zh-CN" altLang="en-US" sz="900" b="1" dirty="0">
              <a:solidFill>
                <a:schemeClr val="tx1"/>
              </a:solidFill>
            </a:endParaRPr>
          </a:p>
        </p:txBody>
      </p:sp>
      <p:sp>
        <p:nvSpPr>
          <p:cNvPr id="104" name="流程图: 过程 103">
            <a:hlinkClick r:id="" action="ppaction://noaction" highlightClick="1"/>
          </p:cNvPr>
          <p:cNvSpPr/>
          <p:nvPr/>
        </p:nvSpPr>
        <p:spPr>
          <a:xfrm>
            <a:off x="7452320" y="2640435"/>
            <a:ext cx="504056" cy="36004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900" b="1" dirty="0" smtClean="0">
                <a:solidFill>
                  <a:schemeClr val="tx1"/>
                </a:solidFill>
              </a:rPr>
              <a:t>FOOD</a:t>
            </a:r>
            <a:endParaRPr lang="zh-CN" altLang="en-US" sz="900" b="1" dirty="0">
              <a:solidFill>
                <a:schemeClr val="tx1"/>
              </a:solidFill>
            </a:endParaRPr>
          </a:p>
        </p:txBody>
      </p:sp>
      <p:pic>
        <p:nvPicPr>
          <p:cNvPr id="105" name="图片 104"/>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5412064" y="3008519"/>
            <a:ext cx="237901" cy="237901"/>
          </a:xfrm>
          <a:prstGeom prst="rect">
            <a:avLst/>
          </a:prstGeom>
        </p:spPr>
      </p:pic>
      <p:pic>
        <p:nvPicPr>
          <p:cNvPr id="106" name="图片 105"/>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5148064" y="2914721"/>
            <a:ext cx="237901" cy="237901"/>
          </a:xfrm>
          <a:prstGeom prst="rect">
            <a:avLst/>
          </a:prstGeom>
        </p:spPr>
      </p:pic>
      <p:pic>
        <p:nvPicPr>
          <p:cNvPr id="107" name="图片 106"/>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5868144" y="2914721"/>
            <a:ext cx="237901" cy="237901"/>
          </a:xfrm>
          <a:prstGeom prst="rect">
            <a:avLst/>
          </a:prstGeom>
        </p:spPr>
      </p:pic>
      <p:pic>
        <p:nvPicPr>
          <p:cNvPr id="108" name="图片 107"/>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5823298" y="2806345"/>
            <a:ext cx="237901" cy="237901"/>
          </a:xfrm>
          <a:prstGeom prst="rect">
            <a:avLst/>
          </a:prstGeom>
        </p:spPr>
      </p:pic>
      <p:pic>
        <p:nvPicPr>
          <p:cNvPr id="109" name="图片 108"/>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7162514" y="2915242"/>
            <a:ext cx="237901" cy="237901"/>
          </a:xfrm>
          <a:prstGeom prst="rect">
            <a:avLst/>
          </a:prstGeom>
        </p:spPr>
      </p:pic>
      <p:pic>
        <p:nvPicPr>
          <p:cNvPr id="110" name="图片 109"/>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6201077" y="2588797"/>
            <a:ext cx="237901" cy="237901"/>
          </a:xfrm>
          <a:prstGeom prst="rect">
            <a:avLst/>
          </a:prstGeom>
        </p:spPr>
      </p:pic>
      <p:pic>
        <p:nvPicPr>
          <p:cNvPr id="111" name="图片 110"/>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6977643" y="3035813"/>
            <a:ext cx="237901" cy="237901"/>
          </a:xfrm>
          <a:prstGeom prst="rect">
            <a:avLst/>
          </a:prstGeom>
        </p:spPr>
      </p:pic>
      <p:pic>
        <p:nvPicPr>
          <p:cNvPr id="112" name="图片 111"/>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6898369" y="2914719"/>
            <a:ext cx="237901" cy="237901"/>
          </a:xfrm>
          <a:prstGeom prst="rect">
            <a:avLst/>
          </a:prstGeom>
        </p:spPr>
      </p:pic>
      <p:pic>
        <p:nvPicPr>
          <p:cNvPr id="113" name="图片 112"/>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9620000" flipH="1">
            <a:off x="6376585" y="2914433"/>
            <a:ext cx="237901" cy="237901"/>
          </a:xfrm>
          <a:prstGeom prst="rect">
            <a:avLst/>
          </a:prstGeom>
        </p:spPr>
      </p:pic>
      <p:pic>
        <p:nvPicPr>
          <p:cNvPr id="114" name="图片 113"/>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5652120" y="2915243"/>
            <a:ext cx="237901" cy="237901"/>
          </a:xfrm>
          <a:prstGeom prst="rect">
            <a:avLst/>
          </a:prstGeom>
        </p:spPr>
      </p:pic>
      <p:pic>
        <p:nvPicPr>
          <p:cNvPr id="115" name="图片 114"/>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5392800" y="2873741"/>
            <a:ext cx="237901" cy="237901"/>
          </a:xfrm>
          <a:prstGeom prst="rect">
            <a:avLst/>
          </a:prstGeom>
        </p:spPr>
      </p:pic>
      <p:pic>
        <p:nvPicPr>
          <p:cNvPr id="116" name="图片 115"/>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6200000" flipH="1">
            <a:off x="7301215" y="3001639"/>
            <a:ext cx="237901" cy="237901"/>
          </a:xfrm>
          <a:prstGeom prst="rect">
            <a:avLst/>
          </a:prstGeom>
        </p:spPr>
      </p:pic>
      <p:sp>
        <p:nvSpPr>
          <p:cNvPr id="117" name="文本框 116"/>
          <p:cNvSpPr txBox="1"/>
          <p:nvPr/>
        </p:nvSpPr>
        <p:spPr>
          <a:xfrm>
            <a:off x="6156000" y="2283718"/>
            <a:ext cx="448471" cy="307777"/>
          </a:xfrm>
          <a:prstGeom prst="rect">
            <a:avLst/>
          </a:prstGeom>
          <a:noFill/>
        </p:spPr>
        <p:txBody>
          <a:bodyPr wrap="square" rtlCol="0" anchor="ctr">
            <a:spAutoFit/>
          </a:bodyPr>
          <a:lstStyle/>
          <a:p>
            <a:pPr algn="ctr"/>
            <a:r>
              <a:rPr lang="en-US" altLang="zh-CN" sz="1400" b="1" dirty="0" smtClean="0"/>
              <a:t>(D)</a:t>
            </a:r>
            <a:endParaRPr lang="zh-CN" altLang="en-US" sz="1400" b="1" dirty="0"/>
          </a:p>
        </p:txBody>
      </p:sp>
      <p:sp>
        <p:nvSpPr>
          <p:cNvPr id="118" name="椭圆 117"/>
          <p:cNvSpPr/>
          <p:nvPr/>
        </p:nvSpPr>
        <p:spPr>
          <a:xfrm>
            <a:off x="6264000" y="2844008"/>
            <a:ext cx="195679" cy="922346"/>
          </a:xfrm>
          <a:prstGeom prst="ellipse">
            <a:avLst/>
          </a:prstGeom>
          <a:solidFill>
            <a:schemeClr val="tx2">
              <a:lumMod val="60000"/>
              <a:lumOff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19" name="图片 118"/>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7280000" flipH="1">
            <a:off x="6301705" y="2680729"/>
            <a:ext cx="237901" cy="237901"/>
          </a:xfrm>
          <a:prstGeom prst="rect">
            <a:avLst/>
          </a:prstGeom>
        </p:spPr>
      </p:pic>
      <p:pic>
        <p:nvPicPr>
          <p:cNvPr id="120" name="图片 119"/>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3620000" flipH="1">
            <a:off x="6082904" y="2727405"/>
            <a:ext cx="237901" cy="237901"/>
          </a:xfrm>
          <a:prstGeom prst="rect">
            <a:avLst/>
          </a:prstGeom>
        </p:spPr>
      </p:pic>
      <p:pic>
        <p:nvPicPr>
          <p:cNvPr id="121" name="图片 120"/>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2480000" flipH="1">
            <a:off x="6050508" y="2919567"/>
            <a:ext cx="237901" cy="237901"/>
          </a:xfrm>
          <a:prstGeom prst="rect">
            <a:avLst/>
          </a:prstGeom>
        </p:spPr>
      </p:pic>
      <p:pic>
        <p:nvPicPr>
          <p:cNvPr id="122" name="图片 121"/>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19140000" flipH="1">
            <a:off x="6454105" y="2833129"/>
            <a:ext cx="237901" cy="237901"/>
          </a:xfrm>
          <a:prstGeom prst="rect">
            <a:avLst/>
          </a:prstGeom>
        </p:spPr>
      </p:pic>
      <p:pic>
        <p:nvPicPr>
          <p:cNvPr id="123" name="图片 122"/>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5400000">
            <a:off x="6667292" y="2961020"/>
            <a:ext cx="237901" cy="237901"/>
          </a:xfrm>
          <a:prstGeom prst="rect">
            <a:avLst/>
          </a:prstGeom>
        </p:spPr>
      </p:pic>
      <p:sp>
        <p:nvSpPr>
          <p:cNvPr id="124" name="文本框 123"/>
          <p:cNvSpPr txBox="1"/>
          <p:nvPr/>
        </p:nvSpPr>
        <p:spPr>
          <a:xfrm>
            <a:off x="6264000" y="2004633"/>
            <a:ext cx="1037762" cy="307777"/>
          </a:xfrm>
          <a:prstGeom prst="rect">
            <a:avLst/>
          </a:prstGeom>
          <a:noFill/>
        </p:spPr>
        <p:txBody>
          <a:bodyPr wrap="square" rtlCol="0" anchor="ctr">
            <a:spAutoFit/>
          </a:bodyPr>
          <a:lstStyle/>
          <a:p>
            <a:pPr algn="ctr"/>
            <a:r>
              <a:rPr lang="en-US" altLang="zh-CN" sz="1400" b="1" dirty="0"/>
              <a:t>Obstacle</a:t>
            </a:r>
            <a:endParaRPr lang="zh-CN" altLang="en-US" sz="1400" b="1" dirty="0"/>
          </a:p>
        </p:txBody>
      </p:sp>
      <p:sp>
        <p:nvSpPr>
          <p:cNvPr id="125" name="文本框 124"/>
          <p:cNvSpPr txBox="1"/>
          <p:nvPr/>
        </p:nvSpPr>
        <p:spPr>
          <a:xfrm>
            <a:off x="2217728" y="3490915"/>
            <a:ext cx="1037762" cy="307777"/>
          </a:xfrm>
          <a:prstGeom prst="rect">
            <a:avLst/>
          </a:prstGeom>
          <a:noFill/>
        </p:spPr>
        <p:txBody>
          <a:bodyPr wrap="square" rtlCol="0" anchor="ctr">
            <a:spAutoFit/>
          </a:bodyPr>
          <a:lstStyle/>
          <a:p>
            <a:pPr algn="ctr"/>
            <a:r>
              <a:rPr lang="en-US" altLang="zh-CN" sz="1400" b="1" dirty="0"/>
              <a:t>Obstacle</a:t>
            </a:r>
            <a:endParaRPr lang="zh-CN" altLang="en-US" sz="1400" b="1" dirty="0"/>
          </a:p>
        </p:txBody>
      </p:sp>
      <p:sp>
        <p:nvSpPr>
          <p:cNvPr id="126" name="文本框 125"/>
          <p:cNvSpPr txBox="1"/>
          <p:nvPr/>
        </p:nvSpPr>
        <p:spPr>
          <a:xfrm>
            <a:off x="6263453" y="3495086"/>
            <a:ext cx="1037762" cy="307777"/>
          </a:xfrm>
          <a:prstGeom prst="rect">
            <a:avLst/>
          </a:prstGeom>
          <a:noFill/>
        </p:spPr>
        <p:txBody>
          <a:bodyPr wrap="square" rtlCol="0" anchor="ctr">
            <a:spAutoFit/>
          </a:bodyPr>
          <a:lstStyle/>
          <a:p>
            <a:pPr algn="ctr"/>
            <a:r>
              <a:rPr lang="en-US" altLang="zh-CN" sz="1400" b="1" dirty="0"/>
              <a:t>Obstacle</a:t>
            </a:r>
            <a:endParaRPr lang="zh-CN" altLang="en-US" sz="1400" b="1" dirty="0"/>
          </a:p>
        </p:txBody>
      </p:sp>
      <p:sp>
        <p:nvSpPr>
          <p:cNvPr id="127" name="矩形 126"/>
          <p:cNvSpPr/>
          <p:nvPr/>
        </p:nvSpPr>
        <p:spPr>
          <a:xfrm>
            <a:off x="105112" y="3808988"/>
            <a:ext cx="9002712" cy="1169551"/>
          </a:xfrm>
          <a:prstGeom prst="rect">
            <a:avLst/>
          </a:prstGeom>
        </p:spPr>
        <p:txBody>
          <a:bodyPr wrap="square">
            <a:spAutoFit/>
          </a:bodyPr>
          <a:lstStyle/>
          <a:p>
            <a:r>
              <a:rPr lang="zh-CN" altLang="en-US" sz="1400" dirty="0" smtClean="0">
                <a:latin typeface="+mn-ea"/>
                <a:ea typeface="+mn-ea"/>
                <a:cs typeface="Arial Unicode MS" panose="020B0604020202020204" pitchFamily="34" charset="-122"/>
              </a:rPr>
              <a:t>图（</a:t>
            </a:r>
            <a:r>
              <a:rPr lang="en-US" altLang="zh-CN" sz="1400" dirty="0" smtClean="0">
                <a:latin typeface="+mn-ea"/>
                <a:ea typeface="+mn-ea"/>
                <a:cs typeface="Arial Unicode MS" panose="020B0604020202020204" pitchFamily="34" charset="-122"/>
              </a:rPr>
              <a:t>A</a:t>
            </a:r>
            <a:r>
              <a:rPr lang="zh-CN" altLang="en-US" sz="1400" dirty="0" smtClean="0">
                <a:latin typeface="+mn-ea"/>
                <a:ea typeface="+mn-ea"/>
                <a:cs typeface="Arial Unicode MS" panose="020B0604020202020204" pitchFamily="34" charset="-122"/>
              </a:rPr>
              <a:t>），</a:t>
            </a:r>
            <a:r>
              <a:rPr lang="zh-CN" altLang="en-US" sz="1400" dirty="0">
                <a:latin typeface="+mn-ea"/>
                <a:ea typeface="+mn-ea"/>
                <a:cs typeface="Arial Unicode MS" panose="020B0604020202020204" pitchFamily="34" charset="-122"/>
              </a:rPr>
              <a:t>一</a:t>
            </a:r>
            <a:r>
              <a:rPr lang="zh-CN" altLang="en-US" sz="1400" dirty="0" smtClean="0">
                <a:latin typeface="+mn-ea"/>
                <a:ea typeface="+mn-ea"/>
                <a:cs typeface="Arial Unicode MS" panose="020B0604020202020204" pitchFamily="34" charset="-122"/>
              </a:rPr>
              <a:t>群蚂蚁沿着</a:t>
            </a:r>
            <a:r>
              <a:rPr lang="zh-CN" altLang="en-US" sz="1400" dirty="0">
                <a:latin typeface="+mn-ea"/>
                <a:ea typeface="+mn-ea"/>
                <a:cs typeface="Arial Unicode MS" panose="020B0604020202020204" pitchFamily="34" charset="-122"/>
              </a:rPr>
              <a:t>蚁巢和</a:t>
            </a:r>
            <a:r>
              <a:rPr lang="zh-CN" altLang="en-US" sz="1400" dirty="0" smtClean="0">
                <a:latin typeface="+mn-ea"/>
                <a:ea typeface="+mn-ea"/>
                <a:cs typeface="Arial Unicode MS" panose="020B0604020202020204" pitchFamily="34" charset="-122"/>
              </a:rPr>
              <a:t>食物源之间</a:t>
            </a:r>
            <a:r>
              <a:rPr lang="zh-CN" altLang="en-US" sz="1400" dirty="0">
                <a:latin typeface="+mn-ea"/>
                <a:ea typeface="+mn-ea"/>
                <a:cs typeface="Arial Unicode MS" panose="020B0604020202020204" pitchFamily="34" charset="-122"/>
              </a:rPr>
              <a:t>的</a:t>
            </a:r>
            <a:r>
              <a:rPr lang="zh-CN" altLang="en-US" sz="1400" dirty="0" smtClean="0">
                <a:latin typeface="+mn-ea"/>
                <a:ea typeface="+mn-ea"/>
                <a:cs typeface="Arial Unicode MS" panose="020B0604020202020204" pitchFamily="34" charset="-122"/>
              </a:rPr>
              <a:t>直路径行驶，并在经过的</a:t>
            </a:r>
            <a:r>
              <a:rPr lang="zh-CN" altLang="en-US" sz="1400" dirty="0">
                <a:latin typeface="+mn-ea"/>
                <a:ea typeface="+mn-ea"/>
                <a:cs typeface="Arial Unicode MS" panose="020B0604020202020204" pitchFamily="34" charset="-122"/>
              </a:rPr>
              <a:t>路径上释放一种叫做信息素的</a:t>
            </a:r>
            <a:r>
              <a:rPr lang="zh-CN" altLang="en-US" sz="1400" dirty="0" smtClean="0">
                <a:latin typeface="+mn-ea"/>
                <a:ea typeface="+mn-ea"/>
                <a:cs typeface="Arial Unicode MS" panose="020B0604020202020204" pitchFamily="34" charset="-122"/>
              </a:rPr>
              <a:t>物质。</a:t>
            </a:r>
            <a:r>
              <a:rPr lang="zh-CN" altLang="en-US" sz="1400" dirty="0" smtClean="0">
                <a:latin typeface="宋体" panose="02010600030101010101" pitchFamily="2" charset="-122"/>
              </a:rPr>
              <a:t>蚂蚁</a:t>
            </a:r>
            <a:r>
              <a:rPr lang="zh-CN" altLang="en-US" sz="1400" dirty="0">
                <a:latin typeface="宋体" panose="02010600030101010101" pitchFamily="2" charset="-122"/>
              </a:rPr>
              <a:t>在移动的过程中都会倾向于信息素强度较高的方向移动</a:t>
            </a:r>
            <a:r>
              <a:rPr lang="zh-CN" altLang="en-US" sz="1400" dirty="0" smtClean="0">
                <a:latin typeface="宋体" panose="02010600030101010101" pitchFamily="2" charset="-122"/>
              </a:rPr>
              <a:t>。</a:t>
            </a:r>
            <a:endParaRPr lang="en-US" altLang="zh-CN" sz="1400" dirty="0" smtClean="0">
              <a:latin typeface="+mn-ea"/>
              <a:ea typeface="+mn-ea"/>
              <a:cs typeface="Arial Unicode MS" panose="020B0604020202020204" pitchFamily="34" charset="-122"/>
            </a:endParaRPr>
          </a:p>
          <a:p>
            <a:r>
              <a:rPr lang="zh-CN" altLang="en-US" sz="1400" dirty="0" smtClean="0">
                <a:latin typeface="+mn-ea"/>
                <a:ea typeface="+mn-ea"/>
                <a:cs typeface="Arial Unicode MS" panose="020B0604020202020204" pitchFamily="34" charset="-122"/>
              </a:rPr>
              <a:t>图（</a:t>
            </a:r>
            <a:r>
              <a:rPr lang="en-US" altLang="zh-CN" sz="1400" dirty="0" smtClean="0">
                <a:latin typeface="+mn-ea"/>
                <a:ea typeface="+mn-ea"/>
                <a:cs typeface="Arial Unicode MS" panose="020B0604020202020204" pitchFamily="34" charset="-122"/>
              </a:rPr>
              <a:t>B</a:t>
            </a:r>
            <a:r>
              <a:rPr lang="zh-CN" altLang="en-US" sz="1400" dirty="0" smtClean="0">
                <a:latin typeface="+mn-ea"/>
                <a:ea typeface="+mn-ea"/>
                <a:cs typeface="Arial Unicode MS" panose="020B0604020202020204" pitchFamily="34" charset="-122"/>
              </a:rPr>
              <a:t>），在路径上出现</a:t>
            </a:r>
            <a:r>
              <a:rPr lang="zh-CN" altLang="en-US" sz="1400" dirty="0">
                <a:latin typeface="+mn-ea"/>
                <a:ea typeface="+mn-ea"/>
                <a:cs typeface="Arial Unicode MS" panose="020B0604020202020204" pitchFamily="34" charset="-122"/>
              </a:rPr>
              <a:t>了一个</a:t>
            </a:r>
            <a:r>
              <a:rPr lang="zh-CN" altLang="en-US" sz="1400" dirty="0" smtClean="0">
                <a:latin typeface="+mn-ea"/>
                <a:ea typeface="+mn-ea"/>
                <a:cs typeface="Arial Unicode MS" panose="020B0604020202020204" pitchFamily="34" charset="-122"/>
              </a:rPr>
              <a:t>障碍物，这样蚂蚁就</a:t>
            </a:r>
            <a:r>
              <a:rPr lang="zh-CN" altLang="en-US" sz="1400" dirty="0">
                <a:latin typeface="+mn-ea"/>
                <a:ea typeface="+mn-ea"/>
                <a:cs typeface="Arial Unicode MS" panose="020B0604020202020204" pitchFamily="34" charset="-122"/>
              </a:rPr>
              <a:t>随机挑选一条路</a:t>
            </a:r>
            <a:r>
              <a:rPr lang="zh-CN" altLang="en-US" sz="1400" dirty="0" smtClean="0">
                <a:latin typeface="+mn-ea"/>
                <a:ea typeface="+mn-ea"/>
                <a:cs typeface="Arial Unicode MS" panose="020B0604020202020204" pitchFamily="34" charset="-122"/>
              </a:rPr>
              <a:t>走，同时</a:t>
            </a:r>
            <a:r>
              <a:rPr lang="zh-CN" altLang="en-US" sz="1400" dirty="0">
                <a:latin typeface="+mn-ea"/>
                <a:ea typeface="+mn-ea"/>
                <a:cs typeface="Arial Unicode MS" panose="020B0604020202020204" pitchFamily="34" charset="-122"/>
              </a:rPr>
              <a:t>，</a:t>
            </a:r>
            <a:r>
              <a:rPr lang="zh-CN" altLang="en-US" sz="1400" dirty="0" smtClean="0">
                <a:latin typeface="+mn-ea"/>
                <a:ea typeface="+mn-ea"/>
                <a:cs typeface="Arial Unicode MS" panose="020B0604020202020204" pitchFamily="34" charset="-122"/>
              </a:rPr>
              <a:t>释放信息素。</a:t>
            </a:r>
            <a:endParaRPr lang="en-US" altLang="zh-CN" sz="1400" dirty="0" smtClean="0">
              <a:latin typeface="+mn-ea"/>
              <a:ea typeface="+mn-ea"/>
              <a:cs typeface="Arial Unicode MS" panose="020B0604020202020204" pitchFamily="34" charset="-122"/>
            </a:endParaRPr>
          </a:p>
          <a:p>
            <a:r>
              <a:rPr lang="zh-CN" altLang="en-US" sz="1400" dirty="0" smtClean="0">
                <a:latin typeface="+mn-ea"/>
                <a:ea typeface="+mn-ea"/>
                <a:cs typeface="Arial Unicode MS" panose="020B0604020202020204" pitchFamily="34" charset="-122"/>
              </a:rPr>
              <a:t>图（</a:t>
            </a:r>
            <a:r>
              <a:rPr lang="en-US" altLang="zh-CN" sz="1400" dirty="0" smtClean="0">
                <a:latin typeface="+mn-ea"/>
                <a:ea typeface="+mn-ea"/>
                <a:cs typeface="Arial Unicode MS" panose="020B0604020202020204" pitchFamily="34" charset="-122"/>
              </a:rPr>
              <a:t>C</a:t>
            </a:r>
            <a:r>
              <a:rPr lang="zh-CN" altLang="en-US" sz="1400" dirty="0" smtClean="0">
                <a:latin typeface="+mn-ea"/>
                <a:ea typeface="+mn-ea"/>
                <a:cs typeface="Arial Unicode MS" panose="020B0604020202020204" pitchFamily="34" charset="-122"/>
              </a:rPr>
              <a:t>），后面的蚂蚁通过路上信息素的浓度，做出决策。这样，较短路径上的信息素浓度越来越大。</a:t>
            </a:r>
            <a:endParaRPr lang="en-US" altLang="zh-CN" sz="1400" dirty="0" smtClean="0">
              <a:latin typeface="+mn-ea"/>
              <a:ea typeface="+mn-ea"/>
              <a:cs typeface="Arial Unicode MS" panose="020B0604020202020204" pitchFamily="34" charset="-122"/>
            </a:endParaRPr>
          </a:p>
          <a:p>
            <a:r>
              <a:rPr lang="zh-CN" altLang="en-US" sz="1400" dirty="0" smtClean="0">
                <a:latin typeface="+mn-ea"/>
                <a:ea typeface="+mn-ea"/>
                <a:cs typeface="Arial Unicode MS" panose="020B0604020202020204" pitchFamily="34" charset="-122"/>
              </a:rPr>
              <a:t>图（</a:t>
            </a:r>
            <a:r>
              <a:rPr lang="en-US" altLang="zh-CN" sz="1400" dirty="0" smtClean="0">
                <a:latin typeface="+mn-ea"/>
                <a:ea typeface="+mn-ea"/>
                <a:cs typeface="Arial Unicode MS" panose="020B0604020202020204" pitchFamily="34" charset="-122"/>
              </a:rPr>
              <a:t>D</a:t>
            </a:r>
            <a:r>
              <a:rPr lang="zh-CN" altLang="en-US" sz="1400" dirty="0">
                <a:latin typeface="+mn-ea"/>
                <a:ea typeface="+mn-ea"/>
                <a:cs typeface="Arial Unicode MS" panose="020B0604020202020204" pitchFamily="34" charset="-122"/>
              </a:rPr>
              <a:t>），</a:t>
            </a:r>
            <a:r>
              <a:rPr lang="zh-CN" altLang="en-US" sz="1400" dirty="0" smtClean="0">
                <a:latin typeface="+mn-ea"/>
                <a:ea typeface="+mn-ea"/>
                <a:cs typeface="Arial Unicode MS" panose="020B0604020202020204" pitchFamily="34" charset="-122"/>
              </a:rPr>
              <a:t>最终</a:t>
            </a:r>
            <a:r>
              <a:rPr lang="zh-CN" altLang="en-US" sz="1400" dirty="0">
                <a:latin typeface="+mn-ea"/>
                <a:ea typeface="+mn-ea"/>
                <a:cs typeface="Arial Unicode MS" panose="020B0604020202020204" pitchFamily="34" charset="-122"/>
              </a:rPr>
              <a:t>蚁群</a:t>
            </a:r>
            <a:r>
              <a:rPr lang="zh-CN" altLang="en-US" sz="1400" dirty="0" smtClean="0">
                <a:latin typeface="+mn-ea"/>
                <a:ea typeface="+mn-ea"/>
                <a:cs typeface="Arial Unicode MS" panose="020B0604020202020204" pitchFamily="34" charset="-122"/>
              </a:rPr>
              <a:t>找到最短</a:t>
            </a:r>
            <a:r>
              <a:rPr lang="zh-CN" altLang="en-US" sz="1400" dirty="0" smtClean="0">
                <a:latin typeface="+mn-ea"/>
                <a:cs typeface="Arial Unicode MS" panose="020B0604020202020204" pitchFamily="34" charset="-122"/>
              </a:rPr>
              <a:t>觅食</a:t>
            </a:r>
            <a:r>
              <a:rPr lang="zh-CN" altLang="en-US" sz="1400" dirty="0" smtClean="0">
                <a:latin typeface="+mn-ea"/>
                <a:ea typeface="+mn-ea"/>
                <a:cs typeface="Arial Unicode MS" panose="020B0604020202020204" pitchFamily="34" charset="-122"/>
              </a:rPr>
              <a:t>路径。</a:t>
            </a:r>
            <a:endParaRPr lang="en-US" altLang="zh-CN" sz="1200" dirty="0" smtClean="0">
              <a:ea typeface="Arial Unicode MS" panose="020B0604020202020204" pitchFamily="34" charset="-122"/>
              <a:cs typeface="Arial Unicode MS" panose="020B0604020202020204" pitchFamily="34" charset="-122"/>
            </a:endParaRPr>
          </a:p>
        </p:txBody>
      </p:sp>
      <p:pic>
        <p:nvPicPr>
          <p:cNvPr id="128" name="图片 127"/>
          <p:cNvPicPr>
            <a:picLocks noChangeAspect="1"/>
          </p:cNvPicPr>
          <p:nvPr/>
        </p:nvPicPr>
        <p:blipFill>
          <a:blip r:embed="rId2"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rot="7080000">
            <a:off x="6375883" y="2580402"/>
            <a:ext cx="237901" cy="237901"/>
          </a:xfrm>
          <a:prstGeom prst="rect">
            <a:avLst/>
          </a:prstGeom>
        </p:spPr>
      </p:pic>
    </p:spTree>
    <p:extLst>
      <p:ext uri="{BB962C8B-B14F-4D97-AF65-F5344CB8AC3E}">
        <p14:creationId xmlns:p14="http://schemas.microsoft.com/office/powerpoint/2010/main" val="5147906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514600" cy="496888"/>
          </a:xfrm>
        </p:spPr>
        <p:txBody>
          <a:bodyPr/>
          <a:lstStyle/>
          <a:p>
            <a:pPr algn="l"/>
            <a:r>
              <a:rPr lang="zh-CN" altLang="en-US" b="1" dirty="0" smtClean="0"/>
              <a:t>实验设计一（</a:t>
            </a:r>
            <a:r>
              <a:rPr lang="en-US" altLang="zh-CN" b="1" dirty="0" smtClean="0"/>
              <a:t>EGL</a:t>
            </a:r>
            <a:r>
              <a:rPr lang="zh-CN" altLang="en-US" b="1" dirty="0" smtClean="0"/>
              <a:t>）</a:t>
            </a:r>
            <a:endParaRPr lang="zh-CN" altLang="en-US" b="1" dirty="0"/>
          </a:p>
        </p:txBody>
      </p:sp>
      <p:graphicFrame>
        <p:nvGraphicFramePr>
          <p:cNvPr id="4" name="表格 3"/>
          <p:cNvGraphicFramePr>
            <a:graphicFrameLocks noGrp="1"/>
          </p:cNvGraphicFramePr>
          <p:nvPr>
            <p:extLst/>
          </p:nvPr>
        </p:nvGraphicFramePr>
        <p:xfrm>
          <a:off x="6477000" y="1447800"/>
          <a:ext cx="2234857" cy="992802"/>
        </p:xfrm>
        <a:graphic>
          <a:graphicData uri="http://schemas.openxmlformats.org/drawingml/2006/table">
            <a:tbl>
              <a:tblPr>
                <a:tableStyleId>{8EC20E35-A176-4012-BC5E-935CFFF8708E}</a:tableStyleId>
              </a:tblPr>
              <a:tblGrid>
                <a:gridCol w="2234857">
                  <a:extLst>
                    <a:ext uri="{9D8B030D-6E8A-4147-A177-3AD203B41FA5}">
                      <a16:colId xmlns:a16="http://schemas.microsoft.com/office/drawing/2014/main" val="215655556"/>
                    </a:ext>
                  </a:extLst>
                </a:gridCol>
              </a:tblGrid>
              <a:tr h="66793">
                <a:tc>
                  <a:txBody>
                    <a:bodyPr/>
                    <a:lstStyle/>
                    <a:p>
                      <a:pPr algn="l" fontAlgn="b"/>
                      <a:r>
                        <a:rPr lang="en-US" altLang="zh-CN" sz="800" u="none" strike="noStrike">
                          <a:effectLst/>
                          <a:latin typeface="+mn-lt"/>
                        </a:rPr>
                        <a:t>[LOT</a:t>
                      </a:r>
                      <a:r>
                        <a:rPr lang="zh-CN" altLang="en-US" sz="800" u="none" strike="noStrike">
                          <a:effectLst/>
                          <a:latin typeface="+mn-lt"/>
                        </a:rPr>
                        <a:t>分配给机台的顺序</a:t>
                      </a:r>
                      <a:r>
                        <a:rPr lang="en-US" altLang="zh-CN" sz="800" u="none" strike="noStrike">
                          <a:effectLst/>
                          <a:latin typeface="+mn-lt"/>
                        </a:rPr>
                        <a:t>]</a:t>
                      </a:r>
                      <a:endParaRPr lang="en-US" altLang="zh-CN" sz="800" b="0" i="0" u="none" strike="noStrike">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altLang="zh-CN" sz="800" dirty="0" smtClean="0">
                          <a:solidFill>
                            <a:srgbClr val="000000"/>
                          </a:solidFill>
                          <a:latin typeface="+mn-lt"/>
                          <a:ea typeface="等线" panose="02010600030101010101" pitchFamily="2" charset="-122"/>
                        </a:rPr>
                        <a:t>LOT16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LOT38</a:t>
                      </a:r>
                      <a:r>
                        <a:rPr lang="en-US" altLang="zh-CN" sz="800" dirty="0" smtClean="0">
                          <a:latin typeface="+mn-lt"/>
                        </a:rPr>
                        <a:t> </a:t>
                      </a:r>
                      <a:endParaRPr lang="en-US"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11" name="表格 10"/>
          <p:cNvGraphicFramePr>
            <a:graphicFrameLocks noGrp="1"/>
          </p:cNvGraphicFramePr>
          <p:nvPr>
            <p:extLst/>
          </p:nvPr>
        </p:nvGraphicFramePr>
        <p:xfrm>
          <a:off x="6502400" y="2951494"/>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smtClean="0">
                          <a:effectLst/>
                        </a:rPr>
                        <a:t>63.36%</a:t>
                      </a:r>
                      <a:endParaRPr lang="en-US" altLang="zh-CN" sz="1100" b="1" u="none" strike="noStrike" dirty="0">
                        <a:effectLst/>
                      </a:endParaRPr>
                    </a:p>
                  </a:txBody>
                  <a:tcPr marL="9525" marR="9525" marT="9525" marB="0" anchor="ctr"/>
                </a:tc>
                <a:extLst>
                  <a:ext uri="{0D108BD9-81ED-4DB2-BD59-A6C34878D82A}">
                    <a16:rowId xmlns:a16="http://schemas.microsoft.com/office/drawing/2014/main" val="1611370743"/>
                  </a:ext>
                </a:extLst>
              </a:tr>
            </a:tbl>
          </a:graphicData>
        </a:graphic>
      </p:graphicFrame>
      <p:graphicFrame>
        <p:nvGraphicFramePr>
          <p:cNvPr id="6" name="表格 5"/>
          <p:cNvGraphicFramePr>
            <a:graphicFrameLocks noGrp="1"/>
          </p:cNvGraphicFramePr>
          <p:nvPr>
            <p:extLst/>
          </p:nvPr>
        </p:nvGraphicFramePr>
        <p:xfrm>
          <a:off x="457200" y="1428750"/>
          <a:ext cx="2768600" cy="2095500"/>
        </p:xfrm>
        <a:graphic>
          <a:graphicData uri="http://schemas.openxmlformats.org/drawingml/2006/table">
            <a:tbl>
              <a:tblPr firstRow="1">
                <a:tableStyleId>{3C2FFA5D-87B4-456A-9821-1D502468CF0F}</a:tableStyleId>
              </a:tblPr>
              <a:tblGrid>
                <a:gridCol w="1066800">
                  <a:extLst>
                    <a:ext uri="{9D8B030D-6E8A-4147-A177-3AD203B41FA5}">
                      <a16:colId xmlns:a16="http://schemas.microsoft.com/office/drawing/2014/main" val="465929036"/>
                    </a:ext>
                  </a:extLst>
                </a:gridCol>
                <a:gridCol w="914400">
                  <a:extLst>
                    <a:ext uri="{9D8B030D-6E8A-4147-A177-3AD203B41FA5}">
                      <a16:colId xmlns:a16="http://schemas.microsoft.com/office/drawing/2014/main" val="686774806"/>
                    </a:ext>
                  </a:extLst>
                </a:gridCol>
                <a:gridCol w="787400">
                  <a:extLst>
                    <a:ext uri="{9D8B030D-6E8A-4147-A177-3AD203B41FA5}">
                      <a16:colId xmlns:a16="http://schemas.microsoft.com/office/drawing/2014/main" val="1352898294"/>
                    </a:ext>
                  </a:extLst>
                </a:gridCol>
              </a:tblGrid>
              <a:tr h="209550">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489466201"/>
                  </a:ext>
                </a:extLst>
              </a:tr>
              <a:tr h="209550">
                <a:tc>
                  <a:txBody>
                    <a:bodyPr/>
                    <a:lstStyle/>
                    <a:p>
                      <a:pPr algn="ctr" fontAlgn="ctr"/>
                      <a:r>
                        <a:rPr lang="en-US" sz="1100" u="none" strike="noStrike" dirty="0">
                          <a:effectLst/>
                        </a:rPr>
                        <a:t>EGL01-PM1</a:t>
                      </a:r>
                      <a:endParaRPr lang="en-US"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dirty="0">
                          <a:effectLst/>
                        </a:rPr>
                        <a:t>7.92</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17.75</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948438832"/>
                  </a:ext>
                </a:extLst>
              </a:tr>
              <a:tr h="209550">
                <a:tc>
                  <a:txBody>
                    <a:bodyPr/>
                    <a:lstStyle/>
                    <a:p>
                      <a:pPr algn="ctr" fontAlgn="ctr"/>
                      <a:r>
                        <a:rPr lang="en-US" sz="1100" u="none" strike="noStrike" dirty="0">
                          <a:effectLst/>
                        </a:rPr>
                        <a:t>EGL01-PM2</a:t>
                      </a:r>
                      <a:endParaRPr lang="en-US"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dirty="0">
                          <a:effectLst/>
                        </a:rPr>
                        <a:t>6.69</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a:effectLst/>
                        </a:rPr>
                        <a:t>17.61</a:t>
                      </a:r>
                      <a:endParaRPr lang="en-US" altLang="zh-CN" sz="11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801782289"/>
                  </a:ext>
                </a:extLst>
              </a:tr>
              <a:tr h="209550">
                <a:tc>
                  <a:txBody>
                    <a:bodyPr/>
                    <a:lstStyle/>
                    <a:p>
                      <a:pPr algn="ctr" fontAlgn="ctr"/>
                      <a:r>
                        <a:rPr lang="en-US" sz="1100" u="none" strike="noStrike" dirty="0">
                          <a:effectLst/>
                        </a:rPr>
                        <a:t>EGL01-PM3</a:t>
                      </a:r>
                      <a:endParaRPr lang="en-US"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dirty="0">
                          <a:effectLst/>
                        </a:rPr>
                        <a:t>27.08</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a:effectLst/>
                        </a:rPr>
                        <a:t>16.21</a:t>
                      </a:r>
                      <a:endParaRPr lang="en-US" altLang="zh-CN" sz="11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extLst>
                  <a:ext uri="{0D108BD9-81ED-4DB2-BD59-A6C34878D82A}">
                    <a16:rowId xmlns:a16="http://schemas.microsoft.com/office/drawing/2014/main" val="2412215245"/>
                  </a:ext>
                </a:extLst>
              </a:tr>
              <a:tr h="209550">
                <a:tc>
                  <a:txBody>
                    <a:bodyPr/>
                    <a:lstStyle/>
                    <a:p>
                      <a:pPr algn="ctr" fontAlgn="ctr"/>
                      <a:r>
                        <a:rPr lang="en-US" sz="1100" u="none" strike="noStrike" dirty="0">
                          <a:effectLst/>
                        </a:rPr>
                        <a:t>EGL02-PM1</a:t>
                      </a:r>
                      <a:endParaRPr lang="en-US"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48.44</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a:effectLst/>
                        </a:rPr>
                        <a:t>16.97</a:t>
                      </a:r>
                      <a:endParaRPr lang="en-US" altLang="zh-CN" sz="11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lnL w="1270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723891943"/>
                  </a:ext>
                </a:extLst>
              </a:tr>
              <a:tr h="209550">
                <a:tc>
                  <a:txBody>
                    <a:bodyPr/>
                    <a:lstStyle/>
                    <a:p>
                      <a:pPr algn="ctr" fontAlgn="ctr"/>
                      <a:r>
                        <a:rPr lang="en-US" sz="1100" u="none" strike="noStrike" dirty="0">
                          <a:effectLst/>
                        </a:rPr>
                        <a:t>EGL02-PM2</a:t>
                      </a:r>
                      <a:endParaRPr lang="en-US"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dirty="0">
                          <a:effectLst/>
                        </a:rPr>
                        <a:t>3.70</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lnT w="12700" cap="flat" cmpd="sng" algn="ctr">
                      <a:solidFill>
                        <a:srgbClr val="FF0000"/>
                      </a:solidFill>
                      <a:prstDash val="solid"/>
                      <a:round/>
                      <a:headEnd type="none" w="med" len="med"/>
                      <a:tailEnd type="none" w="med" len="med"/>
                    </a:lnT>
                  </a:tcPr>
                </a:tc>
                <a:tc>
                  <a:txBody>
                    <a:bodyPr/>
                    <a:lstStyle/>
                    <a:p>
                      <a:pPr algn="ctr" fontAlgn="ctr"/>
                      <a:r>
                        <a:rPr lang="en-US" altLang="zh-CN" sz="1100" u="none" strike="noStrike">
                          <a:effectLst/>
                        </a:rPr>
                        <a:t>15.38</a:t>
                      </a:r>
                      <a:endParaRPr lang="en-US" altLang="zh-CN" sz="11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extLst>
                  <a:ext uri="{0D108BD9-81ED-4DB2-BD59-A6C34878D82A}">
                    <a16:rowId xmlns:a16="http://schemas.microsoft.com/office/drawing/2014/main" val="402902207"/>
                  </a:ext>
                </a:extLst>
              </a:tr>
              <a:tr h="209550">
                <a:tc>
                  <a:txBody>
                    <a:bodyPr/>
                    <a:lstStyle/>
                    <a:p>
                      <a:pPr algn="ctr" fontAlgn="ctr"/>
                      <a:r>
                        <a:rPr lang="en-US" sz="1100" u="none" strike="noStrike" dirty="0">
                          <a:effectLst/>
                        </a:rPr>
                        <a:t>EGL02-PM3</a:t>
                      </a:r>
                      <a:endParaRPr lang="en-US"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dirty="0">
                          <a:effectLst/>
                        </a:rPr>
                        <a:t>12.00</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a:effectLst/>
                        </a:rPr>
                        <a:t>17.13</a:t>
                      </a:r>
                      <a:endParaRPr lang="en-US" altLang="zh-CN" sz="11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extLst>
                  <a:ext uri="{0D108BD9-81ED-4DB2-BD59-A6C34878D82A}">
                    <a16:rowId xmlns:a16="http://schemas.microsoft.com/office/drawing/2014/main" val="3417590306"/>
                  </a:ext>
                </a:extLst>
              </a:tr>
              <a:tr h="209550">
                <a:tc>
                  <a:txBody>
                    <a:bodyPr/>
                    <a:lstStyle/>
                    <a:p>
                      <a:pPr algn="ctr" fontAlgn="ctr"/>
                      <a:r>
                        <a:rPr lang="en-US" sz="1100" u="none" strike="noStrike" dirty="0">
                          <a:effectLst/>
                        </a:rPr>
                        <a:t>EGL04-PM1</a:t>
                      </a:r>
                      <a:endParaRPr lang="en-US"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dirty="0">
                          <a:effectLst/>
                        </a:rPr>
                        <a:t>5.93</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a:effectLst/>
                        </a:rPr>
                        <a:t>6.13</a:t>
                      </a:r>
                      <a:endParaRPr lang="en-US" altLang="zh-CN" sz="11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extLst>
                  <a:ext uri="{0D108BD9-81ED-4DB2-BD59-A6C34878D82A}">
                    <a16:rowId xmlns:a16="http://schemas.microsoft.com/office/drawing/2014/main" val="3861013757"/>
                  </a:ext>
                </a:extLst>
              </a:tr>
              <a:tr h="209550">
                <a:tc>
                  <a:txBody>
                    <a:bodyPr/>
                    <a:lstStyle/>
                    <a:p>
                      <a:pPr algn="ctr" fontAlgn="ctr"/>
                      <a:r>
                        <a:rPr lang="en-US" sz="1100" u="none" strike="noStrike" dirty="0">
                          <a:effectLst/>
                        </a:rPr>
                        <a:t>EGL04-PM2</a:t>
                      </a:r>
                      <a:endParaRPr lang="en-US"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dirty="0">
                          <a:effectLst/>
                        </a:rPr>
                        <a:t>10.14</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a:effectLst/>
                        </a:rPr>
                        <a:t>15.18</a:t>
                      </a:r>
                      <a:endParaRPr lang="en-US" altLang="zh-CN" sz="1100" b="0" i="0" u="none" strike="noStrike">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extLst>
                  <a:ext uri="{0D108BD9-81ED-4DB2-BD59-A6C34878D82A}">
                    <a16:rowId xmlns:a16="http://schemas.microsoft.com/office/drawing/2014/main" val="3750752024"/>
                  </a:ext>
                </a:extLst>
              </a:tr>
              <a:tr h="209550">
                <a:tc>
                  <a:txBody>
                    <a:bodyPr/>
                    <a:lstStyle/>
                    <a:p>
                      <a:pPr algn="ctr" fontAlgn="ctr"/>
                      <a:r>
                        <a:rPr lang="en-US" sz="1100" u="none" strike="noStrike" dirty="0">
                          <a:effectLst/>
                        </a:rPr>
                        <a:t>EGL04-PM3</a:t>
                      </a:r>
                      <a:endParaRPr lang="en-US"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dirty="0">
                          <a:effectLst/>
                        </a:rPr>
                        <a:t>14.54</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tc>
                  <a:txBody>
                    <a:bodyPr/>
                    <a:lstStyle/>
                    <a:p>
                      <a:pPr algn="ctr" fontAlgn="ctr"/>
                      <a:r>
                        <a:rPr lang="en-US" altLang="zh-CN" sz="1100" u="none" strike="noStrike" dirty="0">
                          <a:effectLst/>
                        </a:rPr>
                        <a:t>14.10</a:t>
                      </a:r>
                      <a:endParaRPr lang="en-US" altLang="zh-CN" sz="1100" b="0" i="0" u="none" strike="noStrike" dirty="0">
                        <a:solidFill>
                          <a:srgbClr val="000000"/>
                        </a:solidFill>
                        <a:effectLst/>
                        <a:latin typeface="Arial Unicode MS" panose="020B0604020202020204" pitchFamily="34" charset="-122"/>
                        <a:ea typeface="Arial Unicode MS" panose="020B0604020202020204" pitchFamily="34" charset="-122"/>
                      </a:endParaRPr>
                    </a:p>
                  </a:txBody>
                  <a:tcPr marL="9525" marR="9525" marT="9525" marB="0" anchor="ctr"/>
                </a:tc>
                <a:extLst>
                  <a:ext uri="{0D108BD9-81ED-4DB2-BD59-A6C34878D82A}">
                    <a16:rowId xmlns:a16="http://schemas.microsoft.com/office/drawing/2014/main" val="1199716190"/>
                  </a:ext>
                </a:extLst>
              </a:tr>
            </a:tbl>
          </a:graphicData>
        </a:graphic>
      </p:graphicFrame>
      <p:pic>
        <p:nvPicPr>
          <p:cNvPr id="12" name="图片 11"/>
          <p:cNvPicPr>
            <a:picLocks noChangeAspect="1"/>
          </p:cNvPicPr>
          <p:nvPr/>
        </p:nvPicPr>
        <p:blipFill>
          <a:blip r:embed="rId2"/>
          <a:stretch>
            <a:fillRect/>
          </a:stretch>
        </p:blipFill>
        <p:spPr>
          <a:xfrm>
            <a:off x="3333567" y="1428750"/>
            <a:ext cx="2933883" cy="2095500"/>
          </a:xfrm>
          <a:prstGeom prst="rect">
            <a:avLst/>
          </a:prstGeom>
        </p:spPr>
      </p:pic>
      <p:sp>
        <p:nvSpPr>
          <p:cNvPr id="7" name="动作按钮: 第一张 6">
            <a:hlinkClick r:id="rId3" action="ppaction://hlinksldjump" highlightClick="1"/>
          </p:cNvPr>
          <p:cNvSpPr/>
          <p:nvPr/>
        </p:nvSpPr>
        <p:spPr>
          <a:xfrm>
            <a:off x="8153400" y="4035439"/>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3619761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2590800" cy="496888"/>
          </a:xfrm>
        </p:spPr>
        <p:txBody>
          <a:bodyPr/>
          <a:lstStyle/>
          <a:p>
            <a:pPr algn="l"/>
            <a:r>
              <a:rPr lang="zh-CN" altLang="en-US" b="1" dirty="0" smtClean="0"/>
              <a:t>实验设计一（</a:t>
            </a:r>
            <a:r>
              <a:rPr lang="en-US" altLang="zh-CN" b="1" dirty="0" smtClean="0"/>
              <a:t>EGL</a:t>
            </a:r>
            <a:r>
              <a:rPr lang="zh-CN" altLang="en-US" b="1" dirty="0" smtClean="0"/>
              <a:t>）</a:t>
            </a:r>
            <a:endParaRPr lang="zh-CN" altLang="en-US" b="1" dirty="0"/>
          </a:p>
        </p:txBody>
      </p:sp>
      <p:graphicFrame>
        <p:nvGraphicFramePr>
          <p:cNvPr id="4" name="表格 3"/>
          <p:cNvGraphicFramePr>
            <a:graphicFrameLocks noGrp="1"/>
          </p:cNvGraphicFramePr>
          <p:nvPr>
            <p:extLst/>
          </p:nvPr>
        </p:nvGraphicFramePr>
        <p:xfrm>
          <a:off x="6248400" y="666750"/>
          <a:ext cx="2234857" cy="992802"/>
        </p:xfrm>
        <a:graphic>
          <a:graphicData uri="http://schemas.openxmlformats.org/drawingml/2006/table">
            <a:tbl>
              <a:tblPr>
                <a:tableStyleId>{8EC20E35-A176-4012-BC5E-935CFFF8708E}</a:tableStyleId>
              </a:tblPr>
              <a:tblGrid>
                <a:gridCol w="2234857">
                  <a:extLst>
                    <a:ext uri="{9D8B030D-6E8A-4147-A177-3AD203B41FA5}">
                      <a16:colId xmlns:a16="http://schemas.microsoft.com/office/drawing/2014/main" val="215655556"/>
                    </a:ext>
                  </a:extLst>
                </a:gridCol>
              </a:tblGrid>
              <a:tr h="66793">
                <a:tc>
                  <a:txBody>
                    <a:bodyPr/>
                    <a:lstStyle/>
                    <a:p>
                      <a:pPr algn="l" fontAlgn="b"/>
                      <a:r>
                        <a:rPr lang="en-US" altLang="zh-CN" sz="800" u="none" strike="noStrike">
                          <a:effectLst/>
                        </a:rPr>
                        <a:t>[LOT</a:t>
                      </a:r>
                      <a:r>
                        <a:rPr lang="zh-CN" altLang="en-US" sz="800" u="none" strike="noStrike">
                          <a:effectLst/>
                        </a:rPr>
                        <a:t>分配给机台的顺序</a:t>
                      </a:r>
                      <a:r>
                        <a:rPr lang="en-US" altLang="zh-CN" sz="800" u="none" strike="noStrike">
                          <a:effectLst/>
                        </a:rPr>
                        <a:t>]</a:t>
                      </a:r>
                      <a:endParaRPr lang="en-US" altLang="zh-CN" sz="800" b="0" i="0" u="none" strike="noStrike">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altLang="zh-CN" sz="800" dirty="0" smtClean="0">
                          <a:solidFill>
                            <a:srgbClr val="000000"/>
                          </a:solidFill>
                          <a:latin typeface="等线" panose="02010600030101010101" pitchFamily="2" charset="-122"/>
                          <a:ea typeface="等线" panose="02010600030101010101" pitchFamily="2" charset="-122"/>
                        </a:rPr>
                        <a:t>LOT28</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LOT26</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LOT14</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LOT9</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LOT6</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LOT18</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LOT10</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LOT20</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LOT39</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LOT30</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LOT36</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LOT41</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LOT5</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LOT21</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LOT37</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LOT15</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LOT16</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LOT25</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LOT8</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LOT27</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LOT17</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LOT11</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LOT34</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LOT38</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LOT29</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LOT31</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LOT19</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LOT7</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LOT24</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LOT35</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LOT40</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LOT44</a:t>
                      </a:r>
                      <a:r>
                        <a:rPr lang="en-US" altLang="zh-CN" sz="800" dirty="0" smtClean="0"/>
                        <a:t> </a:t>
                      </a:r>
                      <a:endParaRPr lang="en-US"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10" name="表格 9"/>
          <p:cNvGraphicFramePr>
            <a:graphicFrameLocks noGrp="1"/>
          </p:cNvGraphicFramePr>
          <p:nvPr>
            <p:extLst/>
          </p:nvPr>
        </p:nvGraphicFramePr>
        <p:xfrm>
          <a:off x="6240992" y="2876550"/>
          <a:ext cx="2234857" cy="992802"/>
        </p:xfrm>
        <a:graphic>
          <a:graphicData uri="http://schemas.openxmlformats.org/drawingml/2006/table">
            <a:tbl>
              <a:tblPr>
                <a:tableStyleId>{8EC20E35-A176-4012-BC5E-935CFFF8708E}</a:tableStyleId>
              </a:tblPr>
              <a:tblGrid>
                <a:gridCol w="2234857">
                  <a:extLst>
                    <a:ext uri="{9D8B030D-6E8A-4147-A177-3AD203B41FA5}">
                      <a16:colId xmlns:a16="http://schemas.microsoft.com/office/drawing/2014/main" val="215655556"/>
                    </a:ext>
                  </a:extLst>
                </a:gridCol>
              </a:tblGrid>
              <a:tr h="66793">
                <a:tc>
                  <a:txBody>
                    <a:bodyPr/>
                    <a:lstStyle/>
                    <a:p>
                      <a:pPr algn="l" fontAlgn="b"/>
                      <a:r>
                        <a:rPr lang="en-US" altLang="zh-CN" sz="800" u="none" strike="noStrike">
                          <a:effectLst/>
                          <a:latin typeface="+mn-lt"/>
                        </a:rPr>
                        <a:t>[LOT</a:t>
                      </a:r>
                      <a:r>
                        <a:rPr lang="zh-CN" altLang="en-US" sz="800" u="none" strike="noStrike">
                          <a:effectLst/>
                          <a:latin typeface="+mn-lt"/>
                        </a:rPr>
                        <a:t>分配给机台的顺序</a:t>
                      </a:r>
                      <a:r>
                        <a:rPr lang="en-US" altLang="zh-CN" sz="800" u="none" strike="noStrike">
                          <a:effectLst/>
                          <a:latin typeface="+mn-lt"/>
                        </a:rPr>
                        <a:t>]</a:t>
                      </a:r>
                      <a:endParaRPr lang="en-US" altLang="zh-CN" sz="800" b="0" i="0" u="none" strike="noStrike">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altLang="zh-CN" sz="800" dirty="0" smtClean="0">
                          <a:solidFill>
                            <a:srgbClr val="000000"/>
                          </a:solidFill>
                          <a:latin typeface="等线" panose="02010600030101010101" pitchFamily="2" charset="-122"/>
                          <a:ea typeface="等线" panose="02010600030101010101" pitchFamily="2" charset="-122"/>
                        </a:rPr>
                        <a:t>LOT1</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LOT38</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LOT20</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LOT14</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LOT34</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LOT19</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LOT29</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LOT37</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LOT17</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LOT8</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LOT40</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LOT31</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LOT27</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LOT39</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LOT9</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LOT30</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LOT25</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LOT41</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LOT7</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LOT35</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LOT11</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LOT16</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LOT15</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LOT10</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LOT28</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LOT26</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LOT42</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LOT36</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LOT44</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LOT6</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LOT5</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LOT43</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LOT24</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LOT18</a:t>
                      </a:r>
                      <a:r>
                        <a:rPr lang="en-US" altLang="zh-CN" sz="800" dirty="0" smtClean="0"/>
                        <a:t> </a:t>
                      </a:r>
                      <a:r>
                        <a:rPr lang="en-US" altLang="zh-CN" sz="800" dirty="0" smtClean="0">
                          <a:solidFill>
                            <a:srgbClr val="000000"/>
                          </a:solidFill>
                          <a:latin typeface="等线" panose="02010600030101010101" pitchFamily="2" charset="-122"/>
                          <a:ea typeface="等线" panose="02010600030101010101" pitchFamily="2" charset="-122"/>
                        </a:rPr>
                        <a:t>LOT21</a:t>
                      </a:r>
                      <a:r>
                        <a:rPr lang="en-US" altLang="zh-CN" sz="800" dirty="0" smtClean="0"/>
                        <a:t> </a:t>
                      </a:r>
                      <a:endParaRPr lang="en-US"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11" name="表格 10"/>
          <p:cNvGraphicFramePr>
            <a:graphicFrameLocks noGrp="1"/>
          </p:cNvGraphicFramePr>
          <p:nvPr>
            <p:extLst/>
          </p:nvPr>
        </p:nvGraphicFramePr>
        <p:xfrm>
          <a:off x="6248400" y="1804014"/>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i="0" u="none" strike="noStrike" dirty="0" smtClean="0">
                          <a:solidFill>
                            <a:srgbClr val="000000"/>
                          </a:solidFill>
                          <a:effectLst/>
                          <a:latin typeface="+mn-lt"/>
                          <a:ea typeface="等线" panose="02010600030101010101" pitchFamily="2" charset="-122"/>
                        </a:rPr>
                        <a:t>56.86%</a:t>
                      </a:r>
                      <a:endParaRPr lang="en-US" altLang="zh-CN" sz="1100" b="1"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611370743"/>
                  </a:ext>
                </a:extLst>
              </a:tr>
            </a:tbl>
          </a:graphicData>
        </a:graphic>
      </p:graphicFrame>
      <p:graphicFrame>
        <p:nvGraphicFramePr>
          <p:cNvPr id="13" name="表格 12"/>
          <p:cNvGraphicFramePr>
            <a:graphicFrameLocks noGrp="1"/>
          </p:cNvGraphicFramePr>
          <p:nvPr>
            <p:extLst/>
          </p:nvPr>
        </p:nvGraphicFramePr>
        <p:xfrm>
          <a:off x="6240992" y="3978289"/>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smtClean="0">
                          <a:effectLst/>
                        </a:rPr>
                        <a:t>54.43%</a:t>
                      </a:r>
                      <a:endParaRPr lang="en-US" altLang="zh-CN" sz="1100" b="1" u="none" strike="noStrike" dirty="0">
                        <a:effectLst/>
                      </a:endParaRPr>
                    </a:p>
                  </a:txBody>
                  <a:tcPr marL="9525" marR="9525" marT="9525" marB="0" anchor="ctr"/>
                </a:tc>
                <a:extLst>
                  <a:ext uri="{0D108BD9-81ED-4DB2-BD59-A6C34878D82A}">
                    <a16:rowId xmlns:a16="http://schemas.microsoft.com/office/drawing/2014/main" val="1611370743"/>
                  </a:ext>
                </a:extLst>
              </a:tr>
            </a:tbl>
          </a:graphicData>
        </a:graphic>
      </p:graphicFrame>
      <p:graphicFrame>
        <p:nvGraphicFramePr>
          <p:cNvPr id="6" name="表格 5"/>
          <p:cNvGraphicFramePr>
            <a:graphicFrameLocks noGrp="1"/>
          </p:cNvGraphicFramePr>
          <p:nvPr>
            <p:extLst/>
          </p:nvPr>
        </p:nvGraphicFramePr>
        <p:xfrm>
          <a:off x="304800" y="666750"/>
          <a:ext cx="2971800" cy="1933575"/>
        </p:xfrm>
        <a:graphic>
          <a:graphicData uri="http://schemas.openxmlformats.org/drawingml/2006/table">
            <a:tbl>
              <a:tblPr firstRow="1">
                <a:tableStyleId>{3C2FFA5D-87B4-456A-9821-1D502468CF0F}</a:tableStyleId>
              </a:tblPr>
              <a:tblGrid>
                <a:gridCol w="1143000">
                  <a:extLst>
                    <a:ext uri="{9D8B030D-6E8A-4147-A177-3AD203B41FA5}">
                      <a16:colId xmlns:a16="http://schemas.microsoft.com/office/drawing/2014/main" val="3754291724"/>
                    </a:ext>
                  </a:extLst>
                </a:gridCol>
                <a:gridCol w="914400">
                  <a:extLst>
                    <a:ext uri="{9D8B030D-6E8A-4147-A177-3AD203B41FA5}">
                      <a16:colId xmlns:a16="http://schemas.microsoft.com/office/drawing/2014/main" val="361743981"/>
                    </a:ext>
                  </a:extLst>
                </a:gridCol>
                <a:gridCol w="914400">
                  <a:extLst>
                    <a:ext uri="{9D8B030D-6E8A-4147-A177-3AD203B41FA5}">
                      <a16:colId xmlns:a16="http://schemas.microsoft.com/office/drawing/2014/main" val="395181493"/>
                    </a:ext>
                  </a:extLst>
                </a:gridCol>
              </a:tblGrid>
              <a:tr h="304800">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34380189"/>
                  </a:ext>
                </a:extLst>
              </a:tr>
              <a:tr h="180975">
                <a:tc>
                  <a:txBody>
                    <a:bodyPr/>
                    <a:lstStyle/>
                    <a:p>
                      <a:pPr algn="ctr" fontAlgn="b"/>
                      <a:r>
                        <a:rPr lang="en-US" sz="1100" u="none" strike="noStrike" dirty="0">
                          <a:effectLst/>
                        </a:rPr>
                        <a:t>EGL01-PM1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8.03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13.65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36958626"/>
                  </a:ext>
                </a:extLst>
              </a:tr>
              <a:tr h="180975">
                <a:tc>
                  <a:txBody>
                    <a:bodyPr/>
                    <a:lstStyle/>
                    <a:p>
                      <a:pPr algn="ctr" fontAlgn="b"/>
                      <a:r>
                        <a:rPr lang="en-US" sz="1100" u="none" strike="noStrike" dirty="0">
                          <a:effectLst/>
                        </a:rPr>
                        <a:t>EGL01-PM2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bg2"/>
                    </a:solidFill>
                  </a:tcPr>
                </a:tc>
                <a:tc>
                  <a:txBody>
                    <a:bodyPr/>
                    <a:lstStyle/>
                    <a:p>
                      <a:pPr algn="ct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solidFill>
                      <a:schemeClr val="bg2"/>
                    </a:solidFill>
                  </a:tcPr>
                </a:tc>
                <a:tc>
                  <a:txBody>
                    <a:bodyPr/>
                    <a:lstStyle/>
                    <a:p>
                      <a:pPr algn="ctr" fontAlgn="b"/>
                      <a:r>
                        <a:rPr lang="en-US" altLang="zh-CN" sz="1100" u="none" strike="noStrike">
                          <a:effectLst/>
                        </a:rPr>
                        <a:t>12.77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87632201"/>
                  </a:ext>
                </a:extLst>
              </a:tr>
              <a:tr h="180975">
                <a:tc>
                  <a:txBody>
                    <a:bodyPr/>
                    <a:lstStyle/>
                    <a:p>
                      <a:pPr algn="ctr" fontAlgn="b"/>
                      <a:r>
                        <a:rPr lang="en-US" sz="1100" u="none" strike="noStrike" dirty="0">
                          <a:effectLst/>
                        </a:rPr>
                        <a:t>EGL01-PM3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31.99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a:effectLst/>
                        </a:rPr>
                        <a:t>11.74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402963894"/>
                  </a:ext>
                </a:extLst>
              </a:tr>
              <a:tr h="180975">
                <a:tc>
                  <a:txBody>
                    <a:bodyPr/>
                    <a:lstStyle/>
                    <a:p>
                      <a:pPr algn="ctr" fontAlgn="b"/>
                      <a:r>
                        <a:rPr lang="en-US" sz="1100" u="none" strike="noStrike">
                          <a:effectLst/>
                        </a:rPr>
                        <a:t>EGL02-PM1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25.91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13.80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438367966"/>
                  </a:ext>
                </a:extLst>
              </a:tr>
              <a:tr h="180975">
                <a:tc>
                  <a:txBody>
                    <a:bodyPr/>
                    <a:lstStyle/>
                    <a:p>
                      <a:pPr algn="ctr" fontAlgn="b"/>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9.98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957913476"/>
                  </a:ext>
                </a:extLst>
              </a:tr>
              <a:tr h="180975">
                <a:tc>
                  <a:txBody>
                    <a:bodyPr/>
                    <a:lstStyle/>
                    <a:p>
                      <a:pPr algn="ctr" fontAlgn="b"/>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15.27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12.62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7192359"/>
                  </a:ext>
                </a:extLst>
              </a:tr>
              <a:tr h="180975">
                <a:tc>
                  <a:txBody>
                    <a:bodyPr/>
                    <a:lstStyle/>
                    <a:p>
                      <a:pPr algn="ctr" fontAlgn="b"/>
                      <a:r>
                        <a:rPr lang="en-US" sz="1100" u="none" strike="noStrike">
                          <a:effectLst/>
                        </a:rPr>
                        <a:t>EGL04-PM1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5.80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03136840"/>
                  </a:ext>
                </a:extLst>
              </a:tr>
              <a:tr h="180975">
                <a:tc>
                  <a:txBody>
                    <a:bodyPr/>
                    <a:lstStyle/>
                    <a:p>
                      <a:pPr algn="ctr" fontAlgn="b"/>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9.99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10.86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06820117"/>
                  </a:ext>
                </a:extLst>
              </a:tr>
              <a:tr h="180975">
                <a:tc>
                  <a:txBody>
                    <a:bodyPr/>
                    <a:lstStyle/>
                    <a:p>
                      <a:pPr algn="ctr" fontAlgn="b"/>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10.50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13552188"/>
                  </a:ext>
                </a:extLst>
              </a:tr>
            </a:tbl>
          </a:graphicData>
        </a:graphic>
      </p:graphicFrame>
      <p:pic>
        <p:nvPicPr>
          <p:cNvPr id="12" name="图片 11"/>
          <p:cNvPicPr>
            <a:picLocks noChangeAspect="1"/>
          </p:cNvPicPr>
          <p:nvPr/>
        </p:nvPicPr>
        <p:blipFill>
          <a:blip r:embed="rId2"/>
          <a:stretch>
            <a:fillRect/>
          </a:stretch>
        </p:blipFill>
        <p:spPr>
          <a:xfrm>
            <a:off x="3429000" y="666749"/>
            <a:ext cx="2743200" cy="1933575"/>
          </a:xfrm>
          <a:prstGeom prst="rect">
            <a:avLst/>
          </a:prstGeom>
        </p:spPr>
      </p:pic>
      <p:graphicFrame>
        <p:nvGraphicFramePr>
          <p:cNvPr id="14" name="表格 13"/>
          <p:cNvGraphicFramePr>
            <a:graphicFrameLocks noGrp="1"/>
          </p:cNvGraphicFramePr>
          <p:nvPr>
            <p:extLst/>
          </p:nvPr>
        </p:nvGraphicFramePr>
        <p:xfrm>
          <a:off x="304800" y="2876550"/>
          <a:ext cx="2971800" cy="1752600"/>
        </p:xfrm>
        <a:graphic>
          <a:graphicData uri="http://schemas.openxmlformats.org/drawingml/2006/table">
            <a:tbl>
              <a:tblPr firstRow="1">
                <a:tableStyleId>{3C2FFA5D-87B4-456A-9821-1D502468CF0F}</a:tableStyleId>
              </a:tblPr>
              <a:tblGrid>
                <a:gridCol w="1143000">
                  <a:extLst>
                    <a:ext uri="{9D8B030D-6E8A-4147-A177-3AD203B41FA5}">
                      <a16:colId xmlns:a16="http://schemas.microsoft.com/office/drawing/2014/main" val="1681338453"/>
                    </a:ext>
                  </a:extLst>
                </a:gridCol>
                <a:gridCol w="914400">
                  <a:extLst>
                    <a:ext uri="{9D8B030D-6E8A-4147-A177-3AD203B41FA5}">
                      <a16:colId xmlns:a16="http://schemas.microsoft.com/office/drawing/2014/main" val="3567873735"/>
                    </a:ext>
                  </a:extLst>
                </a:gridCol>
                <a:gridCol w="914400">
                  <a:extLst>
                    <a:ext uri="{9D8B030D-6E8A-4147-A177-3AD203B41FA5}">
                      <a16:colId xmlns:a16="http://schemas.microsoft.com/office/drawing/2014/main" val="2225223584"/>
                    </a:ext>
                  </a:extLst>
                </a:gridCol>
              </a:tblGrid>
              <a:tr h="304800">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a:t>
                      </a:r>
                      <a:r>
                        <a:rPr lang="en-US" altLang="zh-CN" sz="1200" dirty="0" err="1" smtClean="0"/>
                        <a:t>hrs</a:t>
                      </a:r>
                      <a:r>
                        <a:rPr lang="en-US" altLang="zh-CN" sz="1200" dirty="0" smtClean="0"/>
                        <a: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209788960"/>
                  </a:ext>
                </a:extLst>
              </a:tr>
              <a:tr h="180975">
                <a:tc>
                  <a:txBody>
                    <a:bodyPr/>
                    <a:lstStyle/>
                    <a:p>
                      <a:pPr algn="ctr" fontAlgn="b"/>
                      <a:r>
                        <a:rPr lang="en-US" sz="1100" u="none" strike="noStrike">
                          <a:effectLst/>
                        </a:rPr>
                        <a:t>EGL01-PM1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8.03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11.11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88306637"/>
                  </a:ext>
                </a:extLst>
              </a:tr>
              <a:tr h="180975">
                <a:tc>
                  <a:txBody>
                    <a:bodyPr/>
                    <a:lstStyle/>
                    <a:p>
                      <a:pPr algn="ctr" fontAlgn="b"/>
                      <a:r>
                        <a:rPr lang="en-US" sz="1100" u="none" strike="noStrike">
                          <a:effectLst/>
                        </a:rPr>
                        <a:t>EGL01-PM3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31.99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13.81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983141896"/>
                  </a:ext>
                </a:extLst>
              </a:tr>
              <a:tr h="180975">
                <a:tc>
                  <a:txBody>
                    <a:bodyPr/>
                    <a:lstStyle/>
                    <a:p>
                      <a:pPr algn="ctr" fontAlgn="b"/>
                      <a:r>
                        <a:rPr lang="en-US" sz="1100" u="none" strike="noStrike">
                          <a:effectLst/>
                        </a:rPr>
                        <a:t>EGL02-PM1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25.91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a:effectLst/>
                        </a:rPr>
                        <a:t>10.34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88105125"/>
                  </a:ext>
                </a:extLst>
              </a:tr>
              <a:tr h="180975">
                <a:tc>
                  <a:txBody>
                    <a:bodyPr/>
                    <a:lstStyle/>
                    <a:p>
                      <a:pPr algn="ctr" fontAlgn="b"/>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12.09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929755349"/>
                  </a:ext>
                </a:extLst>
              </a:tr>
              <a:tr h="180975">
                <a:tc>
                  <a:txBody>
                    <a:bodyPr/>
                    <a:lstStyle/>
                    <a:p>
                      <a:pPr algn="ctr" fontAlgn="b"/>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15.27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14.58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098634401"/>
                  </a:ext>
                </a:extLst>
              </a:tr>
              <a:tr h="180975">
                <a:tc>
                  <a:txBody>
                    <a:bodyPr/>
                    <a:lstStyle/>
                    <a:p>
                      <a:pPr algn="ctr" fontAlgn="b"/>
                      <a:r>
                        <a:rPr lang="en-US" sz="1100" u="none" strike="noStrike">
                          <a:effectLst/>
                        </a:rPr>
                        <a:t>EGL04-PM1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11.98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231111339"/>
                  </a:ext>
                </a:extLst>
              </a:tr>
              <a:tr h="180975">
                <a:tc>
                  <a:txBody>
                    <a:bodyPr/>
                    <a:lstStyle/>
                    <a:p>
                      <a:pPr algn="ctr" fontAlgn="b"/>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9.99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13.95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59215098"/>
                  </a:ext>
                </a:extLst>
              </a:tr>
              <a:tr h="180975">
                <a:tc>
                  <a:txBody>
                    <a:bodyPr/>
                    <a:lstStyle/>
                    <a:p>
                      <a:pPr algn="ctr" fontAlgn="b"/>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13.88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13187003"/>
                  </a:ext>
                </a:extLst>
              </a:tr>
            </a:tbl>
          </a:graphicData>
        </a:graphic>
      </p:graphicFrame>
      <p:pic>
        <p:nvPicPr>
          <p:cNvPr id="15" name="图片 14"/>
          <p:cNvPicPr>
            <a:picLocks noChangeAspect="1"/>
          </p:cNvPicPr>
          <p:nvPr/>
        </p:nvPicPr>
        <p:blipFill>
          <a:blip r:embed="rId3"/>
          <a:stretch>
            <a:fillRect/>
          </a:stretch>
        </p:blipFill>
        <p:spPr>
          <a:xfrm>
            <a:off x="3448050" y="2876550"/>
            <a:ext cx="2724150" cy="1828800"/>
          </a:xfrm>
          <a:prstGeom prst="rect">
            <a:avLst/>
          </a:prstGeom>
        </p:spPr>
      </p:pic>
      <p:sp>
        <p:nvSpPr>
          <p:cNvPr id="16" name="动作按钮: 第一张 15">
            <a:hlinkClick r:id="rId4" action="ppaction://hlinksldjump" highlightClick="1"/>
          </p:cNvPr>
          <p:cNvSpPr/>
          <p:nvPr/>
        </p:nvSpPr>
        <p:spPr>
          <a:xfrm>
            <a:off x="8153400" y="4035439"/>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2075583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nvPr>
        </p:nvGraphicFramePr>
        <p:xfrm>
          <a:off x="152400" y="1504950"/>
          <a:ext cx="3059567" cy="1821180"/>
        </p:xfrm>
        <a:graphic>
          <a:graphicData uri="http://schemas.openxmlformats.org/drawingml/2006/table">
            <a:tbl>
              <a:tblPr firstRow="1">
                <a:tableStyleId>{3C2FFA5D-87B4-456A-9821-1D502468CF0F}</a:tableStyleId>
              </a:tblPr>
              <a:tblGrid>
                <a:gridCol w="1187451">
                  <a:extLst>
                    <a:ext uri="{9D8B030D-6E8A-4147-A177-3AD203B41FA5}">
                      <a16:colId xmlns:a16="http://schemas.microsoft.com/office/drawing/2014/main" val="2532047871"/>
                    </a:ext>
                  </a:extLst>
                </a:gridCol>
                <a:gridCol w="990600">
                  <a:extLst>
                    <a:ext uri="{9D8B030D-6E8A-4147-A177-3AD203B41FA5}">
                      <a16:colId xmlns:a16="http://schemas.microsoft.com/office/drawing/2014/main" val="2677749546"/>
                    </a:ext>
                  </a:extLst>
                </a:gridCol>
                <a:gridCol w="881516">
                  <a:extLst>
                    <a:ext uri="{9D8B030D-6E8A-4147-A177-3AD203B41FA5}">
                      <a16:colId xmlns:a16="http://schemas.microsoft.com/office/drawing/2014/main" val="1742035696"/>
                    </a:ext>
                  </a:extLst>
                </a:gridCol>
              </a:tblGrid>
              <a:tr h="180975">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982360727"/>
                  </a:ext>
                </a:extLst>
              </a:tr>
              <a:tr h="180975">
                <a:tc>
                  <a:txBody>
                    <a:bodyPr/>
                    <a:lstStyle/>
                    <a:p>
                      <a:pPr algn="ctr" fontAlgn="b"/>
                      <a:r>
                        <a:rPr lang="en-US" sz="1100" u="none" strike="noStrike">
                          <a:effectLst/>
                        </a:rPr>
                        <a:t>EGL01-PM1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7.76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14.49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145280710"/>
                  </a:ext>
                </a:extLst>
              </a:tr>
              <a:tr h="180975">
                <a:tc>
                  <a:txBody>
                    <a:bodyPr/>
                    <a:lstStyle/>
                    <a:p>
                      <a:pPr algn="ctr" fontAlgn="b"/>
                      <a:r>
                        <a:rPr lang="en-US" sz="1100" u="none" strike="noStrike">
                          <a:effectLst/>
                        </a:rPr>
                        <a:t>EGL01-PM2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6.69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13.85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484660410"/>
                  </a:ext>
                </a:extLst>
              </a:tr>
              <a:tr h="180975">
                <a:tc>
                  <a:txBody>
                    <a:bodyPr/>
                    <a:lstStyle/>
                    <a:p>
                      <a:pPr algn="ctr" fontAlgn="b"/>
                      <a:r>
                        <a:rPr lang="en-US" sz="1100" u="none" strike="noStrike">
                          <a:effectLst/>
                        </a:rPr>
                        <a:t>EGL01-PM3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27.95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dirty="0">
                          <a:effectLst/>
                        </a:rPr>
                        <a:t>14.30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73515325"/>
                  </a:ext>
                </a:extLst>
              </a:tr>
              <a:tr h="180975">
                <a:tc>
                  <a:txBody>
                    <a:bodyPr/>
                    <a:lstStyle/>
                    <a:p>
                      <a:pPr algn="ctr" fontAlgn="b"/>
                      <a:r>
                        <a:rPr lang="en-US" sz="1100" u="none" strike="noStrike">
                          <a:effectLst/>
                        </a:rPr>
                        <a:t>EGL02-PM1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29.55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a:effectLst/>
                        </a:rPr>
                        <a:t>11.58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785018310"/>
                  </a:ext>
                </a:extLst>
              </a:tr>
              <a:tr h="180975">
                <a:tc>
                  <a:txBody>
                    <a:bodyPr/>
                    <a:lstStyle/>
                    <a:p>
                      <a:pPr algn="ctr" fontAlgn="b"/>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tc>
                  <a:txBody>
                    <a:bodyPr/>
                    <a:lstStyle/>
                    <a:p>
                      <a:pPr algn="ctr" fontAlgn="ctr"/>
                      <a:r>
                        <a:rPr lang="en-US" altLang="zh-CN" sz="1100" u="none" strike="noStrike">
                          <a:effectLst/>
                        </a:rPr>
                        <a:t>13.91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88003805"/>
                  </a:ext>
                </a:extLst>
              </a:tr>
              <a:tr h="180975">
                <a:tc>
                  <a:txBody>
                    <a:bodyPr/>
                    <a:lstStyle/>
                    <a:p>
                      <a:pPr algn="ctr" fontAlgn="b"/>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15.27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84588444"/>
                  </a:ext>
                </a:extLst>
              </a:tr>
              <a:tr h="180975">
                <a:tc>
                  <a:txBody>
                    <a:bodyPr/>
                    <a:lstStyle/>
                    <a:p>
                      <a:pPr algn="ctr" fontAlgn="b"/>
                      <a:r>
                        <a:rPr lang="en-US" sz="1100" u="none" strike="noStrike">
                          <a:effectLst/>
                        </a:rPr>
                        <a:t>EGL04-PM1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4.23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9.98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915567316"/>
                  </a:ext>
                </a:extLst>
              </a:tr>
              <a:tr h="180975">
                <a:tc>
                  <a:txBody>
                    <a:bodyPr/>
                    <a:lstStyle/>
                    <a:p>
                      <a:pPr algn="ctr" fontAlgn="b"/>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13.39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14.01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95919730"/>
                  </a:ext>
                </a:extLst>
              </a:tr>
              <a:tr h="180975">
                <a:tc>
                  <a:txBody>
                    <a:bodyPr/>
                    <a:lstStyle/>
                    <a:p>
                      <a:pPr algn="ctr" fontAlgn="b"/>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9.87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13.82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14105370"/>
                  </a:ext>
                </a:extLst>
              </a:tr>
            </a:tbl>
          </a:graphicData>
        </a:graphic>
      </p:graphicFrame>
      <p:sp>
        <p:nvSpPr>
          <p:cNvPr id="5" name="标题 1"/>
          <p:cNvSpPr txBox="1">
            <a:spLocks/>
          </p:cNvSpPr>
          <p:nvPr/>
        </p:nvSpPr>
        <p:spPr bwMode="auto">
          <a:xfrm>
            <a:off x="0" y="0"/>
            <a:ext cx="2590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zh-CN" altLang="en-US" b="1" dirty="0" smtClean="0"/>
              <a:t>实验设计一（</a:t>
            </a:r>
            <a:r>
              <a:rPr lang="en-US" altLang="zh-CN" b="1" dirty="0" smtClean="0"/>
              <a:t>EGL</a:t>
            </a:r>
            <a:r>
              <a:rPr lang="zh-CN" altLang="en-US" b="1" dirty="0" smtClean="0"/>
              <a:t>）</a:t>
            </a:r>
            <a:endParaRPr lang="zh-CN" altLang="en-US" b="1" dirty="0"/>
          </a:p>
        </p:txBody>
      </p:sp>
      <p:pic>
        <p:nvPicPr>
          <p:cNvPr id="6" name="图片 5"/>
          <p:cNvPicPr>
            <a:picLocks noChangeAspect="1"/>
          </p:cNvPicPr>
          <p:nvPr/>
        </p:nvPicPr>
        <p:blipFill>
          <a:blip r:embed="rId2"/>
          <a:stretch>
            <a:fillRect/>
          </a:stretch>
        </p:blipFill>
        <p:spPr>
          <a:xfrm>
            <a:off x="3429000" y="1504950"/>
            <a:ext cx="2711564" cy="1821180"/>
          </a:xfrm>
          <a:prstGeom prst="rect">
            <a:avLst/>
          </a:prstGeom>
        </p:spPr>
      </p:pic>
      <p:graphicFrame>
        <p:nvGraphicFramePr>
          <p:cNvPr id="7" name="表格 6"/>
          <p:cNvGraphicFramePr>
            <a:graphicFrameLocks noGrp="1"/>
          </p:cNvGraphicFramePr>
          <p:nvPr>
            <p:extLst/>
          </p:nvPr>
        </p:nvGraphicFramePr>
        <p:xfrm>
          <a:off x="6324600" y="1504950"/>
          <a:ext cx="2234857" cy="870882"/>
        </p:xfrm>
        <a:graphic>
          <a:graphicData uri="http://schemas.openxmlformats.org/drawingml/2006/table">
            <a:tbl>
              <a:tblPr>
                <a:tableStyleId>{8EC20E35-A176-4012-BC5E-935CFFF8708E}</a:tableStyleId>
              </a:tblPr>
              <a:tblGrid>
                <a:gridCol w="2234857">
                  <a:extLst>
                    <a:ext uri="{9D8B030D-6E8A-4147-A177-3AD203B41FA5}">
                      <a16:colId xmlns:a16="http://schemas.microsoft.com/office/drawing/2014/main" val="215655556"/>
                    </a:ext>
                  </a:extLst>
                </a:gridCol>
              </a:tblGrid>
              <a:tr h="66793">
                <a:tc>
                  <a:txBody>
                    <a:bodyPr/>
                    <a:lstStyle/>
                    <a:p>
                      <a:pPr algn="l" fontAlgn="b"/>
                      <a:r>
                        <a:rPr lang="en-US" altLang="zh-CN" sz="800" u="none" strike="noStrike">
                          <a:effectLst/>
                          <a:latin typeface="+mn-lt"/>
                        </a:rPr>
                        <a:t>[LOT</a:t>
                      </a:r>
                      <a:r>
                        <a:rPr lang="zh-CN" altLang="en-US" sz="800" u="none" strike="noStrike">
                          <a:effectLst/>
                          <a:latin typeface="+mn-lt"/>
                        </a:rPr>
                        <a:t>分配给机台的顺序</a:t>
                      </a:r>
                      <a:r>
                        <a:rPr lang="en-US" altLang="zh-CN" sz="800" u="none" strike="noStrike">
                          <a:effectLst/>
                          <a:latin typeface="+mn-lt"/>
                        </a:rPr>
                        <a:t>]</a:t>
                      </a:r>
                      <a:endParaRPr lang="en-US" altLang="zh-CN" sz="800" b="0" i="0" u="none" strike="noStrike">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800" b="0" i="0" u="none" strike="noStrike" dirty="0" smtClean="0">
                          <a:solidFill>
                            <a:srgbClr val="000000"/>
                          </a:solidFill>
                          <a:effectLst/>
                          <a:latin typeface="+mn-lt"/>
                          <a:ea typeface="等线" panose="02010600030101010101" pitchFamily="2" charset="-122"/>
                        </a:rPr>
                        <a:t>LOT33 LOT19 LOT4 LOT20 LOT41 LOT26 LOT28 LOT42 LOT34 LOT18 LOT23 LOT22 LOT14 LOT5 LOT37 LOT1 LOT31 LOT8 LOT43 LOT46 LOT3 LOT11 LOT39 LOT38 LOT16 LOT35 LOT25 LOT30 LOT36 LOT7 LOT15 LOT10 LOT27 LOT21 LOT44 LOT13 LOT45 LOT2 LOT40 LOT32 LOT12 LOT17 LOT6 LOT24 LOT47 LOT9 LOT29 </a:t>
                      </a:r>
                      <a:endParaRPr lang="en-US"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8" name="表格 7"/>
          <p:cNvGraphicFramePr>
            <a:graphicFrameLocks noGrp="1"/>
          </p:cNvGraphicFramePr>
          <p:nvPr>
            <p:extLst/>
          </p:nvPr>
        </p:nvGraphicFramePr>
        <p:xfrm>
          <a:off x="6324600" y="2606689"/>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smtClean="0">
                          <a:effectLst/>
                        </a:rPr>
                        <a:t>50.95%</a:t>
                      </a:r>
                    </a:p>
                  </a:txBody>
                  <a:tcPr marL="9525" marR="9525" marT="9525" marB="0" anchor="ctr"/>
                </a:tc>
                <a:extLst>
                  <a:ext uri="{0D108BD9-81ED-4DB2-BD59-A6C34878D82A}">
                    <a16:rowId xmlns:a16="http://schemas.microsoft.com/office/drawing/2014/main" val="1611370743"/>
                  </a:ext>
                </a:extLst>
              </a:tr>
            </a:tbl>
          </a:graphicData>
        </a:graphic>
      </p:graphicFrame>
      <p:sp>
        <p:nvSpPr>
          <p:cNvPr id="9" name="动作按钮: 第一张 8">
            <a:hlinkClick r:id="rId3" action="ppaction://hlinksldjump" highlightClick="1"/>
          </p:cNvPr>
          <p:cNvSpPr/>
          <p:nvPr/>
        </p:nvSpPr>
        <p:spPr>
          <a:xfrm>
            <a:off x="8153400" y="4035439"/>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1869569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27432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zh-CN" altLang="en-US" b="1" dirty="0" smtClean="0"/>
              <a:t>实验设计二（</a:t>
            </a:r>
            <a:r>
              <a:rPr lang="en-US" altLang="zh-CN" b="1" dirty="0" smtClean="0"/>
              <a:t>EGL</a:t>
            </a:r>
            <a:r>
              <a:rPr lang="zh-CN" altLang="en-US" b="1" dirty="0" smtClean="0"/>
              <a:t>）</a:t>
            </a:r>
            <a:endParaRPr lang="zh-CN" altLang="en-US" b="1" dirty="0"/>
          </a:p>
        </p:txBody>
      </p:sp>
      <p:graphicFrame>
        <p:nvGraphicFramePr>
          <p:cNvPr id="3" name="表格 2"/>
          <p:cNvGraphicFramePr>
            <a:graphicFrameLocks noGrp="1"/>
          </p:cNvGraphicFramePr>
          <p:nvPr>
            <p:extLst/>
          </p:nvPr>
        </p:nvGraphicFramePr>
        <p:xfrm>
          <a:off x="381000" y="666750"/>
          <a:ext cx="3719078" cy="2364105"/>
        </p:xfrm>
        <a:graphic>
          <a:graphicData uri="http://schemas.openxmlformats.org/drawingml/2006/table">
            <a:tbl>
              <a:tblPr firstRow="1">
                <a:tableStyleId>{3C2FFA5D-87B4-456A-9821-1D502468CF0F}</a:tableStyleId>
              </a:tblPr>
              <a:tblGrid>
                <a:gridCol w="1219200">
                  <a:extLst>
                    <a:ext uri="{9D8B030D-6E8A-4147-A177-3AD203B41FA5}">
                      <a16:colId xmlns:a16="http://schemas.microsoft.com/office/drawing/2014/main" val="37848246"/>
                    </a:ext>
                  </a:extLst>
                </a:gridCol>
                <a:gridCol w="1066800">
                  <a:extLst>
                    <a:ext uri="{9D8B030D-6E8A-4147-A177-3AD203B41FA5}">
                      <a16:colId xmlns:a16="http://schemas.microsoft.com/office/drawing/2014/main" val="1382681443"/>
                    </a:ext>
                  </a:extLst>
                </a:gridCol>
                <a:gridCol w="1433078">
                  <a:extLst>
                    <a:ext uri="{9D8B030D-6E8A-4147-A177-3AD203B41FA5}">
                      <a16:colId xmlns:a16="http://schemas.microsoft.com/office/drawing/2014/main" val="1415206130"/>
                    </a:ext>
                  </a:extLst>
                </a:gridCol>
              </a:tblGrid>
              <a:tr h="180975">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39937534"/>
                  </a:ext>
                </a:extLst>
              </a:tr>
              <a:tr h="180975">
                <a:tc>
                  <a:txBody>
                    <a:bodyPr/>
                    <a:lstStyle/>
                    <a:p>
                      <a:pPr algn="ctr" fontAlgn="b"/>
                      <a:r>
                        <a:rPr lang="en-US" sz="1100" u="none" strike="noStrike">
                          <a:effectLst/>
                        </a:rPr>
                        <a:t>EGL01-PM1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22.96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19.29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271150047"/>
                  </a:ext>
                </a:extLst>
              </a:tr>
              <a:tr h="180975">
                <a:tc>
                  <a:txBody>
                    <a:bodyPr/>
                    <a:lstStyle/>
                    <a:p>
                      <a:pPr algn="ctr" fontAlgn="b"/>
                      <a:r>
                        <a:rPr lang="en-US" sz="1100" u="none" strike="noStrike">
                          <a:effectLst/>
                        </a:rPr>
                        <a:t>EGL01-PM2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15.82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23.44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01823456"/>
                  </a:ext>
                </a:extLst>
              </a:tr>
              <a:tr h="180975">
                <a:tc>
                  <a:txBody>
                    <a:bodyPr/>
                    <a:lstStyle/>
                    <a:p>
                      <a:pPr algn="ctr" fontAlgn="b"/>
                      <a:r>
                        <a:rPr lang="en-US" sz="1100" u="none" strike="noStrike">
                          <a:effectLst/>
                        </a:rPr>
                        <a:t>EGL01-PM3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25.04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a:effectLst/>
                        </a:rPr>
                        <a:t>18.27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05375788"/>
                  </a:ext>
                </a:extLst>
              </a:tr>
              <a:tr h="180975">
                <a:tc>
                  <a:txBody>
                    <a:bodyPr/>
                    <a:lstStyle/>
                    <a:p>
                      <a:pPr algn="ctr" fontAlgn="b"/>
                      <a:r>
                        <a:rPr lang="en-US" sz="1100" u="none" strike="noStrike">
                          <a:effectLst/>
                        </a:rPr>
                        <a:t>EGL02-PM1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33.63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a:effectLst/>
                        </a:rPr>
                        <a:t>16.60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67420458"/>
                  </a:ext>
                </a:extLst>
              </a:tr>
              <a:tr h="180975">
                <a:tc>
                  <a:txBody>
                    <a:bodyPr/>
                    <a:lstStyle/>
                    <a:p>
                      <a:pPr algn="ctr" fontAlgn="b"/>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21.55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tc>
                  <a:txBody>
                    <a:bodyPr/>
                    <a:lstStyle/>
                    <a:p>
                      <a:pPr algn="ctr" fontAlgn="ctr"/>
                      <a:r>
                        <a:rPr lang="en-US" altLang="zh-CN" sz="1100" u="none" strike="noStrike">
                          <a:effectLst/>
                        </a:rPr>
                        <a:t>20.95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50384847"/>
                  </a:ext>
                </a:extLst>
              </a:tr>
              <a:tr h="180975">
                <a:tc>
                  <a:txBody>
                    <a:bodyPr/>
                    <a:lstStyle/>
                    <a:p>
                      <a:pPr algn="ctr" fontAlgn="b"/>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21.55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16.20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422753650"/>
                  </a:ext>
                </a:extLst>
              </a:tr>
              <a:tr h="180975">
                <a:tc>
                  <a:txBody>
                    <a:bodyPr/>
                    <a:lstStyle/>
                    <a:p>
                      <a:pPr algn="ctr" fontAlgn="b"/>
                      <a:r>
                        <a:rPr lang="en-US" sz="1100" u="none" strike="noStrike">
                          <a:effectLst/>
                        </a:rPr>
                        <a:t>EGL03-PM1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25.35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20.30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04962204"/>
                  </a:ext>
                </a:extLst>
              </a:tr>
              <a:tr h="180975">
                <a:tc>
                  <a:txBody>
                    <a:bodyPr/>
                    <a:lstStyle/>
                    <a:p>
                      <a:pPr algn="ctr" fontAlgn="b"/>
                      <a:r>
                        <a:rPr lang="en-US" sz="1100" u="none" strike="noStrike">
                          <a:effectLst/>
                        </a:rPr>
                        <a:t>EGL03-PM2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18.47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11.14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72666130"/>
                  </a:ext>
                </a:extLst>
              </a:tr>
              <a:tr h="180975">
                <a:tc>
                  <a:txBody>
                    <a:bodyPr/>
                    <a:lstStyle/>
                    <a:p>
                      <a:pPr algn="ctr" fontAlgn="b"/>
                      <a:r>
                        <a:rPr lang="en-US" sz="1100" u="none" strike="noStrike">
                          <a:effectLst/>
                        </a:rPr>
                        <a:t>EGL03-PM3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16.79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19.83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606086538"/>
                  </a:ext>
                </a:extLst>
              </a:tr>
              <a:tr h="180975">
                <a:tc>
                  <a:txBody>
                    <a:bodyPr/>
                    <a:lstStyle/>
                    <a:p>
                      <a:pPr algn="ctr" fontAlgn="b"/>
                      <a:r>
                        <a:rPr lang="en-US" sz="1100" u="none" strike="noStrike">
                          <a:effectLst/>
                        </a:rPr>
                        <a:t>EGL04-PM1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24.16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23.84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733581295"/>
                  </a:ext>
                </a:extLst>
              </a:tr>
              <a:tr h="180975">
                <a:tc>
                  <a:txBody>
                    <a:bodyPr/>
                    <a:lstStyle/>
                    <a:p>
                      <a:pPr algn="ctr" fontAlgn="b"/>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21.07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12.35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098122430"/>
                  </a:ext>
                </a:extLst>
              </a:tr>
              <a:tr h="180975">
                <a:tc>
                  <a:txBody>
                    <a:bodyPr/>
                    <a:lstStyle/>
                    <a:p>
                      <a:pPr algn="ctr" fontAlgn="b"/>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12.16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22.64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486374535"/>
                  </a:ext>
                </a:extLst>
              </a:tr>
            </a:tbl>
          </a:graphicData>
        </a:graphic>
      </p:graphicFrame>
      <p:graphicFrame>
        <p:nvGraphicFramePr>
          <p:cNvPr id="8" name="表格 7"/>
          <p:cNvGraphicFramePr>
            <a:graphicFrameLocks noGrp="1"/>
          </p:cNvGraphicFramePr>
          <p:nvPr>
            <p:extLst/>
          </p:nvPr>
        </p:nvGraphicFramePr>
        <p:xfrm>
          <a:off x="381000" y="3295002"/>
          <a:ext cx="8077200" cy="671374"/>
        </p:xfrm>
        <a:graphic>
          <a:graphicData uri="http://schemas.openxmlformats.org/drawingml/2006/table">
            <a:tbl>
              <a:tblPr>
                <a:tableStyleId>{8EC20E35-A176-4012-BC5E-935CFFF8708E}</a:tableStyleId>
              </a:tblPr>
              <a:tblGrid>
                <a:gridCol w="8077200">
                  <a:extLst>
                    <a:ext uri="{9D8B030D-6E8A-4147-A177-3AD203B41FA5}">
                      <a16:colId xmlns:a16="http://schemas.microsoft.com/office/drawing/2014/main" val="215655556"/>
                    </a:ext>
                  </a:extLst>
                </a:gridCol>
              </a:tblGrid>
              <a:tr h="152400">
                <a:tc>
                  <a:txBody>
                    <a:bodyPr/>
                    <a:lstStyle/>
                    <a:p>
                      <a:pPr algn="l" fontAlgn="b"/>
                      <a:r>
                        <a:rPr lang="en-US" altLang="zh-CN" sz="800" u="none" strike="noStrike" dirty="0">
                          <a:effectLst/>
                          <a:latin typeface="+mn-lt"/>
                        </a:rPr>
                        <a:t>[LOT</a:t>
                      </a:r>
                      <a:r>
                        <a:rPr lang="zh-CN" altLang="en-US" sz="800" u="none" strike="noStrike" dirty="0">
                          <a:effectLst/>
                          <a:latin typeface="+mn-lt"/>
                        </a:rPr>
                        <a:t>分配给机台的顺序</a:t>
                      </a:r>
                      <a:r>
                        <a:rPr lang="en-US" altLang="zh-CN" sz="800" u="none" strike="noStrike" dirty="0">
                          <a:effectLst/>
                          <a:latin typeface="+mn-lt"/>
                        </a:rPr>
                        <a:t>]</a:t>
                      </a:r>
                      <a:endParaRPr lang="en-US" altLang="zh-CN"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800" dirty="0" smtClean="0">
                          <a:solidFill>
                            <a:srgbClr val="000000"/>
                          </a:solidFill>
                          <a:latin typeface="+mn-lt"/>
                          <a:ea typeface="等线" panose="02010600030101010101" pitchFamily="2" charset="-122"/>
                        </a:rPr>
                        <a:t>LOT8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LOT40</a:t>
                      </a:r>
                      <a:r>
                        <a:rPr lang="en-US" altLang="zh-CN" sz="800" dirty="0" smtClean="0">
                          <a:latin typeface="+mn-lt"/>
                        </a:rPr>
                        <a:t> </a:t>
                      </a:r>
                      <a:endParaRPr lang="zh-CN" altLang="en-US" sz="800" dirty="0">
                        <a:latin typeface="+mn-lt"/>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9" name="表格 8"/>
          <p:cNvGraphicFramePr>
            <a:graphicFrameLocks noGrp="1"/>
          </p:cNvGraphicFramePr>
          <p:nvPr>
            <p:extLst/>
          </p:nvPr>
        </p:nvGraphicFramePr>
        <p:xfrm>
          <a:off x="355979" y="4095750"/>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smtClean="0">
                          <a:effectLst/>
                        </a:rPr>
                        <a:t>29.10%</a:t>
                      </a:r>
                    </a:p>
                  </a:txBody>
                  <a:tcPr marL="9525" marR="9525" marT="9525" marB="0" anchor="ctr"/>
                </a:tc>
                <a:extLst>
                  <a:ext uri="{0D108BD9-81ED-4DB2-BD59-A6C34878D82A}">
                    <a16:rowId xmlns:a16="http://schemas.microsoft.com/office/drawing/2014/main" val="1611370743"/>
                  </a:ext>
                </a:extLst>
              </a:tr>
            </a:tbl>
          </a:graphicData>
        </a:graphic>
      </p:graphicFrame>
      <p:pic>
        <p:nvPicPr>
          <p:cNvPr id="13" name="图片 12"/>
          <p:cNvPicPr>
            <a:picLocks noChangeAspect="1"/>
          </p:cNvPicPr>
          <p:nvPr/>
        </p:nvPicPr>
        <p:blipFill>
          <a:blip r:embed="rId2"/>
          <a:stretch>
            <a:fillRect/>
          </a:stretch>
        </p:blipFill>
        <p:spPr>
          <a:xfrm>
            <a:off x="4419600" y="628649"/>
            <a:ext cx="3714286" cy="2440305"/>
          </a:xfrm>
          <a:prstGeom prst="rect">
            <a:avLst/>
          </a:prstGeom>
        </p:spPr>
      </p:pic>
      <p:sp>
        <p:nvSpPr>
          <p:cNvPr id="14" name="动作按钮: 第一张 13">
            <a:hlinkClick r:id="rId3" action="ppaction://hlinksldjump" highlightClick="1"/>
          </p:cNvPr>
          <p:cNvSpPr/>
          <p:nvPr/>
        </p:nvSpPr>
        <p:spPr>
          <a:xfrm>
            <a:off x="8153400" y="4035439"/>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6" name="图片 5"/>
          <p:cNvPicPr>
            <a:picLocks noChangeAspect="1"/>
          </p:cNvPicPr>
          <p:nvPr/>
        </p:nvPicPr>
        <p:blipFill>
          <a:blip r:embed="rId4"/>
          <a:stretch>
            <a:fillRect/>
          </a:stretch>
        </p:blipFill>
        <p:spPr>
          <a:xfrm>
            <a:off x="2095791" y="4132005"/>
            <a:ext cx="4000209" cy="476190"/>
          </a:xfrm>
          <a:prstGeom prst="rect">
            <a:avLst/>
          </a:prstGeom>
        </p:spPr>
      </p:pic>
    </p:spTree>
    <p:extLst>
      <p:ext uri="{BB962C8B-B14F-4D97-AF65-F5344CB8AC3E}">
        <p14:creationId xmlns:p14="http://schemas.microsoft.com/office/powerpoint/2010/main" val="8740320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2819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zh-CN" altLang="en-US" b="1" dirty="0" smtClean="0"/>
              <a:t>实验设计二（</a:t>
            </a:r>
            <a:r>
              <a:rPr lang="en-US" altLang="zh-CN" b="1" dirty="0" smtClean="0"/>
              <a:t>EGL</a:t>
            </a:r>
            <a:r>
              <a:rPr lang="zh-CN" altLang="en-US" b="1" dirty="0" smtClean="0"/>
              <a:t>）</a:t>
            </a:r>
            <a:endParaRPr lang="zh-CN" altLang="en-US" b="1" dirty="0"/>
          </a:p>
        </p:txBody>
      </p:sp>
      <p:graphicFrame>
        <p:nvGraphicFramePr>
          <p:cNvPr id="2" name="表格 1"/>
          <p:cNvGraphicFramePr>
            <a:graphicFrameLocks noGrp="1"/>
          </p:cNvGraphicFramePr>
          <p:nvPr>
            <p:extLst/>
          </p:nvPr>
        </p:nvGraphicFramePr>
        <p:xfrm>
          <a:off x="242248" y="545235"/>
          <a:ext cx="3657600" cy="2514605"/>
        </p:xfrm>
        <a:graphic>
          <a:graphicData uri="http://schemas.openxmlformats.org/drawingml/2006/table">
            <a:tbl>
              <a:tblPr firstRow="1">
                <a:tableStyleId>{3C2FFA5D-87B4-456A-9821-1D502468CF0F}</a:tableStyleId>
              </a:tblPr>
              <a:tblGrid>
                <a:gridCol w="1862050">
                  <a:extLst>
                    <a:ext uri="{9D8B030D-6E8A-4147-A177-3AD203B41FA5}">
                      <a16:colId xmlns:a16="http://schemas.microsoft.com/office/drawing/2014/main" val="2945953364"/>
                    </a:ext>
                  </a:extLst>
                </a:gridCol>
                <a:gridCol w="897775">
                  <a:extLst>
                    <a:ext uri="{9D8B030D-6E8A-4147-A177-3AD203B41FA5}">
                      <a16:colId xmlns:a16="http://schemas.microsoft.com/office/drawing/2014/main" val="1994422552"/>
                    </a:ext>
                  </a:extLst>
                </a:gridCol>
                <a:gridCol w="897775">
                  <a:extLst>
                    <a:ext uri="{9D8B030D-6E8A-4147-A177-3AD203B41FA5}">
                      <a16:colId xmlns:a16="http://schemas.microsoft.com/office/drawing/2014/main" val="1040139217"/>
                    </a:ext>
                  </a:extLst>
                </a:gridCol>
              </a:tblGrid>
              <a:tr h="204653">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19905247"/>
                  </a:ext>
                </a:extLst>
              </a:tr>
              <a:tr h="192496">
                <a:tc>
                  <a:txBody>
                    <a:bodyPr/>
                    <a:lstStyle/>
                    <a:p>
                      <a:pPr algn="ctr" fontAlgn="ctr"/>
                      <a:r>
                        <a:rPr lang="en-US" sz="1100" u="none" strike="noStrike">
                          <a:effectLst/>
                        </a:rPr>
                        <a:t>EGL01-PM1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22.15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30.06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0424542"/>
                  </a:ext>
                </a:extLst>
              </a:tr>
              <a:tr h="192496">
                <a:tc>
                  <a:txBody>
                    <a:bodyPr/>
                    <a:lstStyle/>
                    <a:p>
                      <a:pPr algn="ctr" fontAlgn="ctr"/>
                      <a:r>
                        <a:rPr lang="en-US" sz="1100" u="none" strike="noStrike">
                          <a:effectLst/>
                        </a:rPr>
                        <a:t>EGL01-PM2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35.65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25.95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171587958"/>
                  </a:ext>
                </a:extLst>
              </a:tr>
              <a:tr h="192496">
                <a:tc>
                  <a:txBody>
                    <a:bodyPr/>
                    <a:lstStyle/>
                    <a:p>
                      <a:pPr algn="ctr" fontAlgn="ctr"/>
                      <a:r>
                        <a:rPr lang="en-US" sz="1100" u="none" strike="noStrike">
                          <a:effectLst/>
                        </a:rPr>
                        <a:t>EGL01-PM3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25.42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32.22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97605228"/>
                  </a:ext>
                </a:extLst>
              </a:tr>
              <a:tr h="192496">
                <a:tc>
                  <a:txBody>
                    <a:bodyPr/>
                    <a:lstStyle/>
                    <a:p>
                      <a:pPr algn="ctr" fontAlgn="ctr"/>
                      <a:r>
                        <a:rPr lang="en-US" sz="1100" u="none" strike="noStrike">
                          <a:effectLst/>
                        </a:rPr>
                        <a:t>EGL02-PM1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28.09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a:effectLst/>
                        </a:rPr>
                        <a:t>30.98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210229568"/>
                  </a:ext>
                </a:extLst>
              </a:tr>
              <a:tr h="192496">
                <a:tc>
                  <a:txBody>
                    <a:bodyPr/>
                    <a:lstStyle/>
                    <a:p>
                      <a:pPr algn="ctr" fontAlgn="ctr"/>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41.10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a:effectLst/>
                        </a:rPr>
                        <a:t>31.73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104810351"/>
                  </a:ext>
                </a:extLst>
              </a:tr>
              <a:tr h="192496">
                <a:tc>
                  <a:txBody>
                    <a:bodyPr/>
                    <a:lstStyle/>
                    <a:p>
                      <a:pPr algn="ctr" fontAlgn="ctr"/>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39.67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tc>
                  <a:txBody>
                    <a:bodyPr/>
                    <a:lstStyle/>
                    <a:p>
                      <a:pPr algn="ctr" fontAlgn="ctr"/>
                      <a:r>
                        <a:rPr lang="en-US" altLang="zh-CN" sz="1100" u="none" strike="noStrike">
                          <a:effectLst/>
                        </a:rPr>
                        <a:t>30.16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100077723"/>
                  </a:ext>
                </a:extLst>
              </a:tr>
              <a:tr h="192496">
                <a:tc>
                  <a:txBody>
                    <a:bodyPr/>
                    <a:lstStyle/>
                    <a:p>
                      <a:pPr algn="ctr" fontAlgn="ctr"/>
                      <a:r>
                        <a:rPr lang="en-US" sz="1100" u="none" strike="noStrike">
                          <a:effectLst/>
                        </a:rPr>
                        <a:t>EGL03-PM1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24.94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25.89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67679033"/>
                  </a:ext>
                </a:extLst>
              </a:tr>
              <a:tr h="192496">
                <a:tc>
                  <a:txBody>
                    <a:bodyPr/>
                    <a:lstStyle/>
                    <a:p>
                      <a:pPr algn="ctr" fontAlgn="ctr"/>
                      <a:r>
                        <a:rPr lang="en-US" sz="1100" u="none" strike="noStrike">
                          <a:effectLst/>
                        </a:rPr>
                        <a:t>EGL03-PM2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11.72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23.10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15715958"/>
                  </a:ext>
                </a:extLst>
              </a:tr>
              <a:tr h="192496">
                <a:tc>
                  <a:txBody>
                    <a:bodyPr/>
                    <a:lstStyle/>
                    <a:p>
                      <a:pPr algn="ctr" fontAlgn="ctr"/>
                      <a:r>
                        <a:rPr lang="en-US" sz="1100" u="none" strike="noStrike">
                          <a:effectLst/>
                        </a:rPr>
                        <a:t>EGL03-PM3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24.03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9.82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05443249"/>
                  </a:ext>
                </a:extLst>
              </a:tr>
              <a:tr h="192496">
                <a:tc>
                  <a:txBody>
                    <a:bodyPr/>
                    <a:lstStyle/>
                    <a:p>
                      <a:pPr algn="ctr" fontAlgn="ctr"/>
                      <a:r>
                        <a:rPr lang="en-US" sz="1100" u="none" strike="noStrike">
                          <a:effectLst/>
                        </a:rPr>
                        <a:t>EGL04-PM1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27.17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27.73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79658959"/>
                  </a:ext>
                </a:extLst>
              </a:tr>
              <a:tr h="192496">
                <a:tc>
                  <a:txBody>
                    <a:bodyPr/>
                    <a:lstStyle/>
                    <a:p>
                      <a:pPr algn="ctr" fontAlgn="ctr"/>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34.96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31.62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39351305"/>
                  </a:ext>
                </a:extLst>
              </a:tr>
              <a:tr h="192496">
                <a:tc>
                  <a:txBody>
                    <a:bodyPr/>
                    <a:lstStyle/>
                    <a:p>
                      <a:pPr algn="ctr" fontAlgn="ctr"/>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35.40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30.97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55613917"/>
                  </a:ext>
                </a:extLst>
              </a:tr>
            </a:tbl>
          </a:graphicData>
        </a:graphic>
      </p:graphicFrame>
      <p:pic>
        <p:nvPicPr>
          <p:cNvPr id="4" name="图片 3"/>
          <p:cNvPicPr>
            <a:picLocks noChangeAspect="1"/>
          </p:cNvPicPr>
          <p:nvPr/>
        </p:nvPicPr>
        <p:blipFill>
          <a:blip r:embed="rId2"/>
          <a:stretch>
            <a:fillRect/>
          </a:stretch>
        </p:blipFill>
        <p:spPr>
          <a:xfrm>
            <a:off x="4052247" y="545236"/>
            <a:ext cx="3714286" cy="2514604"/>
          </a:xfrm>
          <a:prstGeom prst="rect">
            <a:avLst/>
          </a:prstGeom>
        </p:spPr>
      </p:pic>
      <p:graphicFrame>
        <p:nvGraphicFramePr>
          <p:cNvPr id="6" name="表格 5"/>
          <p:cNvGraphicFramePr>
            <a:graphicFrameLocks noGrp="1"/>
          </p:cNvGraphicFramePr>
          <p:nvPr>
            <p:extLst/>
          </p:nvPr>
        </p:nvGraphicFramePr>
        <p:xfrm>
          <a:off x="228600" y="3257550"/>
          <a:ext cx="8077200" cy="671374"/>
        </p:xfrm>
        <a:graphic>
          <a:graphicData uri="http://schemas.openxmlformats.org/drawingml/2006/table">
            <a:tbl>
              <a:tblPr>
                <a:tableStyleId>{8EC20E35-A176-4012-BC5E-935CFFF8708E}</a:tableStyleId>
              </a:tblPr>
              <a:tblGrid>
                <a:gridCol w="8077200">
                  <a:extLst>
                    <a:ext uri="{9D8B030D-6E8A-4147-A177-3AD203B41FA5}">
                      <a16:colId xmlns:a16="http://schemas.microsoft.com/office/drawing/2014/main" val="215655556"/>
                    </a:ext>
                  </a:extLst>
                </a:gridCol>
              </a:tblGrid>
              <a:tr h="152400">
                <a:tc>
                  <a:txBody>
                    <a:bodyPr/>
                    <a:lstStyle/>
                    <a:p>
                      <a:pPr algn="l" fontAlgn="b"/>
                      <a:r>
                        <a:rPr lang="en-US" altLang="zh-CN" sz="800" u="none" strike="noStrike" dirty="0">
                          <a:effectLst/>
                          <a:latin typeface="+mn-lt"/>
                        </a:rPr>
                        <a:t>[LOT</a:t>
                      </a:r>
                      <a:r>
                        <a:rPr lang="zh-CN" altLang="en-US" sz="800" u="none" strike="noStrike" dirty="0">
                          <a:effectLst/>
                          <a:latin typeface="+mn-lt"/>
                        </a:rPr>
                        <a:t>分配给机台的顺序</a:t>
                      </a:r>
                      <a:r>
                        <a:rPr lang="en-US" altLang="zh-CN" sz="800" u="none" strike="noStrike" dirty="0">
                          <a:effectLst/>
                          <a:latin typeface="+mn-lt"/>
                        </a:rPr>
                        <a:t>]</a:t>
                      </a:r>
                      <a:endParaRPr lang="en-US" altLang="zh-CN"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800" dirty="0" smtClean="0">
                          <a:latin typeface="+mn-lt"/>
                        </a:rPr>
                        <a:t>LOT30 LOT99 LOT24 LOT86 LOT60 LOT76 LOT35 LOT50 LOT43 LOT87 LOT34 LOT6 LOT57 LOT29 LOT98 LOT52 LOT15 LOT85 LOT22 LOT47 LOT62 LOT9 LOT97 LOT2 LOT100 LOT93 LOT8 LOT63 LOT26 LOT49 LOT53 LOT14 LOT31 LOT33 LOT61 LOT95 LOT19 LOT67 LOT20 LOT42 LOT18 LOT88 LOT56 LOT79 LOT11 LOT54 LOT83 LOT45 LOT94 LOT92 LOT65 LOT51 LOT3 LOT66 LOT23 LOT73 LOT7 LOT4 LOT69 LOT38 LOT16 LOT5 LOT70 LOT13 LOT27 LOT10 LOT74 LOT25 LOT80 LOT39 LOT64 LOT36 LOT84 LOT55 LOT78 LOT41 LOT46 LOT68 LOT72 LOT82 LOT40 LOT48 LOT89 LOT90 LOT71 LOT17 LOT12 LOT1 LOT32 LOT44 LOT75 LOT28 LOT91 LOT96 LOT81 LOT58 LOT21 LOT37 LOT59 LOT77 </a:t>
                      </a:r>
                      <a:endParaRPr lang="zh-CN" altLang="en-US" sz="800" dirty="0">
                        <a:latin typeface="+mn-lt"/>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7" name="表格 6"/>
          <p:cNvGraphicFramePr>
            <a:graphicFrameLocks noGrp="1"/>
          </p:cNvGraphicFramePr>
          <p:nvPr>
            <p:extLst/>
          </p:nvPr>
        </p:nvGraphicFramePr>
        <p:xfrm>
          <a:off x="367353" y="4298657"/>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smtClean="0">
                          <a:effectLst/>
                        </a:rPr>
                        <a:t>21.60%</a:t>
                      </a:r>
                    </a:p>
                  </a:txBody>
                  <a:tcPr marL="9525" marR="9525" marT="9525" marB="0" anchor="ctr"/>
                </a:tc>
                <a:extLst>
                  <a:ext uri="{0D108BD9-81ED-4DB2-BD59-A6C34878D82A}">
                    <a16:rowId xmlns:a16="http://schemas.microsoft.com/office/drawing/2014/main" val="1611370743"/>
                  </a:ext>
                </a:extLst>
              </a:tr>
            </a:tbl>
          </a:graphicData>
        </a:graphic>
      </p:graphicFrame>
      <p:sp>
        <p:nvSpPr>
          <p:cNvPr id="8" name="动作按钮: 第一张 7">
            <a:hlinkClick r:id="rId3" action="ppaction://hlinksldjump" highlightClick="1"/>
          </p:cNvPr>
          <p:cNvSpPr/>
          <p:nvPr/>
        </p:nvSpPr>
        <p:spPr>
          <a:xfrm>
            <a:off x="8229600" y="4248150"/>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3" name="图片 2"/>
          <p:cNvPicPr>
            <a:picLocks noChangeAspect="1"/>
          </p:cNvPicPr>
          <p:nvPr/>
        </p:nvPicPr>
        <p:blipFill>
          <a:blip r:embed="rId4"/>
          <a:stretch>
            <a:fillRect/>
          </a:stretch>
        </p:blipFill>
        <p:spPr>
          <a:xfrm>
            <a:off x="2143381" y="4298657"/>
            <a:ext cx="3724019" cy="450346"/>
          </a:xfrm>
          <a:prstGeom prst="rect">
            <a:avLst/>
          </a:prstGeom>
        </p:spPr>
      </p:pic>
    </p:spTree>
    <p:extLst>
      <p:ext uri="{BB962C8B-B14F-4D97-AF65-F5344CB8AC3E}">
        <p14:creationId xmlns:p14="http://schemas.microsoft.com/office/powerpoint/2010/main" val="119943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26670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zh-CN" altLang="en-US" b="1" dirty="0" smtClean="0"/>
              <a:t>实验设计二（</a:t>
            </a:r>
            <a:r>
              <a:rPr lang="en-US" altLang="zh-CN" b="1" dirty="0" smtClean="0"/>
              <a:t>EGL</a:t>
            </a:r>
            <a:r>
              <a:rPr lang="zh-CN" altLang="en-US" b="1" dirty="0" smtClean="0"/>
              <a:t>）</a:t>
            </a:r>
            <a:endParaRPr lang="zh-CN" altLang="en-US" b="1" dirty="0"/>
          </a:p>
        </p:txBody>
      </p:sp>
      <p:sp>
        <p:nvSpPr>
          <p:cNvPr id="3" name="动作按钮: 第一张 2">
            <a:hlinkClick r:id="rId2" action="ppaction://hlinksldjump" highlightClick="1"/>
          </p:cNvPr>
          <p:cNvSpPr/>
          <p:nvPr/>
        </p:nvSpPr>
        <p:spPr>
          <a:xfrm>
            <a:off x="8153400" y="4306029"/>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graphicFrame>
        <p:nvGraphicFramePr>
          <p:cNvPr id="2" name="表格 1"/>
          <p:cNvGraphicFramePr>
            <a:graphicFrameLocks noGrp="1"/>
          </p:cNvGraphicFramePr>
          <p:nvPr>
            <p:extLst/>
          </p:nvPr>
        </p:nvGraphicFramePr>
        <p:xfrm>
          <a:off x="457201" y="666750"/>
          <a:ext cx="3429000" cy="2440465"/>
        </p:xfrm>
        <a:graphic>
          <a:graphicData uri="http://schemas.openxmlformats.org/drawingml/2006/table">
            <a:tbl>
              <a:tblPr firstRow="1">
                <a:tableStyleId>{3C2FFA5D-87B4-456A-9821-1D502468CF0F}</a:tableStyleId>
              </a:tblPr>
              <a:tblGrid>
                <a:gridCol w="1210236">
                  <a:extLst>
                    <a:ext uri="{9D8B030D-6E8A-4147-A177-3AD203B41FA5}">
                      <a16:colId xmlns:a16="http://schemas.microsoft.com/office/drawing/2014/main" val="2676055225"/>
                    </a:ext>
                  </a:extLst>
                </a:gridCol>
                <a:gridCol w="941294">
                  <a:extLst>
                    <a:ext uri="{9D8B030D-6E8A-4147-A177-3AD203B41FA5}">
                      <a16:colId xmlns:a16="http://schemas.microsoft.com/office/drawing/2014/main" val="1776302920"/>
                    </a:ext>
                  </a:extLst>
                </a:gridCol>
                <a:gridCol w="1277470">
                  <a:extLst>
                    <a:ext uri="{9D8B030D-6E8A-4147-A177-3AD203B41FA5}">
                      <a16:colId xmlns:a16="http://schemas.microsoft.com/office/drawing/2014/main" val="3276030857"/>
                    </a:ext>
                  </a:extLst>
                </a:gridCol>
              </a:tblGrid>
              <a:tr h="314485">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60462616"/>
                  </a:ext>
                </a:extLst>
              </a:tr>
              <a:tr h="151655">
                <a:tc>
                  <a:txBody>
                    <a:bodyPr/>
                    <a:lstStyle/>
                    <a:p>
                      <a:pPr algn="ctr" fontAlgn="b"/>
                      <a:r>
                        <a:rPr lang="en-US" sz="1100" u="none" strike="noStrike">
                          <a:effectLst/>
                        </a:rPr>
                        <a:t>EGL01-PM1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10.61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39.06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18157810"/>
                  </a:ext>
                </a:extLst>
              </a:tr>
              <a:tr h="151655">
                <a:tc>
                  <a:txBody>
                    <a:bodyPr/>
                    <a:lstStyle/>
                    <a:p>
                      <a:pPr algn="ctr" fontAlgn="b"/>
                      <a:r>
                        <a:rPr lang="en-US" sz="1100" u="none" strike="noStrike" dirty="0">
                          <a:effectLst/>
                        </a:rPr>
                        <a:t>EGL01-PM2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54.34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40.61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40162920"/>
                  </a:ext>
                </a:extLst>
              </a:tr>
              <a:tr h="151655">
                <a:tc>
                  <a:txBody>
                    <a:bodyPr/>
                    <a:lstStyle/>
                    <a:p>
                      <a:pPr algn="ctr" fontAlgn="b"/>
                      <a:r>
                        <a:rPr lang="en-US" sz="1100" u="none" strike="noStrike">
                          <a:effectLst/>
                        </a:rPr>
                        <a:t>EGL01-PM3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49.10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47.82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93770171"/>
                  </a:ext>
                </a:extLst>
              </a:tr>
              <a:tr h="151655">
                <a:tc>
                  <a:txBody>
                    <a:bodyPr/>
                    <a:lstStyle/>
                    <a:p>
                      <a:pPr algn="ctr" fontAlgn="b"/>
                      <a:r>
                        <a:rPr lang="en-US" sz="1100" u="none" strike="noStrike" dirty="0">
                          <a:effectLst/>
                        </a:rPr>
                        <a:t>EGL02-PM1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27.92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37.94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29089923"/>
                  </a:ext>
                </a:extLst>
              </a:tr>
              <a:tr h="151655">
                <a:tc>
                  <a:txBody>
                    <a:bodyPr/>
                    <a:lstStyle/>
                    <a:p>
                      <a:pPr algn="ctr" fontAlgn="b"/>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53.09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a:effectLst/>
                        </a:rPr>
                        <a:t>41.50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02254175"/>
                  </a:ext>
                </a:extLst>
              </a:tr>
              <a:tr h="151655">
                <a:tc>
                  <a:txBody>
                    <a:bodyPr/>
                    <a:lstStyle/>
                    <a:p>
                      <a:pPr algn="ctr" fontAlgn="b"/>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58.46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dirty="0">
                          <a:effectLst/>
                        </a:rPr>
                        <a:t>46.97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759228221"/>
                  </a:ext>
                </a:extLst>
              </a:tr>
              <a:tr h="151655">
                <a:tc>
                  <a:txBody>
                    <a:bodyPr/>
                    <a:lstStyle/>
                    <a:p>
                      <a:pPr algn="ctr" fontAlgn="b"/>
                      <a:r>
                        <a:rPr lang="en-US" sz="1100" u="none" strike="noStrike">
                          <a:effectLst/>
                        </a:rPr>
                        <a:t>EGL03-PM1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45.86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tc>
                  <a:txBody>
                    <a:bodyPr/>
                    <a:lstStyle/>
                    <a:p>
                      <a:pPr algn="ctr" fontAlgn="ctr"/>
                      <a:r>
                        <a:rPr lang="en-US" altLang="zh-CN" sz="1100" u="none" strike="noStrike" dirty="0">
                          <a:effectLst/>
                        </a:rPr>
                        <a:t>41.84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889019250"/>
                  </a:ext>
                </a:extLst>
              </a:tr>
              <a:tr h="151655">
                <a:tc>
                  <a:txBody>
                    <a:bodyPr/>
                    <a:lstStyle/>
                    <a:p>
                      <a:pPr algn="ctr" fontAlgn="b"/>
                      <a:r>
                        <a:rPr lang="en-US" sz="1100" u="none" strike="noStrike">
                          <a:effectLst/>
                        </a:rPr>
                        <a:t>EGL03-PM2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42.25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49.77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514323038"/>
                  </a:ext>
                </a:extLst>
              </a:tr>
              <a:tr h="151655">
                <a:tc>
                  <a:txBody>
                    <a:bodyPr/>
                    <a:lstStyle/>
                    <a:p>
                      <a:pPr algn="ctr" fontAlgn="b"/>
                      <a:r>
                        <a:rPr lang="en-US" sz="1100" u="none" strike="noStrike">
                          <a:effectLst/>
                        </a:rPr>
                        <a:t>EGL03-PM3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38.31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41.95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82261248"/>
                  </a:ext>
                </a:extLst>
              </a:tr>
              <a:tr h="151655">
                <a:tc>
                  <a:txBody>
                    <a:bodyPr/>
                    <a:lstStyle/>
                    <a:p>
                      <a:pPr algn="ctr" fontAlgn="b"/>
                      <a:r>
                        <a:rPr lang="en-US" sz="1100" u="none" strike="noStrike" dirty="0">
                          <a:effectLst/>
                        </a:rPr>
                        <a:t>EGL04-PM1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47.92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38.94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28749010"/>
                  </a:ext>
                </a:extLst>
              </a:tr>
              <a:tr h="151655">
                <a:tc>
                  <a:txBody>
                    <a:bodyPr/>
                    <a:lstStyle/>
                    <a:p>
                      <a:pPr algn="ctr" fontAlgn="b"/>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52.49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48.75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75805997"/>
                  </a:ext>
                </a:extLst>
              </a:tr>
              <a:tr h="151655">
                <a:tc>
                  <a:txBody>
                    <a:bodyPr/>
                    <a:lstStyle/>
                    <a:p>
                      <a:pPr algn="ctr" fontAlgn="b"/>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51.90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42.24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77764650"/>
                  </a:ext>
                </a:extLst>
              </a:tr>
            </a:tbl>
          </a:graphicData>
        </a:graphic>
      </p:graphicFrame>
      <p:pic>
        <p:nvPicPr>
          <p:cNvPr id="6" name="图片 5"/>
          <p:cNvPicPr>
            <a:picLocks noChangeAspect="1"/>
          </p:cNvPicPr>
          <p:nvPr/>
        </p:nvPicPr>
        <p:blipFill>
          <a:blip r:embed="rId3"/>
          <a:stretch>
            <a:fillRect/>
          </a:stretch>
        </p:blipFill>
        <p:spPr>
          <a:xfrm>
            <a:off x="3962400" y="650441"/>
            <a:ext cx="2819400" cy="2456308"/>
          </a:xfrm>
          <a:prstGeom prst="rect">
            <a:avLst/>
          </a:prstGeom>
        </p:spPr>
      </p:pic>
      <p:graphicFrame>
        <p:nvGraphicFramePr>
          <p:cNvPr id="7" name="表格 6"/>
          <p:cNvGraphicFramePr>
            <a:graphicFrameLocks noGrp="1"/>
          </p:cNvGraphicFramePr>
          <p:nvPr>
            <p:extLst/>
          </p:nvPr>
        </p:nvGraphicFramePr>
        <p:xfrm>
          <a:off x="362804" y="3260302"/>
          <a:ext cx="8438686" cy="892641"/>
        </p:xfrm>
        <a:graphic>
          <a:graphicData uri="http://schemas.openxmlformats.org/drawingml/2006/table">
            <a:tbl>
              <a:tblPr>
                <a:tableStyleId>{8EC20E35-A176-4012-BC5E-935CFFF8708E}</a:tableStyleId>
              </a:tblPr>
              <a:tblGrid>
                <a:gridCol w="8438686">
                  <a:extLst>
                    <a:ext uri="{9D8B030D-6E8A-4147-A177-3AD203B41FA5}">
                      <a16:colId xmlns:a16="http://schemas.microsoft.com/office/drawing/2014/main" val="215655556"/>
                    </a:ext>
                  </a:extLst>
                </a:gridCol>
              </a:tblGrid>
              <a:tr h="152400">
                <a:tc>
                  <a:txBody>
                    <a:bodyPr/>
                    <a:lstStyle/>
                    <a:p>
                      <a:pPr algn="l" fontAlgn="b"/>
                      <a:r>
                        <a:rPr lang="en-US" altLang="zh-CN" sz="800" u="none" strike="noStrike" dirty="0">
                          <a:effectLst/>
                          <a:latin typeface="+mn-lt"/>
                        </a:rPr>
                        <a:t>[LOT</a:t>
                      </a:r>
                      <a:r>
                        <a:rPr lang="zh-CN" altLang="en-US" sz="800" u="none" strike="noStrike" dirty="0">
                          <a:effectLst/>
                          <a:latin typeface="+mn-lt"/>
                        </a:rPr>
                        <a:t>分配给机台的顺序</a:t>
                      </a:r>
                      <a:r>
                        <a:rPr lang="en-US" altLang="zh-CN" sz="800" u="none" strike="noStrike" dirty="0">
                          <a:effectLst/>
                          <a:latin typeface="+mn-lt"/>
                        </a:rPr>
                        <a:t>]</a:t>
                      </a:r>
                      <a:endParaRPr lang="en-US" altLang="zh-CN"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800" dirty="0" smtClean="0">
                          <a:solidFill>
                            <a:srgbClr val="000000"/>
                          </a:solidFill>
                          <a:latin typeface="+mn-lt"/>
                          <a:ea typeface="等线" panose="02010600030101010101" pitchFamily="2" charset="-122"/>
                        </a:rPr>
                        <a:t>LOT119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LOT150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LOT139</a:t>
                      </a:r>
                      <a:r>
                        <a:rPr lang="en-US" altLang="zh-CN" sz="800" dirty="0" smtClean="0">
                          <a:latin typeface="+mn-lt"/>
                        </a:rPr>
                        <a:t> </a:t>
                      </a:r>
                      <a:endParaRPr lang="zh-CN" altLang="en-US" sz="800" dirty="0">
                        <a:latin typeface="+mn-lt"/>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8" name="表格 7"/>
          <p:cNvGraphicFramePr>
            <a:graphicFrameLocks noGrp="1"/>
          </p:cNvGraphicFramePr>
          <p:nvPr>
            <p:extLst/>
          </p:nvPr>
        </p:nvGraphicFramePr>
        <p:xfrm>
          <a:off x="362804" y="4290107"/>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smtClean="0">
                          <a:effectLst/>
                        </a:rPr>
                        <a:t>14.87%</a:t>
                      </a:r>
                    </a:p>
                  </a:txBody>
                  <a:tcPr marL="9525" marR="9525" marT="9525" marB="0" anchor="ctr"/>
                </a:tc>
                <a:extLst>
                  <a:ext uri="{0D108BD9-81ED-4DB2-BD59-A6C34878D82A}">
                    <a16:rowId xmlns:a16="http://schemas.microsoft.com/office/drawing/2014/main" val="1611370743"/>
                  </a:ext>
                </a:extLst>
              </a:tr>
            </a:tbl>
          </a:graphicData>
        </a:graphic>
      </p:graphicFrame>
      <p:pic>
        <p:nvPicPr>
          <p:cNvPr id="9" name="图片 8"/>
          <p:cNvPicPr>
            <a:picLocks noChangeAspect="1"/>
          </p:cNvPicPr>
          <p:nvPr/>
        </p:nvPicPr>
        <p:blipFill>
          <a:blip r:embed="rId4"/>
          <a:stretch>
            <a:fillRect/>
          </a:stretch>
        </p:blipFill>
        <p:spPr>
          <a:xfrm>
            <a:off x="2133600" y="4290107"/>
            <a:ext cx="4095238" cy="438095"/>
          </a:xfrm>
          <a:prstGeom prst="rect">
            <a:avLst/>
          </a:prstGeom>
        </p:spPr>
      </p:pic>
    </p:spTree>
    <p:extLst>
      <p:ext uri="{BB962C8B-B14F-4D97-AF65-F5344CB8AC3E}">
        <p14:creationId xmlns:p14="http://schemas.microsoft.com/office/powerpoint/2010/main" val="40819433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26670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zh-CN" altLang="en-US" b="1" dirty="0" smtClean="0"/>
              <a:t>实验设计二（</a:t>
            </a:r>
            <a:r>
              <a:rPr lang="en-US" altLang="zh-CN" b="1" dirty="0" smtClean="0"/>
              <a:t>EGL</a:t>
            </a:r>
            <a:r>
              <a:rPr lang="zh-CN" altLang="en-US" b="1" dirty="0" smtClean="0"/>
              <a:t>）</a:t>
            </a:r>
            <a:endParaRPr lang="zh-CN" altLang="en-US" b="1" dirty="0"/>
          </a:p>
        </p:txBody>
      </p:sp>
      <p:graphicFrame>
        <p:nvGraphicFramePr>
          <p:cNvPr id="2" name="表格 1"/>
          <p:cNvGraphicFramePr>
            <a:graphicFrameLocks noGrp="1"/>
          </p:cNvGraphicFramePr>
          <p:nvPr>
            <p:extLst/>
          </p:nvPr>
        </p:nvGraphicFramePr>
        <p:xfrm>
          <a:off x="685800" y="971551"/>
          <a:ext cx="3289800" cy="2364105"/>
        </p:xfrm>
        <a:graphic>
          <a:graphicData uri="http://schemas.openxmlformats.org/drawingml/2006/table">
            <a:tbl>
              <a:tblPr firstRow="1">
                <a:tableStyleId>{3C2FFA5D-87B4-456A-9821-1D502468CF0F}</a:tableStyleId>
              </a:tblPr>
              <a:tblGrid>
                <a:gridCol w="1066800">
                  <a:extLst>
                    <a:ext uri="{9D8B030D-6E8A-4147-A177-3AD203B41FA5}">
                      <a16:colId xmlns:a16="http://schemas.microsoft.com/office/drawing/2014/main" val="2880058771"/>
                    </a:ext>
                  </a:extLst>
                </a:gridCol>
                <a:gridCol w="1143000">
                  <a:extLst>
                    <a:ext uri="{9D8B030D-6E8A-4147-A177-3AD203B41FA5}">
                      <a16:colId xmlns:a16="http://schemas.microsoft.com/office/drawing/2014/main" val="2749857747"/>
                    </a:ext>
                  </a:extLst>
                </a:gridCol>
                <a:gridCol w="1080000">
                  <a:extLst>
                    <a:ext uri="{9D8B030D-6E8A-4147-A177-3AD203B41FA5}">
                      <a16:colId xmlns:a16="http://schemas.microsoft.com/office/drawing/2014/main" val="1493683211"/>
                    </a:ext>
                  </a:extLst>
                </a:gridCol>
              </a:tblGrid>
              <a:tr h="180975">
                <a:tc>
                  <a:txBody>
                    <a:bodyPr/>
                    <a:lstStyle/>
                    <a:p>
                      <a:pPr algn="ctr" fontAlgn="ctr"/>
                      <a:r>
                        <a:rPr lang="en-US" sz="1200"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Before</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u="none" strike="noStrike" dirty="0" smtClean="0">
                          <a:effectLst/>
                        </a:rPr>
                        <a:t>After</a:t>
                      </a:r>
                      <a:r>
                        <a:rPr lang="en-US" altLang="zh-CN" sz="1200" dirty="0" smtClean="0"/>
                        <a:t>(hours)</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653848682"/>
                  </a:ext>
                </a:extLst>
              </a:tr>
              <a:tr h="180975">
                <a:tc>
                  <a:txBody>
                    <a:bodyPr/>
                    <a:lstStyle/>
                    <a:p>
                      <a:pPr algn="ctr" fontAlgn="ctr"/>
                      <a:r>
                        <a:rPr lang="en-US" sz="1100" u="none" strike="noStrike">
                          <a:effectLst/>
                        </a:rPr>
                        <a:t>EGL01-PM1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16.20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17.14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57308913"/>
                  </a:ext>
                </a:extLst>
              </a:tr>
              <a:tr h="180975">
                <a:tc>
                  <a:txBody>
                    <a:bodyPr/>
                    <a:lstStyle/>
                    <a:p>
                      <a:pPr algn="ctr" fontAlgn="ctr"/>
                      <a:r>
                        <a:rPr lang="en-US" sz="1100" u="none" strike="noStrike">
                          <a:effectLst/>
                        </a:rPr>
                        <a:t>EGL01-PM2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17.33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16.38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704408127"/>
                  </a:ext>
                </a:extLst>
              </a:tr>
              <a:tr h="180975">
                <a:tc>
                  <a:txBody>
                    <a:bodyPr/>
                    <a:lstStyle/>
                    <a:p>
                      <a:pPr algn="ctr" fontAlgn="ctr"/>
                      <a:r>
                        <a:rPr lang="en-US" sz="1100" u="none" strike="noStrike">
                          <a:effectLst/>
                        </a:rPr>
                        <a:t>EGL01-PM3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14.88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15.52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277303675"/>
                  </a:ext>
                </a:extLst>
              </a:tr>
              <a:tr h="180975">
                <a:tc>
                  <a:txBody>
                    <a:bodyPr/>
                    <a:lstStyle/>
                    <a:p>
                      <a:pPr algn="ctr" fontAlgn="ctr"/>
                      <a:r>
                        <a:rPr lang="en-US" sz="1100" u="none" strike="noStrike">
                          <a:effectLst/>
                        </a:rPr>
                        <a:t>EGL02-PM1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15.21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14.82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90221078"/>
                  </a:ext>
                </a:extLst>
              </a:tr>
              <a:tr h="180975">
                <a:tc>
                  <a:txBody>
                    <a:bodyPr/>
                    <a:lstStyle/>
                    <a:p>
                      <a:pPr algn="ctr" fontAlgn="ctr"/>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18.25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16.05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767925854"/>
                  </a:ext>
                </a:extLst>
              </a:tr>
              <a:tr h="180975">
                <a:tc>
                  <a:txBody>
                    <a:bodyPr/>
                    <a:lstStyle/>
                    <a:p>
                      <a:pPr algn="ctr" fontAlgn="ctr"/>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18.49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16.8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591001592"/>
                  </a:ext>
                </a:extLst>
              </a:tr>
              <a:tr h="180975">
                <a:tc>
                  <a:txBody>
                    <a:bodyPr/>
                    <a:lstStyle/>
                    <a:p>
                      <a:pPr algn="ctr" fontAlgn="ctr"/>
                      <a:r>
                        <a:rPr lang="en-US" sz="1100" u="none" strike="noStrike">
                          <a:effectLst/>
                        </a:rPr>
                        <a:t>EGL03-PM1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13.92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14.48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269200700"/>
                  </a:ext>
                </a:extLst>
              </a:tr>
              <a:tr h="180975">
                <a:tc>
                  <a:txBody>
                    <a:bodyPr/>
                    <a:lstStyle/>
                    <a:p>
                      <a:pPr algn="ctr" fontAlgn="ctr"/>
                      <a:r>
                        <a:rPr lang="en-US" sz="1100" u="none" strike="noStrike">
                          <a:effectLst/>
                        </a:rPr>
                        <a:t>EGL03-PM2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17.72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68574140"/>
                  </a:ext>
                </a:extLst>
              </a:tr>
              <a:tr h="180975">
                <a:tc>
                  <a:txBody>
                    <a:bodyPr/>
                    <a:lstStyle/>
                    <a:p>
                      <a:pPr algn="ctr" fontAlgn="ctr"/>
                      <a:r>
                        <a:rPr lang="en-US" sz="1100" u="none" strike="noStrike">
                          <a:effectLst/>
                        </a:rPr>
                        <a:t>EGL03-PM3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14.27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9.75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086541940"/>
                  </a:ext>
                </a:extLst>
              </a:tr>
              <a:tr h="180975">
                <a:tc>
                  <a:txBody>
                    <a:bodyPr/>
                    <a:lstStyle/>
                    <a:p>
                      <a:pPr algn="ctr" fontAlgn="ctr"/>
                      <a:r>
                        <a:rPr lang="en-US" sz="1100" u="none" strike="noStrike">
                          <a:effectLst/>
                        </a:rPr>
                        <a:t>EGL04-PM1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13.69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10093349"/>
                  </a:ext>
                </a:extLst>
              </a:tr>
              <a:tr h="180975">
                <a:tc>
                  <a:txBody>
                    <a:bodyPr/>
                    <a:lstStyle/>
                    <a:p>
                      <a:pPr algn="ctr" fontAlgn="ctr"/>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15.08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15.56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87127209"/>
                  </a:ext>
                </a:extLst>
              </a:tr>
              <a:tr h="180975">
                <a:tc>
                  <a:txBody>
                    <a:bodyPr/>
                    <a:lstStyle/>
                    <a:p>
                      <a:pPr algn="ctr" fontAlgn="ctr"/>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a:effectLst/>
                        </a:rPr>
                        <a:t>11.94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17.59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981567417"/>
                  </a:ext>
                </a:extLst>
              </a:tr>
            </a:tbl>
          </a:graphicData>
        </a:graphic>
      </p:graphicFrame>
      <p:pic>
        <p:nvPicPr>
          <p:cNvPr id="10" name="图片 9"/>
          <p:cNvPicPr>
            <a:picLocks noChangeAspect="1"/>
          </p:cNvPicPr>
          <p:nvPr/>
        </p:nvPicPr>
        <p:blipFill>
          <a:blip r:embed="rId2"/>
          <a:stretch>
            <a:fillRect/>
          </a:stretch>
        </p:blipFill>
        <p:spPr>
          <a:xfrm>
            <a:off x="4191000" y="971550"/>
            <a:ext cx="3340584" cy="2364105"/>
          </a:xfrm>
          <a:prstGeom prst="rect">
            <a:avLst/>
          </a:prstGeom>
        </p:spPr>
      </p:pic>
      <p:graphicFrame>
        <p:nvGraphicFramePr>
          <p:cNvPr id="11" name="表格 10"/>
          <p:cNvGraphicFramePr>
            <a:graphicFrameLocks noGrp="1"/>
          </p:cNvGraphicFramePr>
          <p:nvPr>
            <p:extLst/>
          </p:nvPr>
        </p:nvGraphicFramePr>
        <p:xfrm>
          <a:off x="711200" y="3409951"/>
          <a:ext cx="6908800" cy="671374"/>
        </p:xfrm>
        <a:graphic>
          <a:graphicData uri="http://schemas.openxmlformats.org/drawingml/2006/table">
            <a:tbl>
              <a:tblPr>
                <a:tableStyleId>{8EC20E35-A176-4012-BC5E-935CFFF8708E}</a:tableStyleId>
              </a:tblPr>
              <a:tblGrid>
                <a:gridCol w="6908800">
                  <a:extLst>
                    <a:ext uri="{9D8B030D-6E8A-4147-A177-3AD203B41FA5}">
                      <a16:colId xmlns:a16="http://schemas.microsoft.com/office/drawing/2014/main" val="215655556"/>
                    </a:ext>
                  </a:extLst>
                </a:gridCol>
              </a:tblGrid>
              <a:tr h="152400">
                <a:tc>
                  <a:txBody>
                    <a:bodyPr/>
                    <a:lstStyle/>
                    <a:p>
                      <a:pPr algn="l" fontAlgn="b"/>
                      <a:r>
                        <a:rPr lang="en-US" altLang="zh-CN" sz="800" u="none" strike="noStrike" dirty="0">
                          <a:effectLst/>
                          <a:latin typeface="+mn-lt"/>
                        </a:rPr>
                        <a:t>[LOT</a:t>
                      </a:r>
                      <a:r>
                        <a:rPr lang="zh-CN" altLang="en-US" sz="800" u="none" strike="noStrike" dirty="0">
                          <a:effectLst/>
                          <a:latin typeface="+mn-lt"/>
                        </a:rPr>
                        <a:t>分配给机台的顺序</a:t>
                      </a:r>
                      <a:r>
                        <a:rPr lang="en-US" altLang="zh-CN" sz="800" u="none" strike="noStrike" dirty="0">
                          <a:effectLst/>
                          <a:latin typeface="+mn-lt"/>
                        </a:rPr>
                        <a:t>]</a:t>
                      </a:r>
                      <a:endParaRPr lang="en-US" altLang="zh-CN"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r>
                        <a:rPr lang="en-US" altLang="zh-CN" sz="800" dirty="0" smtClean="0">
                          <a:solidFill>
                            <a:srgbClr val="000000"/>
                          </a:solidFill>
                          <a:latin typeface="+mn-lt"/>
                          <a:ea typeface="等线" panose="02010600030101010101" pitchFamily="2" charset="-122"/>
                        </a:rPr>
                        <a:t>LOT9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LOT22</a:t>
                      </a:r>
                      <a:r>
                        <a:rPr lang="en-US" altLang="zh-CN" sz="800" dirty="0" smtClean="0">
                          <a:latin typeface="+mn-lt"/>
                        </a:rPr>
                        <a:t> </a:t>
                      </a:r>
                      <a:endParaRPr lang="zh-CN" altLang="en-US" sz="800" dirty="0">
                        <a:latin typeface="+mn-lt"/>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12" name="表格 11"/>
          <p:cNvGraphicFramePr>
            <a:graphicFrameLocks noGrp="1"/>
          </p:cNvGraphicFramePr>
          <p:nvPr>
            <p:extLst/>
          </p:nvPr>
        </p:nvGraphicFramePr>
        <p:xfrm>
          <a:off x="711200" y="4248151"/>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smtClean="0">
                          <a:effectLst/>
                        </a:rPr>
                        <a:t>4.87%</a:t>
                      </a:r>
                    </a:p>
                  </a:txBody>
                  <a:tcPr marL="9525" marR="9525" marT="9525" marB="0" anchor="ctr"/>
                </a:tc>
                <a:extLst>
                  <a:ext uri="{0D108BD9-81ED-4DB2-BD59-A6C34878D82A}">
                    <a16:rowId xmlns:a16="http://schemas.microsoft.com/office/drawing/2014/main" val="1611370743"/>
                  </a:ext>
                </a:extLst>
              </a:tr>
            </a:tbl>
          </a:graphicData>
        </a:graphic>
      </p:graphicFrame>
      <p:sp>
        <p:nvSpPr>
          <p:cNvPr id="13" name="动作按钮: 第一张 12">
            <a:hlinkClick r:id="rId3" action="ppaction://hlinksldjump" highlightClick="1"/>
          </p:cNvPr>
          <p:cNvSpPr/>
          <p:nvPr/>
        </p:nvSpPr>
        <p:spPr>
          <a:xfrm>
            <a:off x="8153400" y="4035439"/>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14" name="图片 13"/>
          <p:cNvPicPr>
            <a:picLocks noChangeAspect="1"/>
          </p:cNvPicPr>
          <p:nvPr/>
        </p:nvPicPr>
        <p:blipFill>
          <a:blip r:embed="rId4"/>
          <a:stretch>
            <a:fillRect/>
          </a:stretch>
        </p:blipFill>
        <p:spPr>
          <a:xfrm>
            <a:off x="2362200" y="4248151"/>
            <a:ext cx="3886200" cy="458787"/>
          </a:xfrm>
          <a:prstGeom prst="rect">
            <a:avLst/>
          </a:prstGeom>
        </p:spPr>
      </p:pic>
    </p:spTree>
    <p:extLst>
      <p:ext uri="{BB962C8B-B14F-4D97-AF65-F5344CB8AC3E}">
        <p14:creationId xmlns:p14="http://schemas.microsoft.com/office/powerpoint/2010/main" val="34379508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27432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zh-CN" altLang="en-US" b="1" dirty="0" smtClean="0"/>
              <a:t>实验设计二（</a:t>
            </a:r>
            <a:r>
              <a:rPr lang="en-US" altLang="zh-CN" b="1" dirty="0" smtClean="0"/>
              <a:t>EGL</a:t>
            </a:r>
            <a:r>
              <a:rPr lang="zh-CN" altLang="en-US" b="1" dirty="0" smtClean="0"/>
              <a:t>）</a:t>
            </a:r>
            <a:endParaRPr lang="zh-CN" altLang="en-US" b="1" dirty="0"/>
          </a:p>
        </p:txBody>
      </p:sp>
      <p:graphicFrame>
        <p:nvGraphicFramePr>
          <p:cNvPr id="2" name="表格 1"/>
          <p:cNvGraphicFramePr>
            <a:graphicFrameLocks noGrp="1"/>
          </p:cNvGraphicFramePr>
          <p:nvPr>
            <p:extLst/>
          </p:nvPr>
        </p:nvGraphicFramePr>
        <p:xfrm>
          <a:off x="609600" y="819150"/>
          <a:ext cx="3505200" cy="2352675"/>
        </p:xfrm>
        <a:graphic>
          <a:graphicData uri="http://schemas.openxmlformats.org/drawingml/2006/table">
            <a:tbl>
              <a:tblPr firstRow="1">
                <a:tableStyleId>{3C2FFA5D-87B4-456A-9821-1D502468CF0F}</a:tableStyleId>
              </a:tblPr>
              <a:tblGrid>
                <a:gridCol w="1591881">
                  <a:extLst>
                    <a:ext uri="{9D8B030D-6E8A-4147-A177-3AD203B41FA5}">
                      <a16:colId xmlns:a16="http://schemas.microsoft.com/office/drawing/2014/main" val="2270335847"/>
                    </a:ext>
                  </a:extLst>
                </a:gridCol>
                <a:gridCol w="826554">
                  <a:extLst>
                    <a:ext uri="{9D8B030D-6E8A-4147-A177-3AD203B41FA5}">
                      <a16:colId xmlns:a16="http://schemas.microsoft.com/office/drawing/2014/main" val="3126121419"/>
                    </a:ext>
                  </a:extLst>
                </a:gridCol>
                <a:gridCol w="1086765">
                  <a:extLst>
                    <a:ext uri="{9D8B030D-6E8A-4147-A177-3AD203B41FA5}">
                      <a16:colId xmlns:a16="http://schemas.microsoft.com/office/drawing/2014/main" val="571202856"/>
                    </a:ext>
                  </a:extLst>
                </a:gridCol>
              </a:tblGrid>
              <a:tr h="180975">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Before(</a:t>
                      </a:r>
                      <a:r>
                        <a:rPr lang="en-US" sz="1100" u="none" strike="noStrike" dirty="0" err="1">
                          <a:effectLst/>
                        </a:rPr>
                        <a:t>hrs</a:t>
                      </a:r>
                      <a:r>
                        <a:rPr lang="en-US"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After(</a:t>
                      </a:r>
                      <a:r>
                        <a:rPr lang="en-US" sz="1100" u="none" strike="noStrike" dirty="0" err="1">
                          <a:effectLst/>
                        </a:rPr>
                        <a:t>hrs</a:t>
                      </a:r>
                      <a:r>
                        <a:rPr lang="en-US"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913596293"/>
                  </a:ext>
                </a:extLst>
              </a:tr>
              <a:tr h="180975">
                <a:tc>
                  <a:txBody>
                    <a:bodyPr/>
                    <a:lstStyle/>
                    <a:p>
                      <a:pPr algn="ctr" fontAlgn="b"/>
                      <a:r>
                        <a:rPr lang="en-US" sz="1100" u="none" strike="noStrike" dirty="0">
                          <a:effectLst/>
                        </a:rPr>
                        <a:t>EGL01-PM1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30.64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30.08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35199619"/>
                  </a:ext>
                </a:extLst>
              </a:tr>
              <a:tr h="180975">
                <a:tc>
                  <a:txBody>
                    <a:bodyPr/>
                    <a:lstStyle/>
                    <a:p>
                      <a:pPr algn="ctr" fontAlgn="b"/>
                      <a:r>
                        <a:rPr lang="en-US" sz="1100" u="none" strike="noStrike" dirty="0">
                          <a:effectLst/>
                        </a:rPr>
                        <a:t>EGL01-PM2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32.88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22.92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31977527"/>
                  </a:ext>
                </a:extLst>
              </a:tr>
              <a:tr h="180975">
                <a:tc>
                  <a:txBody>
                    <a:bodyPr/>
                    <a:lstStyle/>
                    <a:p>
                      <a:pPr algn="ctr" fontAlgn="b"/>
                      <a:r>
                        <a:rPr lang="en-US" sz="1100" u="none" strike="noStrike">
                          <a:effectLst/>
                        </a:rPr>
                        <a:t>EGL01-PM3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31.29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23.25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66699336"/>
                  </a:ext>
                </a:extLst>
              </a:tr>
              <a:tr h="180975">
                <a:tc>
                  <a:txBody>
                    <a:bodyPr/>
                    <a:lstStyle/>
                    <a:p>
                      <a:pPr algn="ctr" fontAlgn="b"/>
                      <a:r>
                        <a:rPr lang="en-US" sz="1100" u="none" strike="noStrike">
                          <a:effectLst/>
                        </a:rPr>
                        <a:t>EGL02-PM1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0.26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29.30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60017716"/>
                  </a:ext>
                </a:extLst>
              </a:tr>
              <a:tr h="180975">
                <a:tc>
                  <a:txBody>
                    <a:bodyPr/>
                    <a:lstStyle/>
                    <a:p>
                      <a:pPr algn="ctr" fontAlgn="b"/>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32.35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a:effectLst/>
                        </a:rPr>
                        <a:t>23.53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44169857"/>
                  </a:ext>
                </a:extLst>
              </a:tr>
              <a:tr h="180975">
                <a:tc>
                  <a:txBody>
                    <a:bodyPr/>
                    <a:lstStyle/>
                    <a:p>
                      <a:pPr algn="ctr" fontAlgn="b"/>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35.11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28.82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578880661"/>
                  </a:ext>
                </a:extLst>
              </a:tr>
              <a:tr h="180975">
                <a:tc>
                  <a:txBody>
                    <a:bodyPr/>
                    <a:lstStyle/>
                    <a:p>
                      <a:pPr algn="ctr" fontAlgn="b"/>
                      <a:r>
                        <a:rPr lang="en-US" sz="1100" u="none" strike="noStrike">
                          <a:effectLst/>
                        </a:rPr>
                        <a:t>EGL03-PM1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30.12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25.78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777621161"/>
                  </a:ext>
                </a:extLst>
              </a:tr>
              <a:tr h="180975">
                <a:tc>
                  <a:txBody>
                    <a:bodyPr/>
                    <a:lstStyle/>
                    <a:p>
                      <a:pPr algn="ctr" fontAlgn="b"/>
                      <a:r>
                        <a:rPr lang="en-US" sz="1100" u="none" strike="noStrike">
                          <a:effectLst/>
                        </a:rPr>
                        <a:t>EGL03-PM2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30.55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30.62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927035988"/>
                  </a:ext>
                </a:extLst>
              </a:tr>
              <a:tr h="180975">
                <a:tc>
                  <a:txBody>
                    <a:bodyPr/>
                    <a:lstStyle/>
                    <a:p>
                      <a:pPr algn="ctr" fontAlgn="b"/>
                      <a:r>
                        <a:rPr lang="en-US" sz="1100" u="none" strike="noStrike">
                          <a:effectLst/>
                        </a:rPr>
                        <a:t>EGL03-PM3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29.09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19.58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098179216"/>
                  </a:ext>
                </a:extLst>
              </a:tr>
              <a:tr h="180975">
                <a:tc>
                  <a:txBody>
                    <a:bodyPr/>
                    <a:lstStyle/>
                    <a:p>
                      <a:pPr algn="ctr" fontAlgn="b"/>
                      <a:r>
                        <a:rPr lang="en-US" sz="1100" u="none" strike="noStrike">
                          <a:effectLst/>
                        </a:rPr>
                        <a:t>EGL04-PM1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30.13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28.68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0118043"/>
                  </a:ext>
                </a:extLst>
              </a:tr>
              <a:tr h="180975">
                <a:tc>
                  <a:txBody>
                    <a:bodyPr/>
                    <a:lstStyle/>
                    <a:p>
                      <a:pPr algn="ctr" fontAlgn="b"/>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12.86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24.41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872114"/>
                  </a:ext>
                </a:extLst>
              </a:tr>
              <a:tr h="180975">
                <a:tc>
                  <a:txBody>
                    <a:bodyPr/>
                    <a:lstStyle/>
                    <a:p>
                      <a:pPr algn="ctr" fontAlgn="b"/>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27.67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28.57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64565815"/>
                  </a:ext>
                </a:extLst>
              </a:tr>
            </a:tbl>
          </a:graphicData>
        </a:graphic>
      </p:graphicFrame>
      <p:pic>
        <p:nvPicPr>
          <p:cNvPr id="4" name="图片 3"/>
          <p:cNvPicPr>
            <a:picLocks noChangeAspect="1"/>
          </p:cNvPicPr>
          <p:nvPr/>
        </p:nvPicPr>
        <p:blipFill>
          <a:blip r:embed="rId2"/>
          <a:stretch>
            <a:fillRect/>
          </a:stretch>
        </p:blipFill>
        <p:spPr>
          <a:xfrm>
            <a:off x="4267200" y="790905"/>
            <a:ext cx="3714286" cy="2390446"/>
          </a:xfrm>
          <a:prstGeom prst="rect">
            <a:avLst/>
          </a:prstGeom>
        </p:spPr>
      </p:pic>
      <p:graphicFrame>
        <p:nvGraphicFramePr>
          <p:cNvPr id="6" name="表格 5"/>
          <p:cNvGraphicFramePr>
            <a:graphicFrameLocks noGrp="1"/>
          </p:cNvGraphicFramePr>
          <p:nvPr>
            <p:extLst/>
          </p:nvPr>
        </p:nvGraphicFramePr>
        <p:xfrm>
          <a:off x="609600" y="3486150"/>
          <a:ext cx="7696200" cy="649615"/>
        </p:xfrm>
        <a:graphic>
          <a:graphicData uri="http://schemas.openxmlformats.org/drawingml/2006/table">
            <a:tbl>
              <a:tblPr>
                <a:tableStyleId>{8EC20E35-A176-4012-BC5E-935CFFF8708E}</a:tableStyleId>
              </a:tblPr>
              <a:tblGrid>
                <a:gridCol w="7696200">
                  <a:extLst>
                    <a:ext uri="{9D8B030D-6E8A-4147-A177-3AD203B41FA5}">
                      <a16:colId xmlns:a16="http://schemas.microsoft.com/office/drawing/2014/main" val="215655556"/>
                    </a:ext>
                  </a:extLst>
                </a:gridCol>
              </a:tblGrid>
              <a:tr h="66793">
                <a:tc>
                  <a:txBody>
                    <a:bodyPr/>
                    <a:lstStyle/>
                    <a:p>
                      <a:pPr algn="l" fontAlgn="b"/>
                      <a:r>
                        <a:rPr lang="en-US" altLang="zh-CN" sz="800" u="none" strike="noStrike" dirty="0">
                          <a:effectLst/>
                          <a:latin typeface="+mn-lt"/>
                        </a:rPr>
                        <a:t>[LOT</a:t>
                      </a:r>
                      <a:r>
                        <a:rPr lang="zh-CN" altLang="en-US" sz="800" u="none" strike="noStrike" dirty="0">
                          <a:effectLst/>
                          <a:latin typeface="+mn-lt"/>
                        </a:rPr>
                        <a:t>分配给机台的顺序</a:t>
                      </a:r>
                      <a:r>
                        <a:rPr lang="en-US" altLang="zh-CN" sz="800" u="none" strike="noStrike" dirty="0">
                          <a:effectLst/>
                          <a:latin typeface="+mn-lt"/>
                        </a:rPr>
                        <a:t>]</a:t>
                      </a:r>
                      <a:endParaRPr lang="en-US" altLang="zh-CN"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189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800" dirty="0" smtClean="0">
                          <a:solidFill>
                            <a:srgbClr val="000000"/>
                          </a:solidFill>
                          <a:latin typeface="+mn-lt"/>
                          <a:ea typeface="等线" panose="02010600030101010101" pitchFamily="2" charset="-122"/>
                        </a:rPr>
                        <a:t>LOT83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LOT96</a:t>
                      </a:r>
                      <a:r>
                        <a:rPr lang="en-US" altLang="zh-CN" sz="800" dirty="0" smtClean="0">
                          <a:latin typeface="+mn-lt"/>
                        </a:rPr>
                        <a:t> </a:t>
                      </a:r>
                      <a:endParaRPr lang="zh-CN" altLang="en-US" sz="800" dirty="0">
                        <a:latin typeface="+mn-lt"/>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7" name="表格 6"/>
          <p:cNvGraphicFramePr>
            <a:graphicFrameLocks noGrp="1"/>
          </p:cNvGraphicFramePr>
          <p:nvPr>
            <p:extLst/>
          </p:nvPr>
        </p:nvGraphicFramePr>
        <p:xfrm>
          <a:off x="609600" y="4324350"/>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smtClean="0">
                          <a:effectLst/>
                        </a:rPr>
                        <a:t>12.79%</a:t>
                      </a:r>
                    </a:p>
                  </a:txBody>
                  <a:tcPr marL="9525" marR="9525" marT="9525" marB="0" anchor="ctr"/>
                </a:tc>
                <a:extLst>
                  <a:ext uri="{0D108BD9-81ED-4DB2-BD59-A6C34878D82A}">
                    <a16:rowId xmlns:a16="http://schemas.microsoft.com/office/drawing/2014/main" val="1611370743"/>
                  </a:ext>
                </a:extLst>
              </a:tr>
            </a:tbl>
          </a:graphicData>
        </a:graphic>
      </p:graphicFrame>
      <p:sp>
        <p:nvSpPr>
          <p:cNvPr id="8" name="动作按钮: 第一张 7">
            <a:hlinkClick r:id="rId3" action="ppaction://hlinksldjump" highlightClick="1"/>
          </p:cNvPr>
          <p:cNvSpPr/>
          <p:nvPr/>
        </p:nvSpPr>
        <p:spPr>
          <a:xfrm>
            <a:off x="8153400" y="4163712"/>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9" name="图片 8"/>
          <p:cNvPicPr>
            <a:picLocks noChangeAspect="1"/>
          </p:cNvPicPr>
          <p:nvPr/>
        </p:nvPicPr>
        <p:blipFill>
          <a:blip r:embed="rId4"/>
          <a:stretch>
            <a:fillRect/>
          </a:stretch>
        </p:blipFill>
        <p:spPr>
          <a:xfrm>
            <a:off x="2248152" y="4274210"/>
            <a:ext cx="4038095" cy="476190"/>
          </a:xfrm>
          <a:prstGeom prst="rect">
            <a:avLst/>
          </a:prstGeom>
        </p:spPr>
      </p:pic>
    </p:spTree>
    <p:extLst>
      <p:ext uri="{BB962C8B-B14F-4D97-AF65-F5344CB8AC3E}">
        <p14:creationId xmlns:p14="http://schemas.microsoft.com/office/powerpoint/2010/main" val="1473622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0" y="0"/>
            <a:ext cx="26670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zh-CN" altLang="en-US" b="1" dirty="0" smtClean="0"/>
              <a:t>实验设计二（</a:t>
            </a:r>
            <a:r>
              <a:rPr lang="en-US" altLang="zh-CN" b="1" dirty="0" smtClean="0"/>
              <a:t>EGL</a:t>
            </a:r>
            <a:r>
              <a:rPr lang="zh-CN" altLang="en-US" b="1" dirty="0" smtClean="0"/>
              <a:t>）</a:t>
            </a:r>
            <a:endParaRPr lang="zh-CN" altLang="en-US" b="1" dirty="0"/>
          </a:p>
        </p:txBody>
      </p:sp>
      <p:graphicFrame>
        <p:nvGraphicFramePr>
          <p:cNvPr id="4" name="表格 3"/>
          <p:cNvGraphicFramePr>
            <a:graphicFrameLocks noGrp="1"/>
          </p:cNvGraphicFramePr>
          <p:nvPr>
            <p:extLst/>
          </p:nvPr>
        </p:nvGraphicFramePr>
        <p:xfrm>
          <a:off x="576050" y="3147415"/>
          <a:ext cx="7792618" cy="916855"/>
        </p:xfrm>
        <a:graphic>
          <a:graphicData uri="http://schemas.openxmlformats.org/drawingml/2006/table">
            <a:tbl>
              <a:tblPr>
                <a:tableStyleId>{8EC20E35-A176-4012-BC5E-935CFFF8708E}</a:tableStyleId>
              </a:tblPr>
              <a:tblGrid>
                <a:gridCol w="7792618">
                  <a:extLst>
                    <a:ext uri="{9D8B030D-6E8A-4147-A177-3AD203B41FA5}">
                      <a16:colId xmlns:a16="http://schemas.microsoft.com/office/drawing/2014/main" val="215655556"/>
                    </a:ext>
                  </a:extLst>
                </a:gridCol>
              </a:tblGrid>
              <a:tr h="176614">
                <a:tc>
                  <a:txBody>
                    <a:bodyPr/>
                    <a:lstStyle/>
                    <a:p>
                      <a:pPr algn="l" fontAlgn="b"/>
                      <a:r>
                        <a:rPr lang="en-US" altLang="zh-CN" sz="800" u="none" strike="noStrike" dirty="0">
                          <a:effectLst/>
                          <a:latin typeface="+mn-lt"/>
                        </a:rPr>
                        <a:t>[LOT</a:t>
                      </a:r>
                      <a:r>
                        <a:rPr lang="zh-CN" altLang="en-US" sz="800" u="none" strike="noStrike" dirty="0">
                          <a:effectLst/>
                          <a:latin typeface="+mn-lt"/>
                        </a:rPr>
                        <a:t>分配给机台的顺序</a:t>
                      </a:r>
                      <a:r>
                        <a:rPr lang="en-US" altLang="zh-CN" sz="800" u="none" strike="noStrike" dirty="0">
                          <a:effectLst/>
                          <a:latin typeface="+mn-lt"/>
                        </a:rPr>
                        <a:t>]</a:t>
                      </a:r>
                      <a:endParaRPr lang="en-US" altLang="zh-CN" sz="8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7016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800" dirty="0" smtClean="0">
                          <a:solidFill>
                            <a:srgbClr val="000000"/>
                          </a:solidFill>
                          <a:latin typeface="+mn-lt"/>
                          <a:ea typeface="等线" panose="02010600030101010101" pitchFamily="2" charset="-122"/>
                        </a:rPr>
                        <a:t>LOT74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LOT150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LOT138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LOT89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LOT120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LOT55</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LOT68</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LOT59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LOT142</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LOT107</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LOT30</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LOT91</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LOT76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LOT46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LOT69</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LOT26</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LOT33</a:t>
                      </a:r>
                      <a:r>
                        <a:rPr lang="en-US" altLang="zh-CN" sz="800" dirty="0" smtClean="0">
                          <a:latin typeface="+mn-lt"/>
                        </a:rPr>
                        <a:t> </a:t>
                      </a:r>
                      <a:r>
                        <a:rPr lang="en-US" altLang="zh-CN" sz="800" dirty="0" smtClean="0">
                          <a:solidFill>
                            <a:srgbClr val="000000"/>
                          </a:solidFill>
                          <a:latin typeface="+mn-lt"/>
                          <a:ea typeface="等线" panose="02010600030101010101" pitchFamily="2" charset="-122"/>
                        </a:rPr>
                        <a:t>LOT111</a:t>
                      </a:r>
                      <a:r>
                        <a:rPr lang="en-US" altLang="zh-CN" sz="800" dirty="0" smtClean="0">
                          <a:latin typeface="+mn-lt"/>
                        </a:rPr>
                        <a:t> </a:t>
                      </a:r>
                      <a:endParaRPr lang="zh-CN" altLang="en-US" sz="800" dirty="0">
                        <a:latin typeface="+mn-lt"/>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6" name="表格 5"/>
          <p:cNvGraphicFramePr>
            <a:graphicFrameLocks noGrp="1"/>
          </p:cNvGraphicFramePr>
          <p:nvPr>
            <p:extLst/>
          </p:nvPr>
        </p:nvGraphicFramePr>
        <p:xfrm>
          <a:off x="576050" y="4171950"/>
          <a:ext cx="1421342" cy="553706"/>
        </p:xfrm>
        <a:graphic>
          <a:graphicData uri="http://schemas.openxmlformats.org/drawingml/2006/table">
            <a:tbl>
              <a:tblPr firstRow="1" bandRow="1">
                <a:tableStyleId>{3B4B98B0-60AC-42C2-AFA5-B58CD77FA1E5}</a:tableStyleId>
              </a:tblPr>
              <a:tblGrid>
                <a:gridCol w="1421342">
                  <a:extLst>
                    <a:ext uri="{9D8B030D-6E8A-4147-A177-3AD203B41FA5}">
                      <a16:colId xmlns:a16="http://schemas.microsoft.com/office/drawing/2014/main" val="3131160687"/>
                    </a:ext>
                  </a:extLst>
                </a:gridCol>
              </a:tblGrid>
              <a:tr h="172006">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3718780381"/>
                  </a:ext>
                </a:extLst>
              </a:tr>
              <a:tr h="248906">
                <a:tc>
                  <a:txBody>
                    <a:bodyPr/>
                    <a:lstStyle/>
                    <a:p>
                      <a:pPr algn="ctr" fontAlgn="b"/>
                      <a:r>
                        <a:rPr lang="en-US" altLang="zh-CN" sz="1100" b="1" u="none" strike="noStrike" dirty="0" smtClean="0">
                          <a:effectLst/>
                        </a:rPr>
                        <a:t>5.66%</a:t>
                      </a:r>
                    </a:p>
                  </a:txBody>
                  <a:tcPr marL="9525" marR="9525" marT="9525" marB="0" anchor="ctr"/>
                </a:tc>
                <a:extLst>
                  <a:ext uri="{0D108BD9-81ED-4DB2-BD59-A6C34878D82A}">
                    <a16:rowId xmlns:a16="http://schemas.microsoft.com/office/drawing/2014/main" val="1611370743"/>
                  </a:ext>
                </a:extLst>
              </a:tr>
            </a:tbl>
          </a:graphicData>
        </a:graphic>
      </p:graphicFrame>
      <p:pic>
        <p:nvPicPr>
          <p:cNvPr id="7" name="图片 6"/>
          <p:cNvPicPr>
            <a:picLocks noChangeAspect="1"/>
          </p:cNvPicPr>
          <p:nvPr/>
        </p:nvPicPr>
        <p:blipFill>
          <a:blip r:embed="rId2"/>
          <a:stretch>
            <a:fillRect/>
          </a:stretch>
        </p:blipFill>
        <p:spPr>
          <a:xfrm>
            <a:off x="4495800" y="666750"/>
            <a:ext cx="3872868" cy="2352675"/>
          </a:xfrm>
          <a:prstGeom prst="rect">
            <a:avLst/>
          </a:prstGeom>
        </p:spPr>
      </p:pic>
      <p:graphicFrame>
        <p:nvGraphicFramePr>
          <p:cNvPr id="8" name="表格 7"/>
          <p:cNvGraphicFramePr>
            <a:graphicFrameLocks noGrp="1"/>
          </p:cNvGraphicFramePr>
          <p:nvPr>
            <p:extLst/>
          </p:nvPr>
        </p:nvGraphicFramePr>
        <p:xfrm>
          <a:off x="580598" y="666750"/>
          <a:ext cx="3654855" cy="2332365"/>
        </p:xfrm>
        <a:graphic>
          <a:graphicData uri="http://schemas.openxmlformats.org/drawingml/2006/table">
            <a:tbl>
              <a:tblPr firstRow="1">
                <a:tableStyleId>{3C2FFA5D-87B4-456A-9821-1D502468CF0F}</a:tableStyleId>
              </a:tblPr>
              <a:tblGrid>
                <a:gridCol w="1218285">
                  <a:extLst>
                    <a:ext uri="{9D8B030D-6E8A-4147-A177-3AD203B41FA5}">
                      <a16:colId xmlns:a16="http://schemas.microsoft.com/office/drawing/2014/main" val="3257103588"/>
                    </a:ext>
                  </a:extLst>
                </a:gridCol>
                <a:gridCol w="1218285">
                  <a:extLst>
                    <a:ext uri="{9D8B030D-6E8A-4147-A177-3AD203B41FA5}">
                      <a16:colId xmlns:a16="http://schemas.microsoft.com/office/drawing/2014/main" val="3926675126"/>
                    </a:ext>
                  </a:extLst>
                </a:gridCol>
                <a:gridCol w="1218285">
                  <a:extLst>
                    <a:ext uri="{9D8B030D-6E8A-4147-A177-3AD203B41FA5}">
                      <a16:colId xmlns:a16="http://schemas.microsoft.com/office/drawing/2014/main" val="2948406680"/>
                    </a:ext>
                  </a:extLst>
                </a:gridCol>
              </a:tblGrid>
              <a:tr h="170815">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Before(</a:t>
                      </a:r>
                      <a:r>
                        <a:rPr lang="en-US" sz="1100" u="none" strike="noStrike" dirty="0" err="1">
                          <a:effectLst/>
                        </a:rPr>
                        <a:t>hrs</a:t>
                      </a:r>
                      <a:r>
                        <a:rPr lang="en-US"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After(</a:t>
                      </a:r>
                      <a:r>
                        <a:rPr lang="en-US" sz="1100" u="none" strike="noStrike" dirty="0" err="1">
                          <a:effectLst/>
                        </a:rPr>
                        <a:t>hrs</a:t>
                      </a:r>
                      <a:r>
                        <a:rPr lang="en-US"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01876478"/>
                  </a:ext>
                </a:extLst>
              </a:tr>
              <a:tr h="179600">
                <a:tc>
                  <a:txBody>
                    <a:bodyPr/>
                    <a:lstStyle/>
                    <a:p>
                      <a:pPr algn="ctr" fontAlgn="b"/>
                      <a:r>
                        <a:rPr lang="en-US" sz="1100" u="none" strike="noStrike">
                          <a:effectLst/>
                        </a:rPr>
                        <a:t>EGL01-PM1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dirty="0">
                          <a:effectLst/>
                        </a:rPr>
                        <a:t>42.49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45.71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extLst>
                  <a:ext uri="{0D108BD9-81ED-4DB2-BD59-A6C34878D82A}">
                    <a16:rowId xmlns:a16="http://schemas.microsoft.com/office/drawing/2014/main" val="1379175290"/>
                  </a:ext>
                </a:extLst>
              </a:tr>
              <a:tr h="179600">
                <a:tc>
                  <a:txBody>
                    <a:bodyPr/>
                    <a:lstStyle/>
                    <a:p>
                      <a:pPr algn="ctr" fontAlgn="b"/>
                      <a:r>
                        <a:rPr lang="en-US" sz="1100" u="none" strike="noStrike">
                          <a:effectLst/>
                        </a:rPr>
                        <a:t>EGL01-PM2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48.66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44.72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extLst>
                  <a:ext uri="{0D108BD9-81ED-4DB2-BD59-A6C34878D82A}">
                    <a16:rowId xmlns:a16="http://schemas.microsoft.com/office/drawing/2014/main" val="380457011"/>
                  </a:ext>
                </a:extLst>
              </a:tr>
              <a:tr h="179600">
                <a:tc>
                  <a:txBody>
                    <a:bodyPr/>
                    <a:lstStyle/>
                    <a:p>
                      <a:pPr algn="ctr" fontAlgn="b"/>
                      <a:r>
                        <a:rPr lang="en-US" sz="1100" u="none" strike="noStrike">
                          <a:effectLst/>
                        </a:rPr>
                        <a:t>EGL01-PM3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44.08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46.05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extLst>
                  <a:ext uri="{0D108BD9-81ED-4DB2-BD59-A6C34878D82A}">
                    <a16:rowId xmlns:a16="http://schemas.microsoft.com/office/drawing/2014/main" val="244246796"/>
                  </a:ext>
                </a:extLst>
              </a:tr>
              <a:tr h="179600">
                <a:tc>
                  <a:txBody>
                    <a:bodyPr/>
                    <a:lstStyle/>
                    <a:p>
                      <a:pPr algn="ctr" fontAlgn="b"/>
                      <a:r>
                        <a:rPr lang="en-US" sz="1100" u="none" strike="noStrike">
                          <a:effectLst/>
                        </a:rPr>
                        <a:t>EGL02-PM1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43.94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dirty="0">
                          <a:effectLst/>
                        </a:rPr>
                        <a:t>46.47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185" marR="7185" marT="7185" marB="0" anchor="ctr"/>
                </a:tc>
                <a:extLst>
                  <a:ext uri="{0D108BD9-81ED-4DB2-BD59-A6C34878D82A}">
                    <a16:rowId xmlns:a16="http://schemas.microsoft.com/office/drawing/2014/main" val="2961049054"/>
                  </a:ext>
                </a:extLst>
              </a:tr>
              <a:tr h="179600">
                <a:tc>
                  <a:txBody>
                    <a:bodyPr/>
                    <a:lstStyle/>
                    <a:p>
                      <a:pPr algn="ctr" fontAlgn="b"/>
                      <a:r>
                        <a:rPr lang="en-US" sz="1100" u="none" strike="noStrike">
                          <a:effectLst/>
                        </a:rPr>
                        <a:t>EGL02-PM2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30.65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a:effectLst/>
                        </a:rPr>
                        <a:t>44.29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extLst>
                  <a:ext uri="{0D108BD9-81ED-4DB2-BD59-A6C34878D82A}">
                    <a16:rowId xmlns:a16="http://schemas.microsoft.com/office/drawing/2014/main" val="2157619731"/>
                  </a:ext>
                </a:extLst>
              </a:tr>
              <a:tr h="179600">
                <a:tc>
                  <a:txBody>
                    <a:bodyPr/>
                    <a:lstStyle/>
                    <a:p>
                      <a:pPr algn="ctr" fontAlgn="b"/>
                      <a:r>
                        <a:rPr lang="en-US" sz="1100" u="none" strike="noStrike">
                          <a:effectLst/>
                        </a:rPr>
                        <a:t>EGL02-PM3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lnR w="12700"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49.77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185" marR="7185" marT="718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dirty="0">
                          <a:effectLst/>
                        </a:rPr>
                        <a:t>43.55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185" marR="7185" marT="7185" marB="0" anchor="ctr">
                    <a:lnL w="12700" cap="flat" cmpd="sng" algn="ctr">
                      <a:solidFill>
                        <a:srgbClr val="FF0000"/>
                      </a:solidFill>
                      <a:prstDash val="solid"/>
                      <a:round/>
                      <a:headEnd type="none" w="med" len="med"/>
                      <a:tailEnd type="none" w="med" len="med"/>
                    </a:lnL>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169809796"/>
                  </a:ext>
                </a:extLst>
              </a:tr>
              <a:tr h="179600">
                <a:tc>
                  <a:txBody>
                    <a:bodyPr/>
                    <a:lstStyle/>
                    <a:p>
                      <a:pPr algn="ctr" fontAlgn="b"/>
                      <a:r>
                        <a:rPr lang="en-US" sz="1100" u="none" strike="noStrike">
                          <a:effectLst/>
                        </a:rPr>
                        <a:t>EGL03-PM1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47.06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tcPr>
                </a:tc>
                <a:tc>
                  <a:txBody>
                    <a:bodyPr/>
                    <a:lstStyle/>
                    <a:p>
                      <a:pPr algn="ctr" fontAlgn="ctr"/>
                      <a:r>
                        <a:rPr lang="en-US" altLang="zh-CN" sz="1100" u="none" strike="noStrike" dirty="0">
                          <a:effectLst/>
                        </a:rPr>
                        <a:t>46.95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185" marR="7185" marT="7185" marB="0"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064084554"/>
                  </a:ext>
                </a:extLst>
              </a:tr>
              <a:tr h="179600">
                <a:tc>
                  <a:txBody>
                    <a:bodyPr/>
                    <a:lstStyle/>
                    <a:p>
                      <a:pPr algn="ctr" fontAlgn="b"/>
                      <a:r>
                        <a:rPr lang="en-US" sz="1100" u="none" strike="noStrike">
                          <a:effectLst/>
                        </a:rPr>
                        <a:t>EGL03-PM2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44.87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46.53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lnT w="127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4128012986"/>
                  </a:ext>
                </a:extLst>
              </a:tr>
              <a:tr h="179600">
                <a:tc>
                  <a:txBody>
                    <a:bodyPr/>
                    <a:lstStyle/>
                    <a:p>
                      <a:pPr algn="ctr" fontAlgn="b"/>
                      <a:r>
                        <a:rPr lang="en-US" sz="1100" u="none" strike="noStrike">
                          <a:effectLst/>
                        </a:rPr>
                        <a:t>EGL03-PM3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43.98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24.15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extLst>
                  <a:ext uri="{0D108BD9-81ED-4DB2-BD59-A6C34878D82A}">
                    <a16:rowId xmlns:a16="http://schemas.microsoft.com/office/drawing/2014/main" val="3676811631"/>
                  </a:ext>
                </a:extLst>
              </a:tr>
              <a:tr h="179600">
                <a:tc>
                  <a:txBody>
                    <a:bodyPr/>
                    <a:lstStyle/>
                    <a:p>
                      <a:pPr algn="ctr" fontAlgn="b"/>
                      <a:r>
                        <a:rPr lang="en-US" sz="1100" u="none" strike="noStrike">
                          <a:effectLst/>
                        </a:rPr>
                        <a:t>EGL04-PM1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35.52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45.78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extLst>
                  <a:ext uri="{0D108BD9-81ED-4DB2-BD59-A6C34878D82A}">
                    <a16:rowId xmlns:a16="http://schemas.microsoft.com/office/drawing/2014/main" val="770416341"/>
                  </a:ext>
                </a:extLst>
              </a:tr>
              <a:tr h="179600">
                <a:tc>
                  <a:txBody>
                    <a:bodyPr/>
                    <a:lstStyle/>
                    <a:p>
                      <a:pPr algn="ctr" fontAlgn="b"/>
                      <a:r>
                        <a:rPr lang="en-US" sz="1100" u="none" strike="noStrike">
                          <a:effectLst/>
                        </a:rPr>
                        <a:t>EGL04-PM2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44.65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43.08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extLst>
                  <a:ext uri="{0D108BD9-81ED-4DB2-BD59-A6C34878D82A}">
                    <a16:rowId xmlns:a16="http://schemas.microsoft.com/office/drawing/2014/main" val="2609575976"/>
                  </a:ext>
                </a:extLst>
              </a:tr>
              <a:tr h="179600">
                <a:tc>
                  <a:txBody>
                    <a:bodyPr/>
                    <a:lstStyle/>
                    <a:p>
                      <a:pPr algn="ctr" fontAlgn="b"/>
                      <a:r>
                        <a:rPr lang="en-US" sz="1100" u="none" strike="noStrike">
                          <a:effectLst/>
                        </a:rPr>
                        <a:t>EGL04-PM3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a:effectLst/>
                        </a:rPr>
                        <a:t>45.04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7185" marR="7185" marT="7185" marB="0" anchor="ctr"/>
                </a:tc>
                <a:tc>
                  <a:txBody>
                    <a:bodyPr/>
                    <a:lstStyle/>
                    <a:p>
                      <a:pPr algn="ctr" fontAlgn="ctr"/>
                      <a:r>
                        <a:rPr lang="en-US" altLang="zh-CN" sz="1100" u="none" strike="noStrike" dirty="0">
                          <a:effectLst/>
                        </a:rPr>
                        <a:t>41.68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7185" marR="7185" marT="7185" marB="0" anchor="ctr"/>
                </a:tc>
                <a:extLst>
                  <a:ext uri="{0D108BD9-81ED-4DB2-BD59-A6C34878D82A}">
                    <a16:rowId xmlns:a16="http://schemas.microsoft.com/office/drawing/2014/main" val="3248100911"/>
                  </a:ext>
                </a:extLst>
              </a:tr>
            </a:tbl>
          </a:graphicData>
        </a:graphic>
      </p:graphicFrame>
      <p:sp>
        <p:nvSpPr>
          <p:cNvPr id="10" name="动作按钮: 第一张 9">
            <a:hlinkClick r:id="rId3" action="ppaction://hlinksldjump" highlightClick="1"/>
          </p:cNvPr>
          <p:cNvSpPr/>
          <p:nvPr/>
        </p:nvSpPr>
        <p:spPr>
          <a:xfrm>
            <a:off x="8153400" y="4167523"/>
            <a:ext cx="609600" cy="57275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pic>
        <p:nvPicPr>
          <p:cNvPr id="11" name="图片 10"/>
          <p:cNvPicPr>
            <a:picLocks noChangeAspect="1"/>
          </p:cNvPicPr>
          <p:nvPr/>
        </p:nvPicPr>
        <p:blipFill>
          <a:blip r:embed="rId4"/>
          <a:stretch>
            <a:fillRect/>
          </a:stretch>
        </p:blipFill>
        <p:spPr>
          <a:xfrm>
            <a:off x="2133601" y="4217404"/>
            <a:ext cx="3886200" cy="476190"/>
          </a:xfrm>
          <a:prstGeom prst="rect">
            <a:avLst/>
          </a:prstGeom>
        </p:spPr>
      </p:pic>
    </p:spTree>
    <p:extLst>
      <p:ext uri="{BB962C8B-B14F-4D97-AF65-F5344CB8AC3E}">
        <p14:creationId xmlns:p14="http://schemas.microsoft.com/office/powerpoint/2010/main" val="24617407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动作按钮: 第一张 6">
            <a:hlinkClick r:id="rId3" action="ppaction://hlinksldjump" highlightClick="1"/>
          </p:cNvPr>
          <p:cNvSpPr/>
          <p:nvPr/>
        </p:nvSpPr>
        <p:spPr>
          <a:xfrm>
            <a:off x="8458200" y="4705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 name="标题 1"/>
          <p:cNvSpPr>
            <a:spLocks noGrp="1"/>
          </p:cNvSpPr>
          <p:nvPr>
            <p:ph type="title"/>
          </p:nvPr>
        </p:nvSpPr>
        <p:spPr/>
        <p:txBody>
          <a:bodyPr/>
          <a:lstStyle/>
          <a:p>
            <a:pPr algn="l"/>
            <a:r>
              <a:rPr lang="zh-CN" altLang="en-US" dirty="0" smtClean="0"/>
              <a:t>实验设计（</a:t>
            </a:r>
            <a:r>
              <a:rPr lang="en-US" altLang="zh-CN" dirty="0" smtClean="0"/>
              <a:t>3</a:t>
            </a:r>
            <a:r>
              <a:rPr lang="zh-CN" altLang="en-US" dirty="0" smtClean="0"/>
              <a:t>（</a:t>
            </a:r>
            <a:r>
              <a:rPr lang="en-US" altLang="zh-CN" dirty="0" smtClean="0"/>
              <a:t>30</a:t>
            </a:r>
            <a:r>
              <a:rPr lang="zh-CN" altLang="en-US" dirty="0" smtClean="0"/>
              <a:t>））</a:t>
            </a:r>
            <a:endParaRPr lang="zh-CN" altLang="en-US" dirty="0"/>
          </a:p>
        </p:txBody>
      </p:sp>
      <p:pic>
        <p:nvPicPr>
          <p:cNvPr id="5" name="图片 4"/>
          <p:cNvPicPr>
            <a:picLocks noChangeAspect="1"/>
          </p:cNvPicPr>
          <p:nvPr/>
        </p:nvPicPr>
        <p:blipFill>
          <a:blip r:embed="rId4"/>
          <a:stretch>
            <a:fillRect/>
          </a:stretch>
        </p:blipFill>
        <p:spPr>
          <a:xfrm>
            <a:off x="3124201" y="590555"/>
            <a:ext cx="3022599" cy="2501261"/>
          </a:xfrm>
          <a:prstGeom prst="rect">
            <a:avLst/>
          </a:prstGeom>
        </p:spPr>
      </p:pic>
      <p:graphicFrame>
        <p:nvGraphicFramePr>
          <p:cNvPr id="6" name="表格 5"/>
          <p:cNvGraphicFramePr>
            <a:graphicFrameLocks noGrp="1"/>
          </p:cNvGraphicFramePr>
          <p:nvPr>
            <p:extLst/>
          </p:nvPr>
        </p:nvGraphicFramePr>
        <p:xfrm>
          <a:off x="152401" y="590551"/>
          <a:ext cx="2895600" cy="2501265"/>
        </p:xfrm>
        <a:graphic>
          <a:graphicData uri="http://schemas.openxmlformats.org/drawingml/2006/table">
            <a:tbl>
              <a:tblPr firstRow="1">
                <a:tableStyleId>{5C22544A-7EE6-4342-B048-85BDC9FD1C3A}</a:tableStyleId>
              </a:tblPr>
              <a:tblGrid>
                <a:gridCol w="1369027">
                  <a:extLst>
                    <a:ext uri="{9D8B030D-6E8A-4147-A177-3AD203B41FA5}">
                      <a16:colId xmlns:a16="http://schemas.microsoft.com/office/drawing/2014/main" val="2207645815"/>
                    </a:ext>
                  </a:extLst>
                </a:gridCol>
                <a:gridCol w="720581">
                  <a:extLst>
                    <a:ext uri="{9D8B030D-6E8A-4147-A177-3AD203B41FA5}">
                      <a16:colId xmlns:a16="http://schemas.microsoft.com/office/drawing/2014/main" val="181934817"/>
                    </a:ext>
                  </a:extLst>
                </a:gridCol>
                <a:gridCol w="805992">
                  <a:extLst>
                    <a:ext uri="{9D8B030D-6E8A-4147-A177-3AD203B41FA5}">
                      <a16:colId xmlns:a16="http://schemas.microsoft.com/office/drawing/2014/main" val="3751692957"/>
                    </a:ext>
                  </a:extLst>
                </a:gridCol>
              </a:tblGrid>
              <a:tr h="181708">
                <a:tc>
                  <a:txBody>
                    <a:bodyPr/>
                    <a:lstStyle/>
                    <a:p>
                      <a:pPr algn="ctr" fontAlgn="ctr"/>
                      <a:r>
                        <a:rPr lang="en-US" sz="1200" b="1" u="none" strike="noStrike" dirty="0">
                          <a:effectLst/>
                        </a:rPr>
                        <a:t>EQP-CHA</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b="1" u="none" strike="noStrike" dirty="0">
                          <a:effectLst/>
                        </a:rPr>
                        <a:t>Hour</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200" b="1" u="none" strike="noStrike" dirty="0">
                          <a:effectLst/>
                        </a:rPr>
                        <a:t>Adjust</a:t>
                      </a: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18592057"/>
                  </a:ext>
                </a:extLst>
              </a:tr>
              <a:tr h="181708">
                <a:tc>
                  <a:txBody>
                    <a:bodyPr/>
                    <a:lstStyle/>
                    <a:p>
                      <a:pPr algn="ctr" fontAlgn="b"/>
                      <a:r>
                        <a:rPr lang="en-US" sz="1200" b="0" u="none" strike="noStrike" dirty="0">
                          <a:effectLst/>
                        </a:rPr>
                        <a:t>EKT01-PM1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1.846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1.850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84529909"/>
                  </a:ext>
                </a:extLst>
              </a:tr>
              <a:tr h="181708">
                <a:tc>
                  <a:txBody>
                    <a:bodyPr/>
                    <a:lstStyle/>
                    <a:p>
                      <a:pPr algn="ctr" fontAlgn="b"/>
                      <a:r>
                        <a:rPr lang="en-US" sz="1200" b="0" u="none" strike="noStrike" dirty="0">
                          <a:effectLst/>
                        </a:rPr>
                        <a:t>EKT01-PM2</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5.149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2.704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544195723"/>
                  </a:ext>
                </a:extLst>
              </a:tr>
              <a:tr h="181708">
                <a:tc>
                  <a:txBody>
                    <a:bodyPr/>
                    <a:lstStyle/>
                    <a:p>
                      <a:pPr algn="ctr" fontAlgn="b"/>
                      <a:r>
                        <a:rPr lang="en-US" sz="1200" b="0" u="none" strike="noStrike" dirty="0">
                          <a:effectLst/>
                        </a:rPr>
                        <a:t>EKT01-PM3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3.712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1.846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73429313"/>
                  </a:ext>
                </a:extLst>
              </a:tr>
              <a:tr h="181708">
                <a:tc>
                  <a:txBody>
                    <a:bodyPr/>
                    <a:lstStyle/>
                    <a:p>
                      <a:pPr algn="ctr" fontAlgn="b"/>
                      <a:r>
                        <a:rPr lang="en-US" sz="1200" b="0" u="none" strike="noStrike" dirty="0">
                          <a:effectLst/>
                        </a:rPr>
                        <a:t>EKT02-PM1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5.203</a:t>
                      </a:r>
                      <a:endParaRPr lang="en-US" altLang="zh-CN" sz="12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2.694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54313430"/>
                  </a:ext>
                </a:extLst>
              </a:tr>
              <a:tr h="181708">
                <a:tc>
                  <a:txBody>
                    <a:bodyPr/>
                    <a:lstStyle/>
                    <a:p>
                      <a:pPr algn="ctr" fontAlgn="b"/>
                      <a:r>
                        <a:rPr lang="en-US" sz="1200" b="0" u="none" strike="noStrike">
                          <a:effectLst/>
                        </a:rPr>
                        <a:t>EKT02-PM2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1.436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2.447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21606257"/>
                  </a:ext>
                </a:extLst>
              </a:tr>
              <a:tr h="181708">
                <a:tc>
                  <a:txBody>
                    <a:bodyPr/>
                    <a:lstStyle/>
                    <a:p>
                      <a:pPr algn="ctr" fontAlgn="b"/>
                      <a:r>
                        <a:rPr lang="en-US" sz="1200" b="0" u="none" strike="noStrike" dirty="0">
                          <a:effectLst/>
                        </a:rPr>
                        <a:t>EKT03-PM1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1.218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ctr"/>
                      <a:r>
                        <a:rPr lang="en-US" altLang="zh-CN" sz="1200" b="0" u="none" strike="noStrike" dirty="0">
                          <a:effectLst/>
                        </a:rPr>
                        <a:t>2.995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93953017"/>
                  </a:ext>
                </a:extLst>
              </a:tr>
              <a:tr h="181708">
                <a:tc>
                  <a:txBody>
                    <a:bodyPr/>
                    <a:lstStyle/>
                    <a:p>
                      <a:pPr algn="ctr" fontAlgn="b"/>
                      <a:r>
                        <a:rPr lang="en-US" sz="1200" b="0" u="none" strike="noStrike">
                          <a:effectLst/>
                        </a:rPr>
                        <a:t>EKT03-PM3</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ctr"/>
                      <a:r>
                        <a:rPr lang="en-US" altLang="zh-CN" sz="1200" b="0" u="none" strike="noStrike" dirty="0">
                          <a:effectLst/>
                        </a:rPr>
                        <a:t>7.086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ctr"/>
                      <a:r>
                        <a:rPr lang="en-US" altLang="zh-CN" sz="1200" b="0" u="none" strike="noStrike" dirty="0">
                          <a:effectLst/>
                        </a:rPr>
                        <a:t>3.209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957666437"/>
                  </a:ext>
                </a:extLst>
              </a:tr>
              <a:tr h="181708">
                <a:tc>
                  <a:txBody>
                    <a:bodyPr/>
                    <a:lstStyle/>
                    <a:p>
                      <a:pPr algn="ctr" fontAlgn="b"/>
                      <a:r>
                        <a:rPr lang="en-US" sz="1200" b="0" u="none" strike="noStrike" dirty="0">
                          <a:effectLst/>
                        </a:rPr>
                        <a:t>EKT04-PM1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smtClean="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solidFill>
                      <a:srgbClr val="00B0F0"/>
                    </a:solidFill>
                  </a:tcPr>
                </a:tc>
                <a:tc>
                  <a:txBody>
                    <a:bodyPr/>
                    <a:lstStyle/>
                    <a:p>
                      <a:pPr algn="ctr" fontAlgn="ctr"/>
                      <a:r>
                        <a:rPr lang="en-US" altLang="zh-CN" sz="1200" b="0" u="none" strike="noStrike" dirty="0">
                          <a:effectLst/>
                        </a:rPr>
                        <a:t>3.137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162103725"/>
                  </a:ext>
                </a:extLst>
              </a:tr>
              <a:tr h="181708">
                <a:tc>
                  <a:txBody>
                    <a:bodyPr/>
                    <a:lstStyle/>
                    <a:p>
                      <a:pPr algn="ctr" fontAlgn="b"/>
                      <a:r>
                        <a:rPr lang="en-US" sz="1200" b="0" u="none" strike="noStrike" dirty="0">
                          <a:effectLst/>
                        </a:rPr>
                        <a:t>EKT04-PM2</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smtClean="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ctr"/>
                      <a:r>
                        <a:rPr lang="en-US" altLang="zh-CN" sz="1200" b="0" u="none" strike="noStrike" dirty="0">
                          <a:effectLst/>
                        </a:rPr>
                        <a:t>3.184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875877637"/>
                  </a:ext>
                </a:extLst>
              </a:tr>
              <a:tr h="181708">
                <a:tc>
                  <a:txBody>
                    <a:bodyPr/>
                    <a:lstStyle/>
                    <a:p>
                      <a:pPr algn="ctr" fontAlgn="b"/>
                      <a:r>
                        <a:rPr lang="en-US" sz="1200" b="0" u="none" strike="noStrike" dirty="0">
                          <a:effectLst/>
                        </a:rPr>
                        <a:t>EKT04-PM3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a:effectLst/>
                        </a:rPr>
                        <a:t>3.704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ctr"/>
                      <a:r>
                        <a:rPr lang="en-US" altLang="zh-CN" sz="1200" b="0" u="none" strike="noStrike" dirty="0">
                          <a:effectLst/>
                        </a:rPr>
                        <a:t>3.425</a:t>
                      </a:r>
                      <a:endParaRPr lang="en-US" altLang="zh-CN" sz="12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761219459"/>
                  </a:ext>
                </a:extLst>
              </a:tr>
              <a:tr h="181708">
                <a:tc>
                  <a:txBody>
                    <a:bodyPr/>
                    <a:lstStyle/>
                    <a:p>
                      <a:pPr algn="ctr" fontAlgn="b"/>
                      <a:r>
                        <a:rPr lang="en-US" sz="1200" b="0" u="none" strike="noStrike" dirty="0">
                          <a:effectLst/>
                        </a:rPr>
                        <a:t>EKT05-PM1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u="none" strike="noStrike" dirty="0" smtClean="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ctr"/>
                      <a:r>
                        <a:rPr lang="en-US" altLang="zh-CN" sz="1200" b="0" u="none" strike="noStrike" dirty="0">
                          <a:effectLst/>
                        </a:rPr>
                        <a:t>1.862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762747917"/>
                  </a:ext>
                </a:extLst>
              </a:tr>
              <a:tr h="181708">
                <a:tc>
                  <a:txBody>
                    <a:bodyPr/>
                    <a:lstStyle/>
                    <a:p>
                      <a:pPr algn="ctr" fontAlgn="b"/>
                      <a:r>
                        <a:rPr lang="en-US" sz="1200" b="0" u="none" strike="noStrike" dirty="0">
                          <a:effectLst/>
                        </a:rPr>
                        <a:t>EKT05-PM2</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i="0" u="none" strike="noStrike" dirty="0" smtClean="0">
                          <a:solidFill>
                            <a:schemeClr val="dk1"/>
                          </a:solidFill>
                          <a:effectLst/>
                          <a:latin typeface="+mn-lt"/>
                          <a:ea typeface="+mn-ea"/>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ctr"/>
                      <a:r>
                        <a:rPr lang="en-US" altLang="zh-CN" sz="1200" b="0" u="none" strike="noStrike" dirty="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2525709490"/>
                  </a:ext>
                </a:extLst>
              </a:tr>
            </a:tbl>
          </a:graphicData>
        </a:graphic>
      </p:graphicFrame>
      <p:graphicFrame>
        <p:nvGraphicFramePr>
          <p:cNvPr id="9" name="表格 8"/>
          <p:cNvGraphicFramePr>
            <a:graphicFrameLocks noGrp="1"/>
          </p:cNvGraphicFramePr>
          <p:nvPr>
            <p:extLst/>
          </p:nvPr>
        </p:nvGraphicFramePr>
        <p:xfrm>
          <a:off x="171449" y="3767156"/>
          <a:ext cx="8807451" cy="997863"/>
        </p:xfrm>
        <a:graphic>
          <a:graphicData uri="http://schemas.openxmlformats.org/drawingml/2006/table">
            <a:tbl>
              <a:tblPr>
                <a:tableStyleId>{3C2FFA5D-87B4-456A-9821-1D502468CF0F}</a:tableStyleId>
              </a:tblPr>
              <a:tblGrid>
                <a:gridCol w="503804">
                  <a:extLst>
                    <a:ext uri="{9D8B030D-6E8A-4147-A177-3AD203B41FA5}">
                      <a16:colId xmlns:a16="http://schemas.microsoft.com/office/drawing/2014/main" val="2752167093"/>
                    </a:ext>
                  </a:extLst>
                </a:gridCol>
                <a:gridCol w="604565">
                  <a:extLst>
                    <a:ext uri="{9D8B030D-6E8A-4147-A177-3AD203B41FA5}">
                      <a16:colId xmlns:a16="http://schemas.microsoft.com/office/drawing/2014/main" val="3042441313"/>
                    </a:ext>
                  </a:extLst>
                </a:gridCol>
                <a:gridCol w="1209131">
                  <a:extLst>
                    <a:ext uri="{9D8B030D-6E8A-4147-A177-3AD203B41FA5}">
                      <a16:colId xmlns:a16="http://schemas.microsoft.com/office/drawing/2014/main" val="3219550629"/>
                    </a:ext>
                  </a:extLst>
                </a:gridCol>
                <a:gridCol w="906849">
                  <a:extLst>
                    <a:ext uri="{9D8B030D-6E8A-4147-A177-3AD203B41FA5}">
                      <a16:colId xmlns:a16="http://schemas.microsoft.com/office/drawing/2014/main" val="2741848971"/>
                    </a:ext>
                  </a:extLst>
                </a:gridCol>
                <a:gridCol w="1108369">
                  <a:extLst>
                    <a:ext uri="{9D8B030D-6E8A-4147-A177-3AD203B41FA5}">
                      <a16:colId xmlns:a16="http://schemas.microsoft.com/office/drawing/2014/main" val="187677678"/>
                    </a:ext>
                  </a:extLst>
                </a:gridCol>
                <a:gridCol w="4474733">
                  <a:extLst>
                    <a:ext uri="{9D8B030D-6E8A-4147-A177-3AD203B41FA5}">
                      <a16:colId xmlns:a16="http://schemas.microsoft.com/office/drawing/2014/main" val="3201249161"/>
                    </a:ext>
                  </a:extLst>
                </a:gridCol>
              </a:tblGrid>
              <a:tr h="103724">
                <a:tc>
                  <a:txBody>
                    <a:bodyPr/>
                    <a:lstStyle/>
                    <a:p>
                      <a:pPr algn="ctr" fontAlgn="ctr"/>
                      <a:r>
                        <a:rPr lang="en-US" sz="800" b="1" u="none" strike="noStrike" dirty="0">
                          <a:effectLst/>
                        </a:rPr>
                        <a:t>EQP</a:t>
                      </a:r>
                      <a:endParaRPr lang="en-US" sz="800" b="1" i="0" u="none" strike="noStrike" dirty="0">
                        <a:solidFill>
                          <a:srgbClr val="000000"/>
                        </a:solidFill>
                        <a:effectLst/>
                        <a:latin typeface="等线" panose="02010600030101010101" pitchFamily="2" charset="-122"/>
                        <a:ea typeface="等线" panose="02010600030101010101" pitchFamily="2" charset="-122"/>
                      </a:endParaRPr>
                    </a:p>
                  </a:txBody>
                  <a:tcPr marL="4172" marR="4172" marT="4172" marB="0" anchor="ctr"/>
                </a:tc>
                <a:tc>
                  <a:txBody>
                    <a:bodyPr/>
                    <a:lstStyle/>
                    <a:p>
                      <a:pPr algn="ctr" fontAlgn="ctr"/>
                      <a:r>
                        <a:rPr lang="en-US" sz="800" b="1" u="none" strike="noStrike" dirty="0">
                          <a:effectLst/>
                        </a:rPr>
                        <a:t>ACTIVITY</a:t>
                      </a:r>
                      <a:endParaRPr lang="en-US" sz="800" b="1" i="0" u="none" strike="noStrike" dirty="0">
                        <a:solidFill>
                          <a:srgbClr val="000000"/>
                        </a:solidFill>
                        <a:effectLst/>
                        <a:latin typeface="等线" panose="02010600030101010101" pitchFamily="2" charset="-122"/>
                        <a:ea typeface="等线" panose="02010600030101010101" pitchFamily="2" charset="-122"/>
                      </a:endParaRPr>
                    </a:p>
                  </a:txBody>
                  <a:tcPr marL="4172" marR="4172" marT="4172" marB="0" anchor="ctr"/>
                </a:tc>
                <a:tc>
                  <a:txBody>
                    <a:bodyPr/>
                    <a:lstStyle/>
                    <a:p>
                      <a:pPr algn="ctr" fontAlgn="ctr"/>
                      <a:r>
                        <a:rPr lang="en-US" sz="800" b="1" u="none" strike="noStrike" dirty="0">
                          <a:effectLst/>
                        </a:rPr>
                        <a:t>EVENT_TIME</a:t>
                      </a:r>
                      <a:endParaRPr lang="en-US" sz="800" b="1" i="0" u="none" strike="noStrike" dirty="0">
                        <a:solidFill>
                          <a:srgbClr val="000000"/>
                        </a:solidFill>
                        <a:effectLst/>
                        <a:latin typeface="等线" panose="02010600030101010101" pitchFamily="2" charset="-122"/>
                        <a:ea typeface="等线" panose="02010600030101010101" pitchFamily="2" charset="-122"/>
                      </a:endParaRPr>
                    </a:p>
                  </a:txBody>
                  <a:tcPr marL="4172" marR="4172" marT="4172" marB="0" anchor="ctr"/>
                </a:tc>
                <a:tc>
                  <a:txBody>
                    <a:bodyPr/>
                    <a:lstStyle/>
                    <a:p>
                      <a:pPr algn="ctr" fontAlgn="ctr"/>
                      <a:r>
                        <a:rPr lang="en-US" sz="800" b="1" u="none" strike="noStrike" dirty="0">
                          <a:effectLst/>
                        </a:rPr>
                        <a:t>STATUS</a:t>
                      </a:r>
                      <a:endParaRPr lang="en-US" sz="800" b="1" i="0" u="none" strike="noStrike" dirty="0">
                        <a:solidFill>
                          <a:srgbClr val="000000"/>
                        </a:solidFill>
                        <a:effectLst/>
                        <a:latin typeface="等线" panose="02010600030101010101" pitchFamily="2" charset="-122"/>
                        <a:ea typeface="等线" panose="02010600030101010101" pitchFamily="2" charset="-122"/>
                      </a:endParaRPr>
                    </a:p>
                  </a:txBody>
                  <a:tcPr marL="4172" marR="4172" marT="4172" marB="0" anchor="ctr"/>
                </a:tc>
                <a:tc>
                  <a:txBody>
                    <a:bodyPr/>
                    <a:lstStyle/>
                    <a:p>
                      <a:pPr algn="ctr" fontAlgn="ctr"/>
                      <a:r>
                        <a:rPr lang="en-US" sz="800" b="1" u="none" strike="noStrike" dirty="0">
                          <a:effectLst/>
                        </a:rPr>
                        <a:t>TIME_IN_STATUS</a:t>
                      </a:r>
                      <a:endParaRPr lang="en-US" sz="800" b="1" i="0" u="none" strike="noStrike" dirty="0">
                        <a:solidFill>
                          <a:srgbClr val="000000"/>
                        </a:solidFill>
                        <a:effectLst/>
                        <a:latin typeface="等线" panose="02010600030101010101" pitchFamily="2" charset="-122"/>
                        <a:ea typeface="等线" panose="02010600030101010101" pitchFamily="2" charset="-122"/>
                      </a:endParaRPr>
                    </a:p>
                  </a:txBody>
                  <a:tcPr marL="4172" marR="4172" marT="4172" marB="0" anchor="ctr"/>
                </a:tc>
                <a:tc>
                  <a:txBody>
                    <a:bodyPr/>
                    <a:lstStyle/>
                    <a:p>
                      <a:pPr algn="ctr" fontAlgn="ctr"/>
                      <a:r>
                        <a:rPr lang="en-US" sz="800" b="1" u="none" strike="noStrike" dirty="0">
                          <a:effectLst/>
                        </a:rPr>
                        <a:t>COMMENTS</a:t>
                      </a:r>
                      <a:endParaRPr lang="en-US" sz="800" b="1" i="0" u="none" strike="noStrike" dirty="0">
                        <a:solidFill>
                          <a:srgbClr val="000000"/>
                        </a:solidFill>
                        <a:effectLst/>
                        <a:latin typeface="等线" panose="02010600030101010101" pitchFamily="2" charset="-122"/>
                        <a:ea typeface="等线" panose="02010600030101010101" pitchFamily="2" charset="-122"/>
                      </a:endParaRPr>
                    </a:p>
                  </a:txBody>
                  <a:tcPr marL="4172" marR="4172" marT="4172" marB="0" anchor="ctr"/>
                </a:tc>
                <a:extLst>
                  <a:ext uri="{0D108BD9-81ED-4DB2-BD59-A6C34878D82A}">
                    <a16:rowId xmlns:a16="http://schemas.microsoft.com/office/drawing/2014/main" val="1824764044"/>
                  </a:ext>
                </a:extLst>
              </a:tr>
              <a:tr h="271103">
                <a:tc>
                  <a:txBody>
                    <a:bodyPr/>
                    <a:lstStyle/>
                    <a:p>
                      <a:pPr algn="ctr" fontAlgn="ctr"/>
                      <a:r>
                        <a:rPr lang="en-US" sz="700" b="0" i="0" u="none" strike="noStrike" dirty="0">
                          <a:solidFill>
                            <a:srgbClr val="000000"/>
                          </a:solidFill>
                          <a:effectLst/>
                          <a:latin typeface="+mn-lt"/>
                          <a:ea typeface="等线" panose="02010600030101010101" pitchFamily="2" charset="-122"/>
                        </a:rPr>
                        <a:t>EKT02 PM1</a:t>
                      </a:r>
                    </a:p>
                  </a:txBody>
                  <a:tcPr marL="9525" marR="9525" marT="9525" marB="0" anchor="ctr"/>
                </a:tc>
                <a:tc>
                  <a:txBody>
                    <a:bodyPr/>
                    <a:lstStyle/>
                    <a:p>
                      <a:pPr algn="ctr" fontAlgn="ctr"/>
                      <a:r>
                        <a:rPr lang="en-US" sz="700" b="0" i="0" u="none" strike="noStrike" dirty="0">
                          <a:solidFill>
                            <a:srgbClr val="000000"/>
                          </a:solidFill>
                          <a:effectLst/>
                          <a:latin typeface="+mn-lt"/>
                          <a:ea typeface="等线" panose="02010600030101010101" pitchFamily="2" charset="-122"/>
                        </a:rPr>
                        <a:t>TS</a:t>
                      </a:r>
                    </a:p>
                  </a:txBody>
                  <a:tcPr marL="9525" marR="9525" marT="9525" marB="0" anchor="ctr"/>
                </a:tc>
                <a:tc>
                  <a:txBody>
                    <a:bodyPr/>
                    <a:lstStyle/>
                    <a:p>
                      <a:pPr algn="ctr" fontAlgn="ctr"/>
                      <a:r>
                        <a:rPr lang="en-US" altLang="zh-CN" sz="700" b="0" i="0" u="none" strike="noStrike" dirty="0">
                          <a:solidFill>
                            <a:srgbClr val="000000"/>
                          </a:solidFill>
                          <a:effectLst/>
                          <a:latin typeface="+mn-lt"/>
                          <a:ea typeface="等线" panose="02010600030101010101" pitchFamily="2" charset="-122"/>
                        </a:rPr>
                        <a:t>2020/3/18 13:32:00</a:t>
                      </a:r>
                    </a:p>
                  </a:txBody>
                  <a:tcPr marL="9525" marR="9525" marT="9525" marB="0" anchor="ctr"/>
                </a:tc>
                <a:tc>
                  <a:txBody>
                    <a:bodyPr/>
                    <a:lstStyle/>
                    <a:p>
                      <a:pPr algn="ctr" fontAlgn="ctr"/>
                      <a:r>
                        <a:rPr lang="en-US" sz="700" b="0" i="0" u="none" strike="noStrike" dirty="0">
                          <a:solidFill>
                            <a:srgbClr val="000000"/>
                          </a:solidFill>
                          <a:effectLst/>
                          <a:latin typeface="+mn-lt"/>
                          <a:ea typeface="等线" panose="02010600030101010101" pitchFamily="2" charset="-122"/>
                        </a:rPr>
                        <a:t>FDC EQ HOLD . STOP TOOL</a:t>
                      </a:r>
                    </a:p>
                  </a:txBody>
                  <a:tcPr marL="9525" marR="9525" marT="9525" marB="0" anchor="ctr"/>
                </a:tc>
                <a:tc>
                  <a:txBody>
                    <a:bodyPr/>
                    <a:lstStyle/>
                    <a:p>
                      <a:pPr algn="ctr" fontAlgn="ctr"/>
                      <a:r>
                        <a:rPr lang="en-US" altLang="zh-CN" sz="700" b="0" i="0" u="none" strike="noStrike" dirty="0">
                          <a:solidFill>
                            <a:srgbClr val="000000"/>
                          </a:solidFill>
                          <a:effectLst/>
                          <a:latin typeface="+mn-lt"/>
                          <a:ea typeface="等线" panose="02010600030101010101" pitchFamily="2" charset="-122"/>
                        </a:rPr>
                        <a:t>0.12</a:t>
                      </a:r>
                    </a:p>
                  </a:txBody>
                  <a:tcPr marL="9525" marR="9525" marT="9525" marB="0" anchor="ctr"/>
                </a:tc>
                <a:tc>
                  <a:txBody>
                    <a:bodyPr/>
                    <a:lstStyle/>
                    <a:p>
                      <a:pPr algn="ctr" fontAlgn="b"/>
                      <a:r>
                        <a:rPr lang="en-US" sz="700" b="0" i="0" u="none" strike="noStrike" dirty="0">
                          <a:solidFill>
                            <a:srgbClr val="000000"/>
                          </a:solidFill>
                          <a:effectLst/>
                          <a:latin typeface="+mn-lt"/>
                          <a:ea typeface="宋体" panose="02010600030101010101" pitchFamily="2" charset="-122"/>
                        </a:rPr>
                        <a:t>Issue：Step2 Bottom Flow Rate FDC HoldRecipe：110NM PFKD1F1  Hold Lot：NAK556.000Action：1.check FDC data ooc2.Bottom Flow</a:t>
                      </a:r>
                      <a:r>
                        <a:rPr lang="zh-CN" altLang="en-US" sz="700" b="0" i="0" u="none" strike="noStrike" dirty="0">
                          <a:solidFill>
                            <a:srgbClr val="000000"/>
                          </a:solidFill>
                          <a:effectLst/>
                          <a:latin typeface="+mn-lt"/>
                          <a:ea typeface="宋体" panose="02010600030101010101" pitchFamily="2" charset="-122"/>
                        </a:rPr>
                        <a:t>波动，重新调整</a:t>
                      </a:r>
                      <a:r>
                        <a:rPr lang="en-US" sz="700" b="0" i="0" u="none" strike="noStrike" dirty="0">
                          <a:solidFill>
                            <a:srgbClr val="000000"/>
                          </a:solidFill>
                          <a:effectLst/>
                          <a:latin typeface="+mn-lt"/>
                          <a:ea typeface="宋体" panose="02010600030101010101" pitchFamily="2" charset="-122"/>
                        </a:rPr>
                        <a:t>Chiller</a:t>
                      </a:r>
                      <a:r>
                        <a:rPr lang="zh-CN" altLang="en-US" sz="700" b="0" i="0" u="none" strike="noStrike" dirty="0">
                          <a:solidFill>
                            <a:srgbClr val="000000"/>
                          </a:solidFill>
                          <a:effectLst/>
                          <a:latin typeface="+mn-lt"/>
                          <a:ea typeface="宋体" panose="02010600030101010101" pitchFamily="2" charset="-122"/>
                        </a:rPr>
                        <a:t>端</a:t>
                      </a:r>
                      <a:r>
                        <a:rPr lang="en-US" sz="700" b="0" i="0" u="none" strike="noStrike" dirty="0">
                          <a:solidFill>
                            <a:srgbClr val="000000"/>
                          </a:solidFill>
                          <a:effectLst/>
                          <a:latin typeface="+mn-lt"/>
                          <a:ea typeface="宋体" panose="02010600030101010101" pitchFamily="2" charset="-122"/>
                        </a:rPr>
                        <a:t>Flow</a:t>
                      </a:r>
                      <a:r>
                        <a:rPr lang="zh-CN" altLang="en-US" sz="700" b="0" i="0" u="none" strike="noStrike" dirty="0">
                          <a:solidFill>
                            <a:srgbClr val="000000"/>
                          </a:solidFill>
                          <a:effectLst/>
                          <a:latin typeface="+mn-lt"/>
                          <a:ea typeface="宋体" panose="02010600030101010101" pitchFamily="2" charset="-122"/>
                        </a:rPr>
                        <a:t>至</a:t>
                      </a:r>
                      <a:r>
                        <a:rPr lang="en-US" sz="700" b="0" i="0" u="none" strike="noStrike" dirty="0">
                          <a:solidFill>
                            <a:srgbClr val="000000"/>
                          </a:solidFill>
                          <a:effectLst/>
                          <a:latin typeface="+mn-lt"/>
                          <a:ea typeface="宋体" panose="02010600030101010101" pitchFamily="2" charset="-122"/>
                        </a:rPr>
                        <a:t>target：29.4，keep trace3.Release to MFG</a:t>
                      </a:r>
                    </a:p>
                  </a:txBody>
                  <a:tcPr marL="9525" marR="9525" marT="9525" marB="0" anchor="b"/>
                </a:tc>
                <a:extLst>
                  <a:ext uri="{0D108BD9-81ED-4DB2-BD59-A6C34878D82A}">
                    <a16:rowId xmlns:a16="http://schemas.microsoft.com/office/drawing/2014/main" val="686311469"/>
                  </a:ext>
                </a:extLst>
              </a:tr>
              <a:tr h="311311">
                <a:tc>
                  <a:txBody>
                    <a:bodyPr/>
                    <a:lstStyle/>
                    <a:p>
                      <a:pPr algn="ctr" fontAlgn="ctr"/>
                      <a:r>
                        <a:rPr lang="en-US" sz="700" b="0" i="0" u="none" strike="noStrike" dirty="0">
                          <a:solidFill>
                            <a:srgbClr val="000000"/>
                          </a:solidFill>
                          <a:effectLst/>
                          <a:latin typeface="+mn-lt"/>
                          <a:ea typeface="等线" panose="02010600030101010101" pitchFamily="2" charset="-122"/>
                        </a:rPr>
                        <a:t>EKT04 PM2</a:t>
                      </a:r>
                    </a:p>
                  </a:txBody>
                  <a:tcPr marL="9525" marR="9525" marT="9525" marB="0" anchor="ctr"/>
                </a:tc>
                <a:tc>
                  <a:txBody>
                    <a:bodyPr/>
                    <a:lstStyle/>
                    <a:p>
                      <a:pPr algn="ctr" fontAlgn="ctr"/>
                      <a:r>
                        <a:rPr lang="en-US" sz="700" b="0" i="0" u="none" strike="noStrike" dirty="0">
                          <a:solidFill>
                            <a:srgbClr val="000000"/>
                          </a:solidFill>
                          <a:effectLst/>
                          <a:latin typeface="+mn-lt"/>
                          <a:ea typeface="等线" panose="02010600030101010101" pitchFamily="2" charset="-122"/>
                        </a:rPr>
                        <a:t>TS</a:t>
                      </a:r>
                    </a:p>
                  </a:txBody>
                  <a:tcPr marL="9525" marR="9525" marT="9525" marB="0" anchor="ctr"/>
                </a:tc>
                <a:tc>
                  <a:txBody>
                    <a:bodyPr/>
                    <a:lstStyle/>
                    <a:p>
                      <a:pPr algn="ctr" fontAlgn="ctr"/>
                      <a:r>
                        <a:rPr lang="en-US" altLang="zh-CN" sz="700" b="0" i="0" u="none" strike="noStrike" dirty="0">
                          <a:solidFill>
                            <a:srgbClr val="000000"/>
                          </a:solidFill>
                          <a:effectLst/>
                          <a:latin typeface="+mn-lt"/>
                          <a:ea typeface="等线" panose="02010600030101010101" pitchFamily="2" charset="-122"/>
                        </a:rPr>
                        <a:t>2020/3/18 13:58:00</a:t>
                      </a:r>
                    </a:p>
                  </a:txBody>
                  <a:tcPr marL="9525" marR="9525" marT="9525" marB="0" anchor="ctr"/>
                </a:tc>
                <a:tc>
                  <a:txBody>
                    <a:bodyPr/>
                    <a:lstStyle/>
                    <a:p>
                      <a:pPr algn="ctr" fontAlgn="ctr"/>
                      <a:r>
                        <a:rPr lang="en-US" sz="700" b="0" i="0" u="none" strike="noStrike" dirty="0">
                          <a:solidFill>
                            <a:srgbClr val="000000"/>
                          </a:solidFill>
                          <a:effectLst/>
                          <a:latin typeface="+mn-lt"/>
                          <a:ea typeface="等线" panose="02010600030101010101" pitchFamily="2" charset="-122"/>
                        </a:rPr>
                        <a:t>FDC EQ HOLD . STOP TOOL</a:t>
                      </a:r>
                    </a:p>
                  </a:txBody>
                  <a:tcPr marL="9525" marR="9525" marT="9525" marB="0" anchor="ctr"/>
                </a:tc>
                <a:tc>
                  <a:txBody>
                    <a:bodyPr/>
                    <a:lstStyle/>
                    <a:p>
                      <a:pPr algn="ctr" fontAlgn="ctr"/>
                      <a:r>
                        <a:rPr lang="en-US" altLang="zh-CN" sz="700" b="0" i="0" u="none" strike="noStrike" dirty="0">
                          <a:solidFill>
                            <a:srgbClr val="000000"/>
                          </a:solidFill>
                          <a:effectLst/>
                          <a:latin typeface="+mn-lt"/>
                          <a:ea typeface="等线" panose="02010600030101010101" pitchFamily="2" charset="-122"/>
                        </a:rPr>
                        <a:t>0.08</a:t>
                      </a:r>
                    </a:p>
                  </a:txBody>
                  <a:tcPr marL="9525" marR="9525" marT="9525" marB="0" anchor="ctr"/>
                </a:tc>
                <a:tc>
                  <a:txBody>
                    <a:bodyPr/>
                    <a:lstStyle/>
                    <a:p>
                      <a:pPr algn="ctr" fontAlgn="b"/>
                      <a:r>
                        <a:rPr lang="en-US" sz="700" b="0" i="0" u="none" strike="noStrike" dirty="0">
                          <a:solidFill>
                            <a:srgbClr val="000000"/>
                          </a:solidFill>
                          <a:effectLst/>
                          <a:latin typeface="+mn-lt"/>
                          <a:ea typeface="宋体" panose="02010600030101010101" pitchFamily="2" charset="-122"/>
                        </a:rPr>
                        <a:t>Issue:Step2 Lo RF </a:t>
                      </a:r>
                      <a:r>
                        <a:rPr lang="en-US" sz="700" b="0" i="0" u="none" strike="noStrike" dirty="0" err="1">
                          <a:solidFill>
                            <a:srgbClr val="000000"/>
                          </a:solidFill>
                          <a:effectLst/>
                          <a:latin typeface="+mn-lt"/>
                          <a:ea typeface="宋体" panose="02010600030101010101" pitchFamily="2" charset="-122"/>
                        </a:rPr>
                        <a:t>Vpp</a:t>
                      </a:r>
                      <a:r>
                        <a:rPr lang="en-US" sz="700" b="0" i="0" u="none" strike="noStrike" dirty="0">
                          <a:solidFill>
                            <a:srgbClr val="000000"/>
                          </a:solidFill>
                          <a:effectLst/>
                          <a:latin typeface="+mn-lt"/>
                          <a:ea typeface="宋体" panose="02010600030101010101" pitchFamily="2" charset="-122"/>
                        </a:rPr>
                        <a:t> Mean FDC </a:t>
                      </a:r>
                      <a:r>
                        <a:rPr lang="en-US" sz="700" b="0" i="0" u="none" strike="noStrike" dirty="0" err="1">
                          <a:solidFill>
                            <a:srgbClr val="000000"/>
                          </a:solidFill>
                          <a:effectLst/>
                          <a:latin typeface="+mn-lt"/>
                          <a:ea typeface="宋体" panose="02010600030101010101" pitchFamily="2" charset="-122"/>
                        </a:rPr>
                        <a:t>HoldRecipe</a:t>
                      </a:r>
                      <a:r>
                        <a:rPr lang="en-US" sz="700" b="0" i="0" u="none" strike="noStrike" dirty="0">
                          <a:solidFill>
                            <a:srgbClr val="000000"/>
                          </a:solidFill>
                          <a:effectLst/>
                          <a:latin typeface="+mn-lt"/>
                          <a:ea typeface="宋体" panose="02010600030101010101" pitchFamily="2" charset="-122"/>
                        </a:rPr>
                        <a:t>: 150nm PFGND2P1_Modify QC Hold  lot:NAK233.040Action:1.check NAK233.040</a:t>
                      </a:r>
                      <a:r>
                        <a:rPr lang="zh-CN" altLang="en-US" sz="700" b="0" i="0" u="none" strike="noStrike" dirty="0">
                          <a:solidFill>
                            <a:srgbClr val="000000"/>
                          </a:solidFill>
                          <a:effectLst/>
                          <a:latin typeface="+mn-lt"/>
                          <a:ea typeface="宋体" panose="02010600030101010101" pitchFamily="2" charset="-122"/>
                        </a:rPr>
                        <a:t>已</a:t>
                      </a:r>
                      <a:r>
                        <a:rPr lang="en-US" sz="700" b="0" i="0" u="none" strike="noStrike" dirty="0">
                          <a:solidFill>
                            <a:srgbClr val="000000"/>
                          </a:solidFill>
                          <a:effectLst/>
                          <a:latin typeface="+mn-lt"/>
                          <a:ea typeface="宋体" panose="02010600030101010101" pitchFamily="2" charset="-122"/>
                        </a:rPr>
                        <a:t>run</a:t>
                      </a:r>
                      <a:r>
                        <a:rPr lang="zh-CN" altLang="en-US" sz="700" b="0" i="0" u="none" strike="noStrike" dirty="0">
                          <a:solidFill>
                            <a:srgbClr val="000000"/>
                          </a:solidFill>
                          <a:effectLst/>
                          <a:latin typeface="+mn-lt"/>
                          <a:ea typeface="宋体" panose="02010600030101010101" pitchFamily="2" charset="-122"/>
                        </a:rPr>
                        <a:t>完整</a:t>
                      </a:r>
                      <a:r>
                        <a:rPr lang="en-US" altLang="zh-CN" sz="700" b="0" i="0" u="none" strike="noStrike" dirty="0">
                          <a:solidFill>
                            <a:srgbClr val="000000"/>
                          </a:solidFill>
                          <a:effectLst/>
                          <a:latin typeface="+mn-lt"/>
                          <a:ea typeface="宋体" panose="02010600030101010101" pitchFamily="2" charset="-122"/>
                        </a:rPr>
                        <a:t>2.</a:t>
                      </a:r>
                      <a:r>
                        <a:rPr lang="zh-CN" altLang="en-US" sz="700" b="0" i="0" u="none" strike="noStrike" dirty="0">
                          <a:solidFill>
                            <a:srgbClr val="000000"/>
                          </a:solidFill>
                          <a:effectLst/>
                          <a:latin typeface="+mn-lt"/>
                          <a:ea typeface="宋体" panose="02010600030101010101" pitchFamily="2" charset="-122"/>
                        </a:rPr>
                        <a:t>新</a:t>
                      </a:r>
                      <a:r>
                        <a:rPr lang="en-US" sz="700" b="0" i="0" u="none" strike="noStrike" dirty="0">
                          <a:solidFill>
                            <a:srgbClr val="000000"/>
                          </a:solidFill>
                          <a:effectLst/>
                          <a:latin typeface="+mn-lt"/>
                          <a:ea typeface="宋体" panose="02010600030101010101" pitchFamily="2" charset="-122"/>
                        </a:rPr>
                        <a:t>Path，2pcs </a:t>
                      </a:r>
                      <a:r>
                        <a:rPr lang="en-US" sz="700" b="0" i="0" u="none" strike="noStrike" dirty="0" err="1">
                          <a:solidFill>
                            <a:srgbClr val="000000"/>
                          </a:solidFill>
                          <a:effectLst/>
                          <a:latin typeface="+mn-lt"/>
                          <a:ea typeface="宋体" panose="02010600030101010101" pitchFamily="2" charset="-122"/>
                        </a:rPr>
                        <a:t>data，Vpp</a:t>
                      </a:r>
                      <a:r>
                        <a:rPr lang="en-US" sz="700" b="0" i="0" u="none" strike="noStrike" dirty="0">
                          <a:solidFill>
                            <a:srgbClr val="000000"/>
                          </a:solidFill>
                          <a:effectLst/>
                          <a:latin typeface="+mn-lt"/>
                          <a:ea typeface="宋体" panose="02010600030101010101" pitchFamily="2" charset="-122"/>
                        </a:rPr>
                        <a:t> Mean</a:t>
                      </a:r>
                      <a:r>
                        <a:rPr lang="zh-CN" altLang="en-US" sz="700" b="0" i="0" u="none" strike="noStrike" dirty="0">
                          <a:solidFill>
                            <a:srgbClr val="000000"/>
                          </a:solidFill>
                          <a:effectLst/>
                          <a:latin typeface="+mn-lt"/>
                          <a:ea typeface="宋体" panose="02010600030101010101" pitchFamily="2" charset="-122"/>
                        </a:rPr>
                        <a:t>卡控问题，</a:t>
                      </a:r>
                      <a:r>
                        <a:rPr lang="en-US" sz="700" b="0" i="0" u="none" strike="noStrike" dirty="0">
                          <a:solidFill>
                            <a:srgbClr val="000000"/>
                          </a:solidFill>
                          <a:effectLst/>
                          <a:latin typeface="+mn-lt"/>
                          <a:ea typeface="宋体" panose="02010600030101010101" pitchFamily="2" charset="-122"/>
                        </a:rPr>
                        <a:t>adjust target：475 to 494，keep trace3.Release to MFG</a:t>
                      </a:r>
                    </a:p>
                  </a:txBody>
                  <a:tcPr marL="9525" marR="9525" marT="9525" marB="0" anchor="b"/>
                </a:tc>
                <a:extLst>
                  <a:ext uri="{0D108BD9-81ED-4DB2-BD59-A6C34878D82A}">
                    <a16:rowId xmlns:a16="http://schemas.microsoft.com/office/drawing/2014/main" val="801351106"/>
                  </a:ext>
                </a:extLst>
              </a:tr>
              <a:tr h="271103">
                <a:tc>
                  <a:txBody>
                    <a:bodyPr/>
                    <a:lstStyle/>
                    <a:p>
                      <a:pPr algn="ctr" fontAlgn="ctr"/>
                      <a:r>
                        <a:rPr lang="en-US" sz="700" b="0" i="0" u="none" strike="noStrike">
                          <a:solidFill>
                            <a:srgbClr val="000000"/>
                          </a:solidFill>
                          <a:effectLst/>
                          <a:latin typeface="+mn-lt"/>
                          <a:ea typeface="等线" panose="02010600030101010101" pitchFamily="2" charset="-122"/>
                        </a:rPr>
                        <a:t>EKT04 PM3</a:t>
                      </a:r>
                    </a:p>
                  </a:txBody>
                  <a:tcPr marL="9525" marR="9525" marT="9525" marB="0" anchor="ctr"/>
                </a:tc>
                <a:tc>
                  <a:txBody>
                    <a:bodyPr/>
                    <a:lstStyle/>
                    <a:p>
                      <a:pPr algn="ctr" fontAlgn="ctr"/>
                      <a:r>
                        <a:rPr lang="en-US" sz="700" b="0" i="0" u="none" strike="noStrike">
                          <a:solidFill>
                            <a:srgbClr val="000000"/>
                          </a:solidFill>
                          <a:effectLst/>
                          <a:latin typeface="+mn-lt"/>
                          <a:ea typeface="等线" panose="02010600030101010101" pitchFamily="2" charset="-122"/>
                        </a:rPr>
                        <a:t>TS</a:t>
                      </a:r>
                    </a:p>
                  </a:txBody>
                  <a:tcPr marL="9525" marR="9525" marT="9525" marB="0" anchor="ctr"/>
                </a:tc>
                <a:tc>
                  <a:txBody>
                    <a:bodyPr/>
                    <a:lstStyle/>
                    <a:p>
                      <a:pPr algn="ctr" fontAlgn="ctr"/>
                      <a:r>
                        <a:rPr lang="en-US" altLang="zh-CN" sz="700" b="0" i="0" u="none" strike="noStrike">
                          <a:solidFill>
                            <a:srgbClr val="000000"/>
                          </a:solidFill>
                          <a:effectLst/>
                          <a:latin typeface="+mn-lt"/>
                          <a:ea typeface="等线" panose="02010600030101010101" pitchFamily="2" charset="-122"/>
                        </a:rPr>
                        <a:t>2020/3/18 17:41:00</a:t>
                      </a:r>
                    </a:p>
                  </a:txBody>
                  <a:tcPr marL="9525" marR="9525" marT="9525" marB="0" anchor="ctr"/>
                </a:tc>
                <a:tc>
                  <a:txBody>
                    <a:bodyPr/>
                    <a:lstStyle/>
                    <a:p>
                      <a:pPr algn="ctr" fontAlgn="ctr"/>
                      <a:r>
                        <a:rPr lang="en-US" sz="700" b="0" i="0" u="none" strike="noStrike">
                          <a:solidFill>
                            <a:srgbClr val="000000"/>
                          </a:solidFill>
                          <a:effectLst/>
                          <a:latin typeface="+mn-lt"/>
                          <a:ea typeface="等线" panose="02010600030101010101" pitchFamily="2" charset="-122"/>
                        </a:rPr>
                        <a:t>FDC EQ HOLD . STOP TOOL</a:t>
                      </a:r>
                    </a:p>
                  </a:txBody>
                  <a:tcPr marL="9525" marR="9525" marT="9525" marB="0" anchor="ctr"/>
                </a:tc>
                <a:tc>
                  <a:txBody>
                    <a:bodyPr/>
                    <a:lstStyle/>
                    <a:p>
                      <a:pPr algn="ctr" fontAlgn="ctr"/>
                      <a:r>
                        <a:rPr lang="en-US" altLang="zh-CN" sz="700" b="0" i="0" u="none" strike="noStrike" dirty="0">
                          <a:solidFill>
                            <a:srgbClr val="000000"/>
                          </a:solidFill>
                          <a:effectLst/>
                          <a:latin typeface="+mn-lt"/>
                          <a:ea typeface="等线" panose="02010600030101010101" pitchFamily="2" charset="-122"/>
                        </a:rPr>
                        <a:t>0.45</a:t>
                      </a:r>
                    </a:p>
                  </a:txBody>
                  <a:tcPr marL="9525" marR="9525" marT="9525" marB="0" anchor="ctr"/>
                </a:tc>
                <a:tc>
                  <a:txBody>
                    <a:bodyPr/>
                    <a:lstStyle/>
                    <a:p>
                      <a:pPr algn="ctr" fontAlgn="b"/>
                      <a:r>
                        <a:rPr lang="en-US" sz="700" b="0" i="0" u="none" strike="noStrike" dirty="0">
                          <a:solidFill>
                            <a:srgbClr val="000000"/>
                          </a:solidFill>
                          <a:effectLst/>
                          <a:latin typeface="+mn-lt"/>
                          <a:ea typeface="宋体" panose="02010600030101010101" pitchFamily="2" charset="-122"/>
                        </a:rPr>
                        <a:t>Issue:Step4 Lo C2 </a:t>
                      </a:r>
                      <a:r>
                        <a:rPr lang="en-US" sz="700" b="0" i="0" u="none" strike="noStrike" dirty="0" err="1">
                          <a:solidFill>
                            <a:srgbClr val="000000"/>
                          </a:solidFill>
                          <a:effectLst/>
                          <a:latin typeface="+mn-lt"/>
                          <a:ea typeface="宋体" panose="02010600030101010101" pitchFamily="2" charset="-122"/>
                        </a:rPr>
                        <a:t>Var</a:t>
                      </a:r>
                      <a:r>
                        <a:rPr lang="en-US" sz="700" b="0" i="0" u="none" strike="noStrike" dirty="0">
                          <a:solidFill>
                            <a:srgbClr val="000000"/>
                          </a:solidFill>
                          <a:effectLst/>
                          <a:latin typeface="+mn-lt"/>
                          <a:ea typeface="宋体" panose="02010600030101010101" pitchFamily="2" charset="-122"/>
                        </a:rPr>
                        <a:t> Capacitor FDC </a:t>
                      </a:r>
                      <a:r>
                        <a:rPr lang="en-US" sz="700" b="0" i="0" u="none" strike="noStrike" dirty="0" err="1">
                          <a:solidFill>
                            <a:srgbClr val="000000"/>
                          </a:solidFill>
                          <a:effectLst/>
                          <a:latin typeface="+mn-lt"/>
                          <a:ea typeface="宋体" panose="02010600030101010101" pitchFamily="2" charset="-122"/>
                        </a:rPr>
                        <a:t>HoldRecipe</a:t>
                      </a:r>
                      <a:r>
                        <a:rPr lang="en-US" sz="700" b="0" i="0" u="none" strike="noStrike" dirty="0">
                          <a:solidFill>
                            <a:srgbClr val="000000"/>
                          </a:solidFill>
                          <a:effectLst/>
                          <a:latin typeface="+mn-lt"/>
                          <a:ea typeface="宋体" panose="02010600030101010101" pitchFamily="2" charset="-122"/>
                        </a:rPr>
                        <a:t>: 110nm PFKD2F1 Hold  lot:NAK418.000 #02Action:1.check NAK418.000 All wafer </a:t>
                      </a:r>
                      <a:r>
                        <a:rPr lang="zh-CN" altLang="en-US" sz="700" b="0" i="0" u="none" strike="noStrike" dirty="0">
                          <a:solidFill>
                            <a:srgbClr val="000000"/>
                          </a:solidFill>
                          <a:effectLst/>
                          <a:latin typeface="+mn-lt"/>
                          <a:ea typeface="宋体" panose="02010600030101010101" pitchFamily="2" charset="-122"/>
                        </a:rPr>
                        <a:t>已</a:t>
                      </a:r>
                      <a:r>
                        <a:rPr lang="en-US" sz="700" b="0" i="0" u="none" strike="noStrike" dirty="0">
                          <a:solidFill>
                            <a:srgbClr val="000000"/>
                          </a:solidFill>
                          <a:effectLst/>
                          <a:latin typeface="+mn-lt"/>
                          <a:ea typeface="宋体" panose="02010600030101010101" pitchFamily="2" charset="-122"/>
                        </a:rPr>
                        <a:t>run</a:t>
                      </a:r>
                      <a:r>
                        <a:rPr lang="zh-CN" altLang="en-US" sz="700" b="0" i="0" u="none" strike="noStrike" dirty="0">
                          <a:solidFill>
                            <a:srgbClr val="000000"/>
                          </a:solidFill>
                          <a:effectLst/>
                          <a:latin typeface="+mn-lt"/>
                          <a:ea typeface="宋体" panose="02010600030101010101" pitchFamily="2" charset="-122"/>
                        </a:rPr>
                        <a:t>完整</a:t>
                      </a:r>
                      <a:r>
                        <a:rPr lang="en-US" altLang="zh-CN" sz="700" b="0" i="0" u="none" strike="noStrike" dirty="0">
                          <a:solidFill>
                            <a:srgbClr val="000000"/>
                          </a:solidFill>
                          <a:effectLst/>
                          <a:latin typeface="+mn-lt"/>
                          <a:ea typeface="宋体" panose="02010600030101010101" pitchFamily="2" charset="-122"/>
                        </a:rPr>
                        <a:t>2.#02 </a:t>
                      </a:r>
                      <a:r>
                        <a:rPr lang="en-US" sz="700" b="0" i="0" u="none" strike="noStrike" dirty="0">
                          <a:solidFill>
                            <a:srgbClr val="000000"/>
                          </a:solidFill>
                          <a:effectLst/>
                          <a:latin typeface="+mn-lt"/>
                          <a:ea typeface="宋体" panose="02010600030101010101" pitchFamily="2" charset="-122"/>
                        </a:rPr>
                        <a:t>C2</a:t>
                      </a:r>
                      <a:r>
                        <a:rPr lang="zh-CN" altLang="en-US" sz="700" b="0" i="0" u="none" strike="noStrike" dirty="0">
                          <a:solidFill>
                            <a:srgbClr val="000000"/>
                          </a:solidFill>
                          <a:effectLst/>
                          <a:latin typeface="+mn-lt"/>
                          <a:ea typeface="宋体" panose="02010600030101010101" pitchFamily="2" charset="-122"/>
                        </a:rPr>
                        <a:t>电容单点跳起，</a:t>
                      </a:r>
                      <a:r>
                        <a:rPr lang="en-US" sz="700" b="0" i="0" u="none" strike="noStrike" dirty="0">
                          <a:solidFill>
                            <a:srgbClr val="000000"/>
                          </a:solidFill>
                          <a:effectLst/>
                          <a:latin typeface="+mn-lt"/>
                          <a:ea typeface="宋体" panose="02010600030101010101" pitchFamily="2" charset="-122"/>
                        </a:rPr>
                        <a:t>check Raw data</a:t>
                      </a:r>
                      <a:r>
                        <a:rPr lang="zh-CN" altLang="en-US" sz="700" b="0" i="0" u="none" strike="noStrike" dirty="0">
                          <a:solidFill>
                            <a:srgbClr val="000000"/>
                          </a:solidFill>
                          <a:effectLst/>
                          <a:latin typeface="+mn-lt"/>
                          <a:ea typeface="宋体" panose="02010600030101010101" pitchFamily="2" charset="-122"/>
                        </a:rPr>
                        <a:t>最后一秒有波动 ，</a:t>
                      </a:r>
                      <a:r>
                        <a:rPr lang="en-US" sz="700" b="0" i="0" u="none" strike="noStrike" dirty="0">
                          <a:solidFill>
                            <a:srgbClr val="000000"/>
                          </a:solidFill>
                          <a:effectLst/>
                          <a:latin typeface="+mn-lt"/>
                          <a:ea typeface="宋体" panose="02010600030101010101" pitchFamily="2" charset="-122"/>
                        </a:rPr>
                        <a:t>keep trace3.Release to MFG</a:t>
                      </a:r>
                    </a:p>
                  </a:txBody>
                  <a:tcPr marL="9525" marR="9525" marT="9525" marB="0" anchor="b"/>
                </a:tc>
                <a:extLst>
                  <a:ext uri="{0D108BD9-81ED-4DB2-BD59-A6C34878D82A}">
                    <a16:rowId xmlns:a16="http://schemas.microsoft.com/office/drawing/2014/main" val="3440205188"/>
                  </a:ext>
                </a:extLst>
              </a:tr>
            </a:tbl>
          </a:graphicData>
        </a:graphic>
      </p:graphicFrame>
      <p:sp>
        <p:nvSpPr>
          <p:cNvPr id="10" name="下箭头 9"/>
          <p:cNvSpPr/>
          <p:nvPr/>
        </p:nvSpPr>
        <p:spPr>
          <a:xfrm>
            <a:off x="1638299" y="3203545"/>
            <a:ext cx="381000" cy="461027"/>
          </a:xfrm>
          <a:prstGeom prst="downArrow">
            <a:avLst/>
          </a:prstGeom>
          <a:solidFill>
            <a:srgbClr val="00B0F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 name="文本框 10"/>
          <p:cNvSpPr txBox="1"/>
          <p:nvPr/>
        </p:nvSpPr>
        <p:spPr>
          <a:xfrm>
            <a:off x="1981200" y="3316873"/>
            <a:ext cx="1866899" cy="338554"/>
          </a:xfrm>
          <a:prstGeom prst="rect">
            <a:avLst/>
          </a:prstGeom>
          <a:noFill/>
        </p:spPr>
        <p:txBody>
          <a:bodyPr wrap="square" rtlCol="0">
            <a:spAutoFit/>
          </a:bodyPr>
          <a:lstStyle/>
          <a:p>
            <a:r>
              <a:rPr lang="zh-CN" altLang="en-US" sz="1600" b="1" dirty="0" smtClean="0"/>
              <a:t>与机台</a:t>
            </a:r>
            <a:r>
              <a:rPr lang="en-US" altLang="zh-CN" sz="1600" b="1" dirty="0" smtClean="0"/>
              <a:t>event</a:t>
            </a:r>
            <a:r>
              <a:rPr lang="zh-CN" altLang="en-US" sz="1600" b="1" dirty="0" smtClean="0"/>
              <a:t>无关</a:t>
            </a:r>
            <a:endParaRPr lang="zh-CN" altLang="en-US" sz="1600" b="1" dirty="0"/>
          </a:p>
        </p:txBody>
      </p:sp>
      <p:sp>
        <p:nvSpPr>
          <p:cNvPr id="12" name="矩形 11"/>
          <p:cNvSpPr/>
          <p:nvPr/>
        </p:nvSpPr>
        <p:spPr>
          <a:xfrm>
            <a:off x="6242050" y="606343"/>
            <a:ext cx="2749550" cy="1813007"/>
          </a:xfrm>
          <a:prstGeom prst="rect">
            <a:avLst/>
          </a:prstGeom>
          <a:solidFill>
            <a:srgbClr val="00B0F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42900" indent="-342900">
              <a:buFont typeface="+mj-ea"/>
              <a:buAutoNum type="circleNumDbPlain"/>
            </a:pPr>
            <a:r>
              <a:rPr lang="zh-CN" altLang="zh-CN" sz="1200" dirty="0" smtClean="0">
                <a:latin typeface="+mn-ea"/>
              </a:rPr>
              <a:t>当下</a:t>
            </a:r>
            <a:r>
              <a:rPr lang="zh-CN" altLang="en-US" sz="1200" dirty="0" smtClean="0">
                <a:latin typeface="+mn-ea"/>
              </a:rPr>
              <a:t>机台</a:t>
            </a:r>
            <a:r>
              <a:rPr lang="zh-CN" altLang="zh-CN" sz="1200" dirty="0" smtClean="0">
                <a:latin typeface="+mn-ea"/>
              </a:rPr>
              <a:t>要</a:t>
            </a:r>
            <a:r>
              <a:rPr lang="zh-CN" altLang="zh-CN" sz="1200" dirty="0">
                <a:latin typeface="+mn-ea"/>
              </a:rPr>
              <a:t>到的货少一些</a:t>
            </a:r>
            <a:r>
              <a:rPr lang="zh-CN" altLang="zh-CN" sz="1200" dirty="0" smtClean="0">
                <a:latin typeface="+mn-ea"/>
              </a:rPr>
              <a:t>。目前</a:t>
            </a:r>
            <a:r>
              <a:rPr lang="en-US" altLang="zh-CN" sz="1200" dirty="0">
                <a:latin typeface="+mn-ea"/>
              </a:rPr>
              <a:t>RTD</a:t>
            </a:r>
            <a:r>
              <a:rPr lang="zh-CN" altLang="zh-CN" sz="1200" dirty="0">
                <a:latin typeface="+mn-ea"/>
              </a:rPr>
              <a:t>是没办法平均分配</a:t>
            </a:r>
            <a:r>
              <a:rPr lang="en-US" altLang="zh-CN" sz="1200" dirty="0">
                <a:latin typeface="+mn-ea"/>
              </a:rPr>
              <a:t>Lot</a:t>
            </a:r>
            <a:r>
              <a:rPr lang="zh-CN" altLang="zh-CN" sz="1200" dirty="0">
                <a:latin typeface="+mn-ea"/>
              </a:rPr>
              <a:t>给各个</a:t>
            </a:r>
            <a:r>
              <a:rPr lang="en-US" altLang="zh-CN" sz="1200" dirty="0">
                <a:latin typeface="+mn-ea"/>
              </a:rPr>
              <a:t>path</a:t>
            </a:r>
            <a:r>
              <a:rPr lang="zh-CN" altLang="zh-CN" sz="1200" dirty="0">
                <a:latin typeface="+mn-ea"/>
              </a:rPr>
              <a:t>的。要是堆货够多，还比较平均，当不够多时，就可能表现为某些机台</a:t>
            </a:r>
            <a:r>
              <a:rPr lang="en-US" altLang="zh-CN" sz="1200" dirty="0">
                <a:latin typeface="+mn-ea"/>
              </a:rPr>
              <a:t>Run</a:t>
            </a:r>
            <a:r>
              <a:rPr lang="zh-CN" altLang="zh-CN" sz="1200" dirty="0">
                <a:latin typeface="+mn-ea"/>
              </a:rPr>
              <a:t>的多，某些机台</a:t>
            </a:r>
            <a:r>
              <a:rPr lang="en-US" altLang="zh-CN" sz="1200" dirty="0">
                <a:latin typeface="+mn-ea"/>
              </a:rPr>
              <a:t>Run</a:t>
            </a:r>
            <a:r>
              <a:rPr lang="zh-CN" altLang="zh-CN" sz="1200" dirty="0">
                <a:latin typeface="+mn-ea"/>
              </a:rPr>
              <a:t>的</a:t>
            </a:r>
            <a:r>
              <a:rPr lang="zh-CN" altLang="zh-CN" sz="1200" dirty="0" smtClean="0">
                <a:latin typeface="+mn-ea"/>
              </a:rPr>
              <a:t>少</a:t>
            </a:r>
            <a:r>
              <a:rPr lang="zh-CN" altLang="en-US" sz="1200" dirty="0" smtClean="0">
                <a:latin typeface="+mn-ea"/>
              </a:rPr>
              <a:t>。</a:t>
            </a:r>
            <a:endParaRPr lang="en-US" altLang="zh-CN" sz="1200" dirty="0" smtClean="0">
              <a:latin typeface="+mn-ea"/>
            </a:endParaRPr>
          </a:p>
          <a:p>
            <a:pPr marL="342900" indent="-342900">
              <a:buFont typeface="+mj-ea"/>
              <a:buAutoNum type="circleNumDbPlain"/>
            </a:pPr>
            <a:r>
              <a:rPr lang="zh-CN" altLang="en-US" sz="1200" dirty="0" smtClean="0">
                <a:latin typeface="+mn-ea"/>
              </a:rPr>
              <a:t>还有一些其他原因。（当下</a:t>
            </a:r>
            <a:r>
              <a:rPr lang="en-US" altLang="zh-CN" sz="1200" dirty="0" err="1" smtClean="0">
                <a:latin typeface="+mn-ea"/>
              </a:rPr>
              <a:t>useflag</a:t>
            </a:r>
            <a:r>
              <a:rPr lang="zh-CN" altLang="en-US" sz="1200" dirty="0" smtClean="0">
                <a:latin typeface="+mn-ea"/>
              </a:rPr>
              <a:t>没有开等）</a:t>
            </a:r>
            <a:endParaRPr lang="zh-CN" altLang="zh-CN" sz="1200" dirty="0">
              <a:latin typeface="+mn-ea"/>
            </a:endParaRPr>
          </a:p>
        </p:txBody>
      </p:sp>
      <p:sp>
        <p:nvSpPr>
          <p:cNvPr id="13" name="矩形 12"/>
          <p:cNvSpPr/>
          <p:nvPr/>
        </p:nvSpPr>
        <p:spPr>
          <a:xfrm>
            <a:off x="6235700" y="2647951"/>
            <a:ext cx="2743200" cy="1007475"/>
          </a:xfrm>
          <a:prstGeom prst="rect">
            <a:avLst/>
          </a:prstGeom>
          <a:solidFill>
            <a:schemeClr val="accent6">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indent="-228600">
              <a:buFont typeface="+mj-ea"/>
              <a:buAutoNum type="circleNumDbPlain"/>
            </a:pPr>
            <a:r>
              <a:rPr lang="zh-CN" altLang="en-US" sz="1200" dirty="0" smtClean="0"/>
              <a:t>算法</a:t>
            </a:r>
            <a:r>
              <a:rPr lang="zh-CN" altLang="en-US" sz="1200" dirty="0"/>
              <a:t>不同次的迭代会产生不一样的</a:t>
            </a:r>
            <a:r>
              <a:rPr lang="zh-CN" altLang="en-US" sz="1200" dirty="0" smtClean="0"/>
              <a:t>结果，会出现有</a:t>
            </a:r>
            <a:r>
              <a:rPr lang="en-US" altLang="zh-CN" sz="1200" dirty="0" smtClean="0"/>
              <a:t>0</a:t>
            </a:r>
            <a:r>
              <a:rPr lang="zh-CN" altLang="en-US" sz="1200" dirty="0" smtClean="0"/>
              <a:t>的情况，也会出现均有</a:t>
            </a:r>
            <a:r>
              <a:rPr lang="en-US" altLang="zh-CN" sz="1200" dirty="0" smtClean="0"/>
              <a:t>run </a:t>
            </a:r>
            <a:r>
              <a:rPr lang="zh-CN" altLang="en-US" sz="1200" dirty="0" smtClean="0"/>
              <a:t>货的情况</a:t>
            </a:r>
            <a:r>
              <a:rPr lang="zh-CN" altLang="en-US" sz="1200" dirty="0" smtClean="0">
                <a:latin typeface="+mn-ea"/>
              </a:rPr>
              <a:t>。</a:t>
            </a:r>
            <a:endParaRPr lang="en-US" altLang="zh-CN" sz="1200" dirty="0" smtClean="0">
              <a:latin typeface="+mn-ea"/>
            </a:endParaRPr>
          </a:p>
          <a:p>
            <a:pPr marL="228600" indent="-228600">
              <a:buFont typeface="+mj-ea"/>
              <a:buAutoNum type="circleNumDbPlain"/>
            </a:pPr>
            <a:r>
              <a:rPr lang="zh-CN" altLang="en-US" sz="1200" b="1" dirty="0" smtClean="0">
                <a:latin typeface="+mn-ea"/>
              </a:rPr>
              <a:t>机台</a:t>
            </a:r>
            <a:r>
              <a:rPr lang="zh-CN" altLang="zh-CN" sz="1200" b="1" dirty="0" smtClean="0">
                <a:latin typeface="+mn-ea"/>
              </a:rPr>
              <a:t>的货</a:t>
            </a:r>
            <a:r>
              <a:rPr lang="zh-CN" altLang="en-US" sz="1200" b="1" dirty="0" smtClean="0">
                <a:latin typeface="+mn-ea"/>
              </a:rPr>
              <a:t>较少</a:t>
            </a:r>
            <a:r>
              <a:rPr lang="zh-CN" altLang="en-US" sz="1200" dirty="0" smtClean="0">
                <a:latin typeface="+mn-ea"/>
              </a:rPr>
              <a:t>。</a:t>
            </a:r>
            <a:endParaRPr lang="zh-CN" altLang="zh-CN" sz="1200" dirty="0">
              <a:latin typeface="+mn-ea"/>
            </a:endParaRPr>
          </a:p>
        </p:txBody>
      </p:sp>
      <p:sp>
        <p:nvSpPr>
          <p:cNvPr id="4" name="右箭头 3"/>
          <p:cNvSpPr/>
          <p:nvPr/>
        </p:nvSpPr>
        <p:spPr>
          <a:xfrm>
            <a:off x="7677150" y="3255325"/>
            <a:ext cx="552450" cy="169277"/>
          </a:xfrm>
          <a:prstGeom prst="rightArrow">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graphicFrame>
        <p:nvGraphicFramePr>
          <p:cNvPr id="14" name="对象 13"/>
          <p:cNvGraphicFramePr>
            <a:graphicFrameLocks noChangeAspect="1"/>
          </p:cNvGraphicFramePr>
          <p:nvPr>
            <p:extLst/>
          </p:nvPr>
        </p:nvGraphicFramePr>
        <p:xfrm>
          <a:off x="8108950" y="3124200"/>
          <a:ext cx="914400" cy="828675"/>
        </p:xfrm>
        <a:graphic>
          <a:graphicData uri="http://schemas.openxmlformats.org/presentationml/2006/ole">
            <mc:AlternateContent xmlns:mc="http://schemas.openxmlformats.org/markup-compatibility/2006">
              <mc:Choice xmlns:v="urn:schemas-microsoft-com:vml" Requires="v">
                <p:oleObj spid="_x0000_s3123" name="工作表" showAsIcon="1" r:id="rId5" imgW="914400" imgH="828720" progId="Excel.Sheet.12">
                  <p:embed/>
                </p:oleObj>
              </mc:Choice>
              <mc:Fallback>
                <p:oleObj name="工作表" showAsIcon="1" r:id="rId5" imgW="914400" imgH="828720" progId="Excel.Sheet.12">
                  <p:embed/>
                  <p:pic>
                    <p:nvPicPr>
                      <p:cNvPr id="14" name="对象 13"/>
                      <p:cNvPicPr/>
                      <p:nvPr/>
                    </p:nvPicPr>
                    <p:blipFill>
                      <a:blip r:embed="rId6"/>
                      <a:stretch>
                        <a:fillRect/>
                      </a:stretch>
                    </p:blipFill>
                    <p:spPr>
                      <a:xfrm>
                        <a:off x="8108950" y="3124200"/>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2876826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0" y="0"/>
            <a:ext cx="3733800" cy="496888"/>
          </a:xfrm>
        </p:spPr>
        <p:txBody>
          <a:bodyPr/>
          <a:lstStyle/>
          <a:p>
            <a:pPr algn="l"/>
            <a:r>
              <a:rPr lang="zh-CN" altLang="en-US" b="1" dirty="0">
                <a:latin typeface="+mn-ea"/>
                <a:cs typeface="Arial Unicode MS" panose="020B0604020202020204" pitchFamily="34" charset="-122"/>
              </a:rPr>
              <a:t>蚁群算法</a:t>
            </a:r>
            <a:endParaRPr lang="zh-CN" altLang="en-US" b="1" dirty="0"/>
          </a:p>
        </p:txBody>
      </p:sp>
      <p:sp>
        <p:nvSpPr>
          <p:cNvPr id="3" name="矩形 2"/>
          <p:cNvSpPr/>
          <p:nvPr/>
        </p:nvSpPr>
        <p:spPr>
          <a:xfrm>
            <a:off x="381000" y="666750"/>
            <a:ext cx="7696200" cy="1569660"/>
          </a:xfrm>
          <a:prstGeom prst="rect">
            <a:avLst/>
          </a:prstGeom>
        </p:spPr>
        <p:txBody>
          <a:bodyPr wrap="square">
            <a:spAutoFit/>
          </a:bodyPr>
          <a:lstStyle/>
          <a:p>
            <a:r>
              <a:rPr lang="zh-CN" altLang="en-US" sz="1600" b="1" dirty="0">
                <a:cs typeface="Arial Unicode MS" panose="020B0604020202020204" pitchFamily="34" charset="-122"/>
              </a:rPr>
              <a:t>应用</a:t>
            </a:r>
            <a:r>
              <a:rPr lang="zh-CN" altLang="en-US" sz="1600" dirty="0" smtClean="0">
                <a:cs typeface="Arial Unicode MS" panose="020B0604020202020204" pitchFamily="34" charset="-122"/>
              </a:rPr>
              <a:t>：</a:t>
            </a:r>
            <a:endParaRPr lang="en-US" altLang="zh-CN" sz="1600" dirty="0" smtClean="0">
              <a:cs typeface="Arial Unicode MS" panose="020B0604020202020204" pitchFamily="34" charset="-122"/>
            </a:endParaRPr>
          </a:p>
          <a:p>
            <a:r>
              <a:rPr lang="zh-CN" altLang="en-US" sz="1600" dirty="0" smtClean="0">
                <a:cs typeface="Arial Unicode MS" panose="020B0604020202020204" pitchFamily="34" charset="-122"/>
              </a:rPr>
              <a:t>         旅行</a:t>
            </a:r>
            <a:r>
              <a:rPr lang="zh-CN" altLang="en-US" sz="1600" dirty="0">
                <a:cs typeface="Arial Unicode MS" panose="020B0604020202020204" pitchFamily="34" charset="-122"/>
              </a:rPr>
              <a:t>商问题（</a:t>
            </a:r>
            <a:r>
              <a:rPr lang="en-US" altLang="zh-CN" sz="1600" dirty="0">
                <a:cs typeface="Arial Unicode MS" panose="020B0604020202020204" pitchFamily="34" charset="-122"/>
              </a:rPr>
              <a:t>TSP</a:t>
            </a:r>
            <a:r>
              <a:rPr lang="zh-CN" altLang="en-US" sz="1600" dirty="0">
                <a:cs typeface="Arial Unicode MS" panose="020B0604020202020204" pitchFamily="34" charset="-122"/>
              </a:rPr>
              <a:t>问题）</a:t>
            </a:r>
            <a:r>
              <a:rPr lang="zh-CN" altLang="en-US" sz="1600" dirty="0" smtClean="0">
                <a:cs typeface="Arial Unicode MS" panose="020B0604020202020204" pitchFamily="34" charset="-122"/>
              </a:rPr>
              <a:t>、</a:t>
            </a:r>
            <a:endParaRPr lang="en-US" altLang="zh-CN" sz="1600" dirty="0" smtClean="0">
              <a:cs typeface="Arial Unicode MS" panose="020B0604020202020204" pitchFamily="34" charset="-122"/>
            </a:endParaRPr>
          </a:p>
          <a:p>
            <a:r>
              <a:rPr lang="zh-CN" altLang="en-US" sz="1600" dirty="0" smtClean="0">
                <a:cs typeface="Arial Unicode MS" panose="020B0604020202020204" pitchFamily="34" charset="-122"/>
              </a:rPr>
              <a:t>         图</a:t>
            </a:r>
            <a:r>
              <a:rPr lang="zh-CN" altLang="en-US" sz="1600" dirty="0">
                <a:cs typeface="Arial Unicode MS" panose="020B0604020202020204" pitchFamily="34" charset="-122"/>
              </a:rPr>
              <a:t>着色</a:t>
            </a:r>
            <a:r>
              <a:rPr lang="zh-CN" altLang="en-US" sz="1600" dirty="0" smtClean="0">
                <a:cs typeface="Arial Unicode MS" panose="020B0604020202020204" pitchFamily="34" charset="-122"/>
              </a:rPr>
              <a:t>问题、</a:t>
            </a:r>
            <a:endParaRPr lang="en-US" altLang="zh-CN" sz="1600" dirty="0" smtClean="0">
              <a:cs typeface="Arial Unicode MS" panose="020B0604020202020204" pitchFamily="34" charset="-122"/>
            </a:endParaRPr>
          </a:p>
          <a:p>
            <a:r>
              <a:rPr lang="zh-CN" altLang="en-US" sz="1600" dirty="0" smtClean="0">
                <a:cs typeface="Arial Unicode MS" panose="020B0604020202020204" pitchFamily="34" charset="-122"/>
              </a:rPr>
              <a:t>         集成电路</a:t>
            </a:r>
            <a:r>
              <a:rPr lang="zh-CN" altLang="en-US" sz="1600" dirty="0">
                <a:cs typeface="Arial Unicode MS" panose="020B0604020202020204" pitchFamily="34" charset="-122"/>
              </a:rPr>
              <a:t>设计</a:t>
            </a:r>
            <a:r>
              <a:rPr lang="zh-CN" altLang="en-US" sz="1600" dirty="0" smtClean="0">
                <a:cs typeface="Arial Unicode MS" panose="020B0604020202020204" pitchFamily="34" charset="-122"/>
              </a:rPr>
              <a:t>、</a:t>
            </a:r>
            <a:endParaRPr lang="en-US" altLang="zh-CN" sz="1600" dirty="0" smtClean="0">
              <a:cs typeface="Arial Unicode MS" panose="020B0604020202020204" pitchFamily="34" charset="-122"/>
            </a:endParaRPr>
          </a:p>
          <a:p>
            <a:r>
              <a:rPr lang="zh-CN" altLang="en-US" sz="1600" b="1" dirty="0" smtClean="0">
                <a:solidFill>
                  <a:srgbClr val="0000FF"/>
                </a:solidFill>
                <a:cs typeface="Arial Unicode MS" panose="020B0604020202020204" pitchFamily="34" charset="-122"/>
              </a:rPr>
              <a:t>         柔性</a:t>
            </a:r>
            <a:r>
              <a:rPr lang="zh-CN" altLang="en-US" sz="1600" b="1" dirty="0">
                <a:solidFill>
                  <a:srgbClr val="0000FF"/>
                </a:solidFill>
                <a:cs typeface="Arial Unicode MS" panose="020B0604020202020204" pitchFamily="34" charset="-122"/>
              </a:rPr>
              <a:t>作业车间调度</a:t>
            </a:r>
            <a:r>
              <a:rPr lang="zh-CN" altLang="en-US" sz="1600" b="1" dirty="0" smtClean="0">
                <a:solidFill>
                  <a:srgbClr val="0000FF"/>
                </a:solidFill>
                <a:cs typeface="Arial Unicode MS" panose="020B0604020202020204" pitchFamily="34" charset="-122"/>
              </a:rPr>
              <a:t>问题</a:t>
            </a:r>
            <a:r>
              <a:rPr lang="en-US" altLang="zh-CN" sz="1600" b="1" dirty="0">
                <a:solidFill>
                  <a:srgbClr val="0000FF"/>
                </a:solidFill>
                <a:cs typeface="Arial Unicode MS" panose="020B0604020202020204" pitchFamily="34" charset="-122"/>
              </a:rPr>
              <a:t>(Flexible Job-shop Scheduling Problem, FJSP</a:t>
            </a:r>
            <a:r>
              <a:rPr lang="en-US" altLang="zh-CN" sz="1600" b="1" dirty="0" smtClean="0">
                <a:solidFill>
                  <a:srgbClr val="0000FF"/>
                </a:solidFill>
                <a:cs typeface="Arial Unicode MS" panose="020B0604020202020204" pitchFamily="34" charset="-122"/>
              </a:rPr>
              <a:t>)</a:t>
            </a:r>
            <a:r>
              <a:rPr lang="zh-CN" altLang="en-US" sz="1600" b="1" dirty="0" smtClean="0">
                <a:solidFill>
                  <a:srgbClr val="0000FF"/>
                </a:solidFill>
                <a:cs typeface="Arial Unicode MS" panose="020B0604020202020204" pitchFamily="34" charset="-122"/>
              </a:rPr>
              <a:t>、</a:t>
            </a:r>
            <a:endParaRPr lang="en-US" altLang="zh-CN" sz="1600" b="1" dirty="0" smtClean="0">
              <a:solidFill>
                <a:srgbClr val="0000FF"/>
              </a:solidFill>
              <a:cs typeface="Arial Unicode MS" panose="020B0604020202020204" pitchFamily="34" charset="-122"/>
            </a:endParaRPr>
          </a:p>
          <a:p>
            <a:r>
              <a:rPr lang="en-US" altLang="zh-CN" sz="1600" dirty="0" smtClean="0">
                <a:cs typeface="Arial Unicode MS" panose="020B0604020202020204" pitchFamily="34" charset="-122"/>
              </a:rPr>
              <a:t>         ……</a:t>
            </a:r>
            <a:endParaRPr lang="zh-CN" altLang="en-US" sz="1600" dirty="0">
              <a:cs typeface="Arial Unicode MS" panose="020B0604020202020204" pitchFamily="34" charset="-122"/>
            </a:endParaRPr>
          </a:p>
        </p:txBody>
      </p:sp>
      <p:sp>
        <p:nvSpPr>
          <p:cNvPr id="4" name="下箭头 3"/>
          <p:cNvSpPr/>
          <p:nvPr/>
        </p:nvSpPr>
        <p:spPr>
          <a:xfrm>
            <a:off x="3289300" y="2038350"/>
            <a:ext cx="457200" cy="990600"/>
          </a:xfrm>
          <a:prstGeom prst="downArrow">
            <a:avLst/>
          </a:prstGeom>
          <a:solidFill>
            <a:srgbClr val="0000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solidFill>
                <a:schemeClr val="tx1"/>
              </a:solidFill>
            </a:endParaRPr>
          </a:p>
        </p:txBody>
      </p:sp>
      <p:sp>
        <p:nvSpPr>
          <p:cNvPr id="5" name="矩形 4"/>
          <p:cNvSpPr/>
          <p:nvPr/>
        </p:nvSpPr>
        <p:spPr>
          <a:xfrm>
            <a:off x="1371600" y="3116311"/>
            <a:ext cx="7194274" cy="830997"/>
          </a:xfrm>
          <a:prstGeom prst="rect">
            <a:avLst/>
          </a:prstGeom>
        </p:spPr>
        <p:txBody>
          <a:bodyPr wrap="square">
            <a:spAutoFit/>
          </a:bodyPr>
          <a:lstStyle/>
          <a:p>
            <a:pPr marL="228600" indent="-228600">
              <a:buFont typeface="+mj-lt"/>
              <a:buAutoNum type="alphaUcPeriod"/>
            </a:pPr>
            <a:r>
              <a:rPr lang="zh-CN" altLang="en-US" sz="1600" dirty="0" smtClean="0">
                <a:cs typeface="Arial Unicode MS" panose="020B0604020202020204" pitchFamily="34" charset="-122"/>
              </a:rPr>
              <a:t>现有</a:t>
            </a:r>
            <a:r>
              <a:rPr lang="zh-CN" altLang="en-US" sz="1600" dirty="0">
                <a:cs typeface="Arial Unicode MS" panose="020B0604020202020204" pitchFamily="34" charset="-122"/>
              </a:rPr>
              <a:t>制造资源合理安排加工</a:t>
            </a:r>
            <a:r>
              <a:rPr lang="zh-CN" altLang="en-US" sz="1600" dirty="0" smtClean="0">
                <a:cs typeface="Arial Unicode MS" panose="020B0604020202020204" pitchFamily="34" charset="-122"/>
              </a:rPr>
              <a:t>时间；</a:t>
            </a:r>
            <a:endParaRPr lang="en-US" altLang="zh-CN" sz="1600" dirty="0" smtClean="0">
              <a:cs typeface="Arial Unicode MS" panose="020B0604020202020204" pitchFamily="34" charset="-122"/>
            </a:endParaRPr>
          </a:p>
          <a:p>
            <a:pPr marL="228600" indent="-228600">
              <a:buFont typeface="+mj-lt"/>
              <a:buAutoNum type="alphaUcPeriod"/>
            </a:pPr>
            <a:r>
              <a:rPr lang="zh-CN" altLang="en-US" sz="1600" dirty="0">
                <a:cs typeface="Arial Unicode MS" panose="020B0604020202020204" pitchFamily="34" charset="-122"/>
              </a:rPr>
              <a:t>将工件的每一道工序选择</a:t>
            </a:r>
            <a:r>
              <a:rPr lang="zh-CN" altLang="en-US" sz="1600" dirty="0" smtClean="0">
                <a:cs typeface="Arial Unicode MS" panose="020B0604020202020204" pitchFamily="34" charset="-122"/>
              </a:rPr>
              <a:t>加工设备；</a:t>
            </a:r>
            <a:endParaRPr lang="en-US" altLang="zh-CN" sz="1600" dirty="0" smtClean="0">
              <a:cs typeface="Arial Unicode MS" panose="020B0604020202020204" pitchFamily="34" charset="-122"/>
            </a:endParaRPr>
          </a:p>
          <a:p>
            <a:pPr marL="228600" indent="-228600">
              <a:buFont typeface="+mj-lt"/>
              <a:buAutoNum type="alphaUcPeriod"/>
            </a:pPr>
            <a:r>
              <a:rPr lang="zh-CN" altLang="en-US" sz="1600" dirty="0">
                <a:cs typeface="Arial Unicode MS" panose="020B0604020202020204" pitchFamily="34" charset="-122"/>
              </a:rPr>
              <a:t>对性能指标进行优化，在执行作业操作时也需要满足一些约束条件</a:t>
            </a:r>
            <a:r>
              <a:rPr lang="zh-CN" altLang="en-US" sz="1600" dirty="0" smtClean="0">
                <a:cs typeface="Arial Unicode MS" panose="020B0604020202020204" pitchFamily="34" charset="-122"/>
              </a:rPr>
              <a:t>。</a:t>
            </a:r>
            <a:endParaRPr lang="en-US" altLang="zh-CN" sz="1600" dirty="0" smtClean="0">
              <a:cs typeface="Arial Unicode MS" panose="020B0604020202020204" pitchFamily="34" charset="-122"/>
            </a:endParaRPr>
          </a:p>
        </p:txBody>
      </p:sp>
      <p:sp>
        <p:nvSpPr>
          <p:cNvPr id="2" name="文本框 1"/>
          <p:cNvSpPr txBox="1"/>
          <p:nvPr/>
        </p:nvSpPr>
        <p:spPr>
          <a:xfrm>
            <a:off x="2819400" y="4019550"/>
            <a:ext cx="4953000" cy="461665"/>
          </a:xfrm>
          <a:prstGeom prst="rect">
            <a:avLst/>
          </a:prstGeom>
          <a:noFill/>
        </p:spPr>
        <p:txBody>
          <a:bodyPr wrap="square" rtlCol="0">
            <a:spAutoFit/>
          </a:bodyPr>
          <a:lstStyle/>
          <a:p>
            <a:r>
              <a:rPr lang="zh-CN" altLang="en-US" sz="2400" dirty="0" smtClean="0">
                <a:solidFill>
                  <a:srgbClr val="00FF00"/>
                </a:solidFill>
                <a:latin typeface="方正舒体" panose="02010601030101010101" pitchFamily="2" charset="-122"/>
                <a:ea typeface="方正舒体" panose="02010601030101010101" pitchFamily="2" charset="-122"/>
              </a:rPr>
              <a:t>与厂内的实际情况一致</a:t>
            </a:r>
            <a:endParaRPr lang="zh-CN" altLang="en-US" sz="2400" dirty="0">
              <a:solidFill>
                <a:srgbClr val="00FF00"/>
              </a:solidFill>
              <a:latin typeface="方正舒体" panose="02010601030101010101" pitchFamily="2" charset="-122"/>
              <a:ea typeface="方正舒体" panose="02010601030101010101" pitchFamily="2" charset="-122"/>
            </a:endParaRPr>
          </a:p>
        </p:txBody>
      </p:sp>
      <p:sp>
        <p:nvSpPr>
          <p:cNvPr id="7" name="动作按钮: 第一张 6">
            <a:hlinkClick r:id="rId2" action="ppaction://hlinksldjump" highlightClick="1"/>
          </p:cNvPr>
          <p:cNvSpPr/>
          <p:nvPr/>
        </p:nvSpPr>
        <p:spPr>
          <a:xfrm>
            <a:off x="7924800" y="4054504"/>
            <a:ext cx="609600" cy="615306"/>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102776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
                                        </p:tgtEl>
                                        <p:attrNameLst>
                                          <p:attrName>ppt_y</p:attrName>
                                        </p:attrNameLst>
                                      </p:cBhvr>
                                      <p:tavLst>
                                        <p:tav tm="0">
                                          <p:val>
                                            <p:strVal val="#ppt_y"/>
                                          </p:val>
                                        </p:tav>
                                        <p:tav tm="100000">
                                          <p:val>
                                            <p:strVal val="#ppt_y"/>
                                          </p:val>
                                        </p:tav>
                                      </p:tavLst>
                                    </p:anim>
                                    <p:anim calcmode="lin" valueType="num">
                                      <p:cBhvr>
                                        <p:cTn id="23"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4</a:t>
            </a:r>
            <a:r>
              <a:rPr lang="zh-CN" altLang="en-US" dirty="0" smtClean="0"/>
              <a:t>（</a:t>
            </a:r>
            <a:r>
              <a:rPr lang="en-US" altLang="zh-CN" dirty="0"/>
              <a:t>30</a:t>
            </a:r>
            <a:r>
              <a:rPr lang="zh-CN" altLang="en-US" dirty="0"/>
              <a:t>））</a:t>
            </a:r>
          </a:p>
        </p:txBody>
      </p:sp>
      <p:pic>
        <p:nvPicPr>
          <p:cNvPr id="5" name="图片 4"/>
          <p:cNvPicPr>
            <a:picLocks noChangeAspect="1"/>
          </p:cNvPicPr>
          <p:nvPr/>
        </p:nvPicPr>
        <p:blipFill>
          <a:blip r:embed="rId2"/>
          <a:stretch>
            <a:fillRect/>
          </a:stretch>
        </p:blipFill>
        <p:spPr>
          <a:xfrm>
            <a:off x="3136900" y="514670"/>
            <a:ext cx="4241074" cy="2590800"/>
          </a:xfrm>
          <a:prstGeom prst="rect">
            <a:avLst/>
          </a:prstGeom>
        </p:spPr>
      </p:pic>
      <p:graphicFrame>
        <p:nvGraphicFramePr>
          <p:cNvPr id="6" name="表格 5"/>
          <p:cNvGraphicFramePr>
            <a:graphicFrameLocks noGrp="1"/>
          </p:cNvGraphicFramePr>
          <p:nvPr>
            <p:extLst/>
          </p:nvPr>
        </p:nvGraphicFramePr>
        <p:xfrm>
          <a:off x="152400" y="514669"/>
          <a:ext cx="2971800" cy="2590800"/>
        </p:xfrm>
        <a:graphic>
          <a:graphicData uri="http://schemas.openxmlformats.org/drawingml/2006/table">
            <a:tbl>
              <a:tblPr firstRow="1">
                <a:tableStyleId>{5C22544A-7EE6-4342-B048-85BDC9FD1C3A}</a:tableStyleId>
              </a:tblPr>
              <a:tblGrid>
                <a:gridCol w="1143000">
                  <a:extLst>
                    <a:ext uri="{9D8B030D-6E8A-4147-A177-3AD203B41FA5}">
                      <a16:colId xmlns:a16="http://schemas.microsoft.com/office/drawing/2014/main" val="1181431426"/>
                    </a:ext>
                  </a:extLst>
                </a:gridCol>
                <a:gridCol w="1039244">
                  <a:extLst>
                    <a:ext uri="{9D8B030D-6E8A-4147-A177-3AD203B41FA5}">
                      <a16:colId xmlns:a16="http://schemas.microsoft.com/office/drawing/2014/main" val="3060718032"/>
                    </a:ext>
                  </a:extLst>
                </a:gridCol>
                <a:gridCol w="789556">
                  <a:extLst>
                    <a:ext uri="{9D8B030D-6E8A-4147-A177-3AD203B41FA5}">
                      <a16:colId xmlns:a16="http://schemas.microsoft.com/office/drawing/2014/main" val="3762756219"/>
                    </a:ext>
                  </a:extLst>
                </a:gridCol>
              </a:tblGrid>
              <a:tr h="138093">
                <a:tc>
                  <a:txBody>
                    <a:bodyPr/>
                    <a:lstStyle/>
                    <a:p>
                      <a:pPr algn="ctr" fontAlgn="b"/>
                      <a:r>
                        <a:rPr lang="en-US" sz="1000" u="none" strike="noStrike" dirty="0">
                          <a:effectLst/>
                        </a:rPr>
                        <a:t>EQP-CHA</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000" u="none" strike="noStrike" dirty="0">
                          <a:effectLst/>
                        </a:rPr>
                        <a:t>Hour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000" u="none" strike="noStrike" dirty="0">
                          <a:effectLst/>
                        </a:rPr>
                        <a:t>Adjust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73353981"/>
                  </a:ext>
                </a:extLst>
              </a:tr>
              <a:tr h="138093">
                <a:tc>
                  <a:txBody>
                    <a:bodyPr/>
                    <a:lstStyle/>
                    <a:p>
                      <a:pPr algn="ctr" fontAlgn="b"/>
                      <a:r>
                        <a:rPr lang="en-US" sz="1000" u="none" strike="noStrike" dirty="0" smtClean="0">
                          <a:effectLst/>
                        </a:rPr>
                        <a:t>EKT01-PM1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3.316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1611499023"/>
                  </a:ext>
                </a:extLst>
              </a:tr>
              <a:tr h="138093">
                <a:tc>
                  <a:txBody>
                    <a:bodyPr/>
                    <a:lstStyle/>
                    <a:p>
                      <a:pPr algn="ctr" fontAlgn="b"/>
                      <a:r>
                        <a:rPr lang="en-US" sz="1000" u="none" strike="noStrike" dirty="0" smtClean="0">
                          <a:effectLst/>
                        </a:rPr>
                        <a:t>EKT01-PM2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000" u="none" strike="noStrike" dirty="0">
                          <a:effectLst/>
                        </a:rPr>
                        <a:t>1.727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21104513"/>
                  </a:ext>
                </a:extLst>
              </a:tr>
              <a:tr h="138093">
                <a:tc>
                  <a:txBody>
                    <a:bodyPr/>
                    <a:lstStyle/>
                    <a:p>
                      <a:pPr algn="ctr" fontAlgn="b"/>
                      <a:r>
                        <a:rPr lang="en-US" sz="1000" u="none" strike="noStrike" dirty="0" smtClean="0">
                          <a:effectLst/>
                        </a:rPr>
                        <a:t>EKT01-PM3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000" u="none" strike="noStrike" dirty="0">
                          <a:effectLst/>
                        </a:rPr>
                        <a:t>2.783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3837823"/>
                  </a:ext>
                </a:extLst>
              </a:tr>
              <a:tr h="138093">
                <a:tc>
                  <a:txBody>
                    <a:bodyPr/>
                    <a:lstStyle/>
                    <a:p>
                      <a:pPr algn="ctr" fontAlgn="b"/>
                      <a:r>
                        <a:rPr lang="en-US" sz="1000" u="none" strike="noStrike" dirty="0" smtClean="0">
                          <a:effectLst/>
                        </a:rPr>
                        <a:t>EKT02-PM1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3.597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4.603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93710123"/>
                  </a:ext>
                </a:extLst>
              </a:tr>
              <a:tr h="138093">
                <a:tc>
                  <a:txBody>
                    <a:bodyPr/>
                    <a:lstStyle/>
                    <a:p>
                      <a:pPr algn="ctr" fontAlgn="b"/>
                      <a:r>
                        <a:rPr lang="en-US" sz="1000" u="none" strike="noStrike" dirty="0" smtClean="0">
                          <a:effectLst/>
                        </a:rPr>
                        <a:t>EKT02-PM2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4.576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000" u="none" strike="noStrike" dirty="0">
                          <a:effectLst/>
                        </a:rPr>
                        <a:t>2.896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29299739"/>
                  </a:ext>
                </a:extLst>
              </a:tr>
              <a:tr h="138093">
                <a:tc>
                  <a:txBody>
                    <a:bodyPr/>
                    <a:lstStyle/>
                    <a:p>
                      <a:pPr algn="ctr" fontAlgn="b"/>
                      <a:r>
                        <a:rPr lang="en-US" sz="1000" u="none" strike="noStrike" dirty="0" smtClean="0">
                          <a:effectLst/>
                        </a:rPr>
                        <a:t>EKT02-PM3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000" u="none" strike="noStrike" dirty="0">
                          <a:effectLst/>
                        </a:rPr>
                        <a:t>6.558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000" u="none" strike="noStrike" dirty="0">
                          <a:effectLst/>
                        </a:rPr>
                        <a:t>4.429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986390057"/>
                  </a:ext>
                </a:extLst>
              </a:tr>
              <a:tr h="138093">
                <a:tc>
                  <a:txBody>
                    <a:bodyPr/>
                    <a:lstStyle/>
                    <a:p>
                      <a:pPr algn="ctr" fontAlgn="b"/>
                      <a:r>
                        <a:rPr lang="en-US" sz="1000" u="none" strike="noStrike" dirty="0" smtClean="0">
                          <a:effectLst/>
                        </a:rPr>
                        <a:t>EKT03-PM1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5.195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000" u="none" strike="noStrike" dirty="0">
                          <a:effectLst/>
                        </a:rPr>
                        <a:t>4.658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33556095"/>
                  </a:ext>
                </a:extLst>
              </a:tr>
              <a:tr h="138093">
                <a:tc>
                  <a:txBody>
                    <a:bodyPr/>
                    <a:lstStyle/>
                    <a:p>
                      <a:pPr algn="ctr" fontAlgn="b"/>
                      <a:r>
                        <a:rPr lang="en-US" sz="1000" u="none" strike="noStrike" dirty="0" smtClean="0">
                          <a:effectLst/>
                        </a:rPr>
                        <a:t>EKT03-PM2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3.168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3.640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969061168"/>
                  </a:ext>
                </a:extLst>
              </a:tr>
              <a:tr h="138093">
                <a:tc>
                  <a:txBody>
                    <a:bodyPr/>
                    <a:lstStyle/>
                    <a:p>
                      <a:pPr algn="ctr" fontAlgn="b"/>
                      <a:r>
                        <a:rPr lang="en-US" sz="1000" u="none" strike="noStrike" dirty="0" smtClean="0">
                          <a:effectLst/>
                        </a:rPr>
                        <a:t>EKT03-PM3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000" u="none" strike="noStrike" dirty="0">
                          <a:effectLst/>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2139194959"/>
                  </a:ext>
                </a:extLst>
              </a:tr>
              <a:tr h="138093">
                <a:tc>
                  <a:txBody>
                    <a:bodyPr/>
                    <a:lstStyle/>
                    <a:p>
                      <a:pPr algn="ctr" fontAlgn="b"/>
                      <a:r>
                        <a:rPr lang="en-US" sz="1000" u="none" strike="noStrike" dirty="0" smtClean="0">
                          <a:effectLst/>
                        </a:rPr>
                        <a:t>EKT04-PM1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smtClean="0">
                          <a:effectLst/>
                        </a:rPr>
                        <a:t>1.720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1.737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59295154"/>
                  </a:ext>
                </a:extLst>
              </a:tr>
              <a:tr h="138093">
                <a:tc>
                  <a:txBody>
                    <a:bodyPr/>
                    <a:lstStyle/>
                    <a:p>
                      <a:pPr algn="ctr" fontAlgn="b"/>
                      <a:r>
                        <a:rPr lang="en-US" sz="1000" u="none" strike="noStrike" dirty="0" smtClean="0">
                          <a:effectLst/>
                        </a:rPr>
                        <a:t>EKT04-PM2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1.744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solidFill>
                      <a:schemeClr val="accent6"/>
                    </a:solidFill>
                  </a:tcPr>
                </a:tc>
                <a:extLst>
                  <a:ext uri="{0D108BD9-81ED-4DB2-BD59-A6C34878D82A}">
                    <a16:rowId xmlns:a16="http://schemas.microsoft.com/office/drawing/2014/main" val="1599953508"/>
                  </a:ext>
                </a:extLst>
              </a:tr>
              <a:tr h="138093">
                <a:tc>
                  <a:txBody>
                    <a:bodyPr/>
                    <a:lstStyle/>
                    <a:p>
                      <a:pPr algn="ctr" fontAlgn="b"/>
                      <a:r>
                        <a:rPr lang="en-US" sz="1000" u="none" strike="noStrike" dirty="0" smtClean="0">
                          <a:effectLst/>
                        </a:rPr>
                        <a:t>EKT04-PM3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3.477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000" u="none" strike="noStrike" dirty="0">
                          <a:effectLst/>
                        </a:rPr>
                        <a:t>4.690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66628011"/>
                  </a:ext>
                </a:extLst>
              </a:tr>
              <a:tr h="138093">
                <a:tc>
                  <a:txBody>
                    <a:bodyPr/>
                    <a:lstStyle/>
                    <a:p>
                      <a:pPr algn="ctr" fontAlgn="b"/>
                      <a:r>
                        <a:rPr lang="en-US" sz="1000" u="none" strike="noStrike" dirty="0" smtClean="0">
                          <a:effectLst/>
                        </a:rPr>
                        <a:t>EKT05-PM1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2.174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2.708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364926668"/>
                  </a:ext>
                </a:extLst>
              </a:tr>
              <a:tr h="138093">
                <a:tc>
                  <a:txBody>
                    <a:bodyPr/>
                    <a:lstStyle/>
                    <a:p>
                      <a:pPr algn="ctr" fontAlgn="b"/>
                      <a:r>
                        <a:rPr lang="en-US" sz="1000" u="none" strike="noStrike" dirty="0" smtClean="0">
                          <a:effectLst/>
                        </a:rPr>
                        <a:t>EKT05-PM2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000" u="none" strike="noStrike" dirty="0">
                          <a:effectLst/>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2646640252"/>
                  </a:ext>
                </a:extLst>
              </a:tr>
              <a:tr h="138093">
                <a:tc>
                  <a:txBody>
                    <a:bodyPr/>
                    <a:lstStyle/>
                    <a:p>
                      <a:pPr algn="ctr" fontAlgn="b"/>
                      <a:r>
                        <a:rPr lang="en-US" sz="1000" u="none" strike="noStrike" dirty="0" smtClean="0">
                          <a:effectLst/>
                        </a:rPr>
                        <a:t>EKT05-PM3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000" u="none" strike="noStrike" dirty="0">
                          <a:effectLst/>
                        </a:rPr>
                        <a:t>1.658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84813583"/>
                  </a:ext>
                </a:extLst>
              </a:tr>
            </a:tbl>
          </a:graphicData>
        </a:graphic>
      </p:graphicFrame>
      <p:graphicFrame>
        <p:nvGraphicFramePr>
          <p:cNvPr id="9" name="表格 8"/>
          <p:cNvGraphicFramePr>
            <a:graphicFrameLocks noGrp="1"/>
          </p:cNvGraphicFramePr>
          <p:nvPr>
            <p:extLst/>
          </p:nvPr>
        </p:nvGraphicFramePr>
        <p:xfrm>
          <a:off x="76200" y="3486150"/>
          <a:ext cx="8839200" cy="1577686"/>
        </p:xfrm>
        <a:graphic>
          <a:graphicData uri="http://schemas.openxmlformats.org/drawingml/2006/table">
            <a:tbl>
              <a:tblPr>
                <a:tableStyleId>{3C2FFA5D-87B4-456A-9821-1D502468CF0F}</a:tableStyleId>
              </a:tblPr>
              <a:tblGrid>
                <a:gridCol w="609600">
                  <a:extLst>
                    <a:ext uri="{9D8B030D-6E8A-4147-A177-3AD203B41FA5}">
                      <a16:colId xmlns:a16="http://schemas.microsoft.com/office/drawing/2014/main" val="2582742893"/>
                    </a:ext>
                  </a:extLst>
                </a:gridCol>
                <a:gridCol w="533400">
                  <a:extLst>
                    <a:ext uri="{9D8B030D-6E8A-4147-A177-3AD203B41FA5}">
                      <a16:colId xmlns:a16="http://schemas.microsoft.com/office/drawing/2014/main" val="240328862"/>
                    </a:ext>
                  </a:extLst>
                </a:gridCol>
                <a:gridCol w="990600">
                  <a:extLst>
                    <a:ext uri="{9D8B030D-6E8A-4147-A177-3AD203B41FA5}">
                      <a16:colId xmlns:a16="http://schemas.microsoft.com/office/drawing/2014/main" val="598704786"/>
                    </a:ext>
                  </a:extLst>
                </a:gridCol>
                <a:gridCol w="1219200">
                  <a:extLst>
                    <a:ext uri="{9D8B030D-6E8A-4147-A177-3AD203B41FA5}">
                      <a16:colId xmlns:a16="http://schemas.microsoft.com/office/drawing/2014/main" val="1639343423"/>
                    </a:ext>
                  </a:extLst>
                </a:gridCol>
                <a:gridCol w="990600">
                  <a:extLst>
                    <a:ext uri="{9D8B030D-6E8A-4147-A177-3AD203B41FA5}">
                      <a16:colId xmlns:a16="http://schemas.microsoft.com/office/drawing/2014/main" val="1975568680"/>
                    </a:ext>
                  </a:extLst>
                </a:gridCol>
                <a:gridCol w="4495800">
                  <a:extLst>
                    <a:ext uri="{9D8B030D-6E8A-4147-A177-3AD203B41FA5}">
                      <a16:colId xmlns:a16="http://schemas.microsoft.com/office/drawing/2014/main" val="4126113248"/>
                    </a:ext>
                  </a:extLst>
                </a:gridCol>
              </a:tblGrid>
              <a:tr h="157972">
                <a:tc>
                  <a:txBody>
                    <a:bodyPr/>
                    <a:lstStyle/>
                    <a:p>
                      <a:pPr algn="ctr" fontAlgn="ctr"/>
                      <a:r>
                        <a:rPr lang="en-US" sz="900" b="1" u="none" strike="noStrike" dirty="0">
                          <a:effectLst/>
                        </a:rPr>
                        <a:t>EQP</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4360" marR="4360" marT="4360" marB="0" anchor="ctr"/>
                </a:tc>
                <a:tc>
                  <a:txBody>
                    <a:bodyPr/>
                    <a:lstStyle/>
                    <a:p>
                      <a:pPr algn="ctr" fontAlgn="ctr"/>
                      <a:r>
                        <a:rPr lang="en-US" sz="900" b="1" u="none" strike="noStrike" dirty="0">
                          <a:effectLst/>
                        </a:rPr>
                        <a:t>ACTIVITY</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4360" marR="4360" marT="4360" marB="0" anchor="ctr"/>
                </a:tc>
                <a:tc>
                  <a:txBody>
                    <a:bodyPr/>
                    <a:lstStyle/>
                    <a:p>
                      <a:pPr algn="ctr" fontAlgn="ctr"/>
                      <a:r>
                        <a:rPr lang="en-US" sz="900" b="1" u="none" strike="noStrike" dirty="0">
                          <a:effectLst/>
                        </a:rPr>
                        <a:t>EVENT_TIME</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4360" marR="4360" marT="4360" marB="0" anchor="ctr"/>
                </a:tc>
                <a:tc>
                  <a:txBody>
                    <a:bodyPr/>
                    <a:lstStyle/>
                    <a:p>
                      <a:pPr algn="ctr" fontAlgn="ctr"/>
                      <a:r>
                        <a:rPr lang="en-US" sz="900" b="1" u="none" strike="noStrike" dirty="0">
                          <a:effectLst/>
                        </a:rPr>
                        <a:t>STATUS</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4360" marR="4360" marT="4360" marB="0" anchor="ctr"/>
                </a:tc>
                <a:tc>
                  <a:txBody>
                    <a:bodyPr/>
                    <a:lstStyle/>
                    <a:p>
                      <a:pPr algn="ctr" fontAlgn="ctr"/>
                      <a:r>
                        <a:rPr lang="en-US" sz="900" b="1" u="none" strike="noStrike" dirty="0">
                          <a:effectLst/>
                        </a:rPr>
                        <a:t>TIME_IN_STATUS</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4360" marR="4360" marT="4360" marB="0" anchor="ctr"/>
                </a:tc>
                <a:tc>
                  <a:txBody>
                    <a:bodyPr/>
                    <a:lstStyle/>
                    <a:p>
                      <a:pPr algn="ctr" fontAlgn="ctr"/>
                      <a:r>
                        <a:rPr lang="en-US" sz="900" b="1" u="none" strike="noStrike" dirty="0">
                          <a:effectLst/>
                        </a:rPr>
                        <a:t>COMMENTS</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4360" marR="4360" marT="4360" marB="0" anchor="ctr"/>
                </a:tc>
                <a:extLst>
                  <a:ext uri="{0D108BD9-81ED-4DB2-BD59-A6C34878D82A}">
                    <a16:rowId xmlns:a16="http://schemas.microsoft.com/office/drawing/2014/main" val="1464462362"/>
                  </a:ext>
                </a:extLst>
              </a:tr>
              <a:tr h="389081">
                <a:tc>
                  <a:txBody>
                    <a:bodyPr/>
                    <a:lstStyle/>
                    <a:p>
                      <a:pPr algn="ctr" fontAlgn="ctr"/>
                      <a:r>
                        <a:rPr lang="en-US" sz="800" b="0" i="0" u="none" strike="noStrike" dirty="0">
                          <a:solidFill>
                            <a:srgbClr val="000000"/>
                          </a:solidFill>
                          <a:effectLst/>
                          <a:latin typeface="+mn-lt"/>
                          <a:ea typeface="等线" panose="02010600030101010101" pitchFamily="2" charset="-122"/>
                        </a:rPr>
                        <a:t>EKT02 PM1</a:t>
                      </a:r>
                    </a:p>
                  </a:txBody>
                  <a:tcPr marL="9525" marR="9525" marT="9525" marB="0" anchor="ctr"/>
                </a:tc>
                <a:tc>
                  <a:txBody>
                    <a:bodyPr/>
                    <a:lstStyle/>
                    <a:p>
                      <a:pPr algn="ctr" fontAlgn="ctr"/>
                      <a:r>
                        <a:rPr lang="en-US" sz="800" b="0" i="0" u="none" strike="noStrike" dirty="0">
                          <a:solidFill>
                            <a:srgbClr val="000000"/>
                          </a:solidFill>
                          <a:effectLst/>
                          <a:latin typeface="+mn-lt"/>
                          <a:ea typeface="等线" panose="02010600030101010101" pitchFamily="2" charset="-122"/>
                        </a:rPr>
                        <a:t>PM</a:t>
                      </a:r>
                    </a:p>
                  </a:txBody>
                  <a:tcPr marL="9525" marR="9525" marT="9525" marB="0" anchor="ctr"/>
                </a:tc>
                <a:tc>
                  <a:txBody>
                    <a:bodyPr/>
                    <a:lstStyle/>
                    <a:p>
                      <a:pPr algn="ctr" fontAlgn="ctr"/>
                      <a:r>
                        <a:rPr lang="en-US" altLang="zh-CN" sz="800" b="0" i="0" u="none" strike="noStrike" dirty="0">
                          <a:solidFill>
                            <a:srgbClr val="000000"/>
                          </a:solidFill>
                          <a:effectLst/>
                          <a:latin typeface="+mn-lt"/>
                          <a:ea typeface="等线" panose="02010600030101010101" pitchFamily="2" charset="-122"/>
                        </a:rPr>
                        <a:t>2020/4/15 13:30:00</a:t>
                      </a:r>
                    </a:p>
                  </a:txBody>
                  <a:tcPr marL="9525" marR="9525" marT="9525" marB="0" anchor="ctr"/>
                </a:tc>
                <a:tc>
                  <a:txBody>
                    <a:bodyPr/>
                    <a:lstStyle/>
                    <a:p>
                      <a:pPr algn="ctr" fontAlgn="ctr"/>
                      <a:r>
                        <a:rPr lang="en-US" sz="800" b="0" i="0" u="none" strike="noStrike" dirty="0">
                          <a:solidFill>
                            <a:srgbClr val="000000"/>
                          </a:solidFill>
                          <a:effectLst/>
                          <a:latin typeface="+mn-lt"/>
                          <a:ea typeface="等线" panose="02010600030101010101" pitchFamily="2" charset="-122"/>
                        </a:rPr>
                        <a:t>Wet </a:t>
                      </a:r>
                      <a:r>
                        <a:rPr lang="en-US" sz="800" b="0" i="0" u="none" strike="noStrike" dirty="0" err="1">
                          <a:solidFill>
                            <a:srgbClr val="000000"/>
                          </a:solidFill>
                          <a:effectLst/>
                          <a:latin typeface="+mn-lt"/>
                          <a:ea typeface="等线" panose="02010600030101010101" pitchFamily="2" charset="-122"/>
                        </a:rPr>
                        <a:t>Clean;Focus</a:t>
                      </a:r>
                      <a:r>
                        <a:rPr lang="en-US" sz="800" b="0" i="0" u="none" strike="noStrike" dirty="0">
                          <a:solidFill>
                            <a:srgbClr val="000000"/>
                          </a:solidFill>
                          <a:effectLst/>
                          <a:latin typeface="+mn-lt"/>
                          <a:ea typeface="等线" panose="02010600030101010101" pitchFamily="2" charset="-122"/>
                        </a:rPr>
                        <a:t> Ring;</a:t>
                      </a:r>
                    </a:p>
                  </a:txBody>
                  <a:tcPr marL="9525" marR="9525" marT="9525" marB="0" anchor="ctr"/>
                </a:tc>
                <a:tc>
                  <a:txBody>
                    <a:bodyPr/>
                    <a:lstStyle/>
                    <a:p>
                      <a:pPr algn="ctr" fontAlgn="ctr"/>
                      <a:r>
                        <a:rPr lang="en-US" altLang="zh-CN" sz="800" b="0" i="0" u="none" strike="noStrike">
                          <a:solidFill>
                            <a:srgbClr val="000000"/>
                          </a:solidFill>
                          <a:effectLst/>
                          <a:latin typeface="+mn-lt"/>
                          <a:ea typeface="等线" panose="02010600030101010101" pitchFamily="2" charset="-122"/>
                        </a:rPr>
                        <a:t>9.05</a:t>
                      </a:r>
                    </a:p>
                  </a:txBody>
                  <a:tcPr marL="9525" marR="9525" marT="9525" marB="0" anchor="ctr"/>
                </a:tc>
                <a:tc>
                  <a:txBody>
                    <a:bodyPr/>
                    <a:lstStyle/>
                    <a:p>
                      <a:pPr algn="ctr" fontAlgn="b"/>
                      <a:r>
                        <a:rPr lang="zh-CN" altLang="en-US" sz="800" b="0" i="0" u="none" strike="noStrike" dirty="0">
                          <a:solidFill>
                            <a:srgbClr val="000000"/>
                          </a:solidFill>
                          <a:effectLst/>
                          <a:latin typeface="+mn-lt"/>
                          <a:ea typeface="宋体" panose="02010600030101010101" pitchFamily="2" charset="-122"/>
                        </a:rPr>
                        <a:t>如更换 </a:t>
                      </a:r>
                      <a:r>
                        <a:rPr lang="en-US" sz="800" b="0" i="0" u="none" strike="noStrike" dirty="0">
                          <a:solidFill>
                            <a:srgbClr val="000000"/>
                          </a:solidFill>
                          <a:effectLst/>
                          <a:latin typeface="+mn-lt"/>
                          <a:ea typeface="宋体" panose="02010600030101010101" pitchFamily="2" charset="-122"/>
                        </a:rPr>
                        <a:t>HV box 1N.EEN10 </a:t>
                      </a:r>
                      <a:r>
                        <a:rPr lang="zh-CN" altLang="en-US" sz="800" b="0" i="0" u="none" strike="noStrike" dirty="0">
                          <a:solidFill>
                            <a:srgbClr val="000000"/>
                          </a:solidFill>
                          <a:effectLst/>
                          <a:latin typeface="+mn-lt"/>
                          <a:ea typeface="宋体" panose="02010600030101010101" pitchFamily="2" charset="-122"/>
                        </a:rPr>
                        <a:t>必须 </a:t>
                      </a:r>
                      <a:r>
                        <a:rPr lang="en-US" sz="800" b="0" i="0" u="none" strike="noStrike" dirty="0" err="1">
                          <a:solidFill>
                            <a:srgbClr val="000000"/>
                          </a:solidFill>
                          <a:effectLst/>
                          <a:latin typeface="+mn-lt"/>
                          <a:ea typeface="宋体" panose="02010600030101010101" pitchFamily="2" charset="-122"/>
                        </a:rPr>
                        <a:t>pirun</a:t>
                      </a:r>
                      <a:r>
                        <a:rPr lang="en-US" sz="800" b="0" i="0" u="none" strike="noStrike" dirty="0">
                          <a:solidFill>
                            <a:srgbClr val="000000"/>
                          </a:solidFill>
                          <a:effectLst/>
                          <a:latin typeface="+mn-lt"/>
                          <a:ea typeface="宋体" panose="02010600030101010101" pitchFamily="2" charset="-122"/>
                        </a:rPr>
                        <a:t> </a:t>
                      </a:r>
                      <a:r>
                        <a:rPr lang="zh-CN" altLang="en-US" sz="800" b="0" i="0" u="none" strike="noStrike" dirty="0">
                          <a:solidFill>
                            <a:srgbClr val="000000"/>
                          </a:solidFill>
                          <a:effectLst/>
                          <a:latin typeface="+mn-lt"/>
                          <a:ea typeface="宋体" panose="02010600030101010101" pitchFamily="2" charset="-122"/>
                        </a:rPr>
                        <a:t>并等到 </a:t>
                      </a:r>
                      <a:r>
                        <a:rPr lang="en-US" sz="800" b="0" i="0" u="none" strike="noStrike" dirty="0">
                          <a:solidFill>
                            <a:srgbClr val="000000"/>
                          </a:solidFill>
                          <a:effectLst/>
                          <a:latin typeface="+mn-lt"/>
                          <a:ea typeface="宋体" panose="02010600030101010101" pitchFamily="2" charset="-122"/>
                        </a:rPr>
                        <a:t>WAT </a:t>
                      </a:r>
                      <a:r>
                        <a:rPr lang="zh-CN" altLang="en-US" sz="800" b="0" i="0" u="none" strike="noStrike" dirty="0">
                          <a:solidFill>
                            <a:srgbClr val="000000"/>
                          </a:solidFill>
                          <a:effectLst/>
                          <a:latin typeface="+mn-lt"/>
                          <a:ea typeface="宋体" panose="02010600030101010101" pitchFamily="2" charset="-122"/>
                        </a:rPr>
                        <a:t>结果</a:t>
                      </a:r>
                      <a:r>
                        <a:rPr lang="en-US" altLang="zh-CN" sz="800" b="0" i="0" u="none" strike="noStrike" dirty="0">
                          <a:solidFill>
                            <a:srgbClr val="000000"/>
                          </a:solidFill>
                          <a:effectLst/>
                          <a:latin typeface="+mn-lt"/>
                          <a:ea typeface="宋体" panose="02010600030101010101" pitchFamily="2" charset="-122"/>
                        </a:rPr>
                        <a:t>.</a:t>
                      </a:r>
                      <a:r>
                        <a:rPr lang="en-US" sz="800" b="0" i="0" u="none" strike="noStrike" dirty="0">
                          <a:solidFill>
                            <a:srgbClr val="000000"/>
                          </a:solidFill>
                          <a:effectLst/>
                          <a:latin typeface="+mn-lt"/>
                          <a:ea typeface="宋体" panose="02010600030101010101" pitchFamily="2" charset="-122"/>
                        </a:rPr>
                        <a:t>EKT02A Normal PM，RF：113.5/Max1201.PM</a:t>
                      </a:r>
                      <a:r>
                        <a:rPr lang="zh-CN" altLang="en-US" sz="800" b="0" i="0" u="none" strike="noStrike" dirty="0">
                          <a:solidFill>
                            <a:srgbClr val="000000"/>
                          </a:solidFill>
                          <a:effectLst/>
                          <a:latin typeface="+mn-lt"/>
                          <a:ea typeface="宋体" panose="02010600030101010101" pitchFamily="2" charset="-122"/>
                        </a:rPr>
                        <a:t>前</a:t>
                      </a:r>
                      <a:r>
                        <a:rPr lang="en-US" sz="800" b="0" i="0" u="none" strike="noStrike" dirty="0">
                          <a:solidFill>
                            <a:srgbClr val="000000"/>
                          </a:solidFill>
                          <a:effectLst/>
                          <a:latin typeface="+mn-lt"/>
                          <a:ea typeface="宋体" panose="02010600030101010101" pitchFamily="2" charset="-122"/>
                        </a:rPr>
                        <a:t>leak check：0.32.Clean chamber and Parts，</a:t>
                      </a:r>
                      <a:r>
                        <a:rPr lang="zh-CN" altLang="en-US" sz="800" b="0" i="0" u="none" strike="noStrike" dirty="0">
                          <a:solidFill>
                            <a:srgbClr val="000000"/>
                          </a:solidFill>
                          <a:effectLst/>
                          <a:latin typeface="+mn-lt"/>
                          <a:ea typeface="宋体" panose="02010600030101010101" pitchFamily="2" charset="-122"/>
                        </a:rPr>
                        <a:t>更换 </a:t>
                      </a:r>
                      <a:r>
                        <a:rPr lang="en-US" sz="800" b="0" i="0" u="none" strike="noStrike" dirty="0">
                          <a:solidFill>
                            <a:srgbClr val="000000"/>
                          </a:solidFill>
                          <a:effectLst/>
                          <a:latin typeface="+mn-lt"/>
                          <a:ea typeface="宋体" panose="02010600030101010101" pitchFamily="2" charset="-122"/>
                        </a:rPr>
                        <a:t>F/R、U/E</a:t>
                      </a:r>
                      <a:r>
                        <a:rPr lang="zh-CN" altLang="en-US" sz="800" b="0" i="0" u="none" strike="noStrike" dirty="0">
                          <a:solidFill>
                            <a:srgbClr val="000000"/>
                          </a:solidFill>
                          <a:effectLst/>
                          <a:latin typeface="+mn-lt"/>
                          <a:ea typeface="宋体" panose="02010600030101010101" pitchFamily="2" charset="-122"/>
                        </a:rPr>
                        <a:t>换下</a:t>
                      </a:r>
                      <a:r>
                        <a:rPr lang="en-US" sz="800" b="0" i="0" u="none" strike="noStrike" dirty="0">
                          <a:solidFill>
                            <a:srgbClr val="000000"/>
                          </a:solidFill>
                          <a:effectLst/>
                          <a:latin typeface="+mn-lt"/>
                          <a:ea typeface="宋体" panose="02010600030101010101" pitchFamily="2" charset="-122"/>
                        </a:rPr>
                        <a:t>F/R：87049HC-774T1（3.54，</a:t>
                      </a:r>
                      <a:r>
                        <a:rPr lang="zh-CN" altLang="en-US" sz="800" b="0" i="0" u="none" strike="noStrike" dirty="0">
                          <a:solidFill>
                            <a:srgbClr val="000000"/>
                          </a:solidFill>
                          <a:effectLst/>
                          <a:latin typeface="+mn-lt"/>
                          <a:ea typeface="宋体" panose="02010600030101010101" pitchFamily="2" charset="-122"/>
                        </a:rPr>
                        <a:t>备用） 换上</a:t>
                      </a:r>
                      <a:r>
                        <a:rPr lang="en-US" sz="800" b="0" i="0" u="none" strike="noStrike" dirty="0">
                          <a:solidFill>
                            <a:srgbClr val="000000"/>
                          </a:solidFill>
                          <a:effectLst/>
                          <a:latin typeface="+mn-lt"/>
                          <a:ea typeface="宋体" panose="02010600030101010101" pitchFamily="2" charset="-122"/>
                        </a:rPr>
                        <a:t>F/R：82026HC-774T1（NEW）</a:t>
                      </a:r>
                      <a:r>
                        <a:rPr lang="zh-CN" altLang="en-US" sz="800" b="0" i="0" u="none" strike="noStrike" dirty="0">
                          <a:solidFill>
                            <a:srgbClr val="000000"/>
                          </a:solidFill>
                          <a:effectLst/>
                          <a:latin typeface="+mn-lt"/>
                          <a:ea typeface="宋体" panose="02010600030101010101" pitchFamily="2" charset="-122"/>
                        </a:rPr>
                        <a:t>换下</a:t>
                      </a:r>
                      <a:r>
                        <a:rPr lang="en-US" sz="800" b="0" i="0" u="none" strike="noStrike" dirty="0">
                          <a:solidFill>
                            <a:srgbClr val="000000"/>
                          </a:solidFill>
                          <a:effectLst/>
                          <a:latin typeface="+mn-lt"/>
                          <a:ea typeface="宋体" panose="02010600030101010101" pitchFamily="2" charset="-122"/>
                        </a:rPr>
                        <a:t>U/E：72079KN94313        </a:t>
                      </a:r>
                      <a:r>
                        <a:rPr lang="zh-CN" altLang="en-US" sz="800" b="0" i="0" u="none" strike="noStrike" dirty="0">
                          <a:solidFill>
                            <a:srgbClr val="000000"/>
                          </a:solidFill>
                          <a:effectLst/>
                          <a:latin typeface="+mn-lt"/>
                          <a:ea typeface="宋体" panose="02010600030101010101" pitchFamily="2" charset="-122"/>
                        </a:rPr>
                        <a:t>换上</a:t>
                      </a:r>
                      <a:r>
                        <a:rPr lang="en-US" sz="800" b="0" i="0" u="none" strike="noStrike" dirty="0">
                          <a:solidFill>
                            <a:srgbClr val="000000"/>
                          </a:solidFill>
                          <a:effectLst/>
                          <a:latin typeface="+mn-lt"/>
                          <a:ea typeface="宋体" panose="02010600030101010101" pitchFamily="2" charset="-122"/>
                        </a:rPr>
                        <a:t>U/E：79214KN943133.pump down 1hr</a:t>
                      </a:r>
                      <a:r>
                        <a:rPr lang="zh-CN" altLang="en-US" sz="800" b="0" i="0" u="none" strike="noStrike" dirty="0">
                          <a:solidFill>
                            <a:srgbClr val="000000"/>
                          </a:solidFill>
                          <a:effectLst/>
                          <a:latin typeface="+mn-lt"/>
                          <a:ea typeface="宋体" panose="02010600030101010101" pitchFamily="2" charset="-122"/>
                        </a:rPr>
                        <a:t>后</a:t>
                      </a:r>
                      <a:r>
                        <a:rPr lang="en-US" sz="800" b="0" i="0" u="none" strike="noStrike" dirty="0">
                          <a:solidFill>
                            <a:srgbClr val="000000"/>
                          </a:solidFill>
                          <a:effectLst/>
                          <a:latin typeface="+mn-lt"/>
                          <a:ea typeface="宋体" panose="02010600030101010101" pitchFamily="2" charset="-122"/>
                        </a:rPr>
                        <a:t>leak check：4.dummy5.</a:t>
                      </a:r>
                      <a:r>
                        <a:rPr lang="zh-CN" altLang="en-US" sz="800" b="0" i="0" u="none" strike="noStrike" dirty="0">
                          <a:solidFill>
                            <a:srgbClr val="000000"/>
                          </a:solidFill>
                          <a:effectLst/>
                          <a:latin typeface="+mn-lt"/>
                          <a:ea typeface="宋体" panose="02010600030101010101" pitchFamily="2" charset="-122"/>
                        </a:rPr>
                        <a:t>测机</a:t>
                      </a:r>
                      <a:r>
                        <a:rPr lang="en-US" sz="800" b="0" i="0" u="none" strike="noStrike" dirty="0">
                          <a:solidFill>
                            <a:srgbClr val="000000"/>
                          </a:solidFill>
                          <a:effectLst/>
                          <a:latin typeface="+mn-lt"/>
                          <a:ea typeface="宋体" panose="02010600030101010101" pitchFamily="2" charset="-122"/>
                        </a:rPr>
                        <a:t>PD=21/6ER=1035U%=5.6</a:t>
                      </a:r>
                      <a:r>
                        <a:rPr lang="zh-CN" altLang="en-US" sz="800" b="0" i="0" u="none" strike="noStrike" dirty="0">
                          <a:solidFill>
                            <a:srgbClr val="000000"/>
                          </a:solidFill>
                          <a:effectLst/>
                          <a:latin typeface="+mn-lt"/>
                          <a:ea typeface="宋体" panose="02010600030101010101" pitchFamily="2" charset="-122"/>
                        </a:rPr>
                        <a:t>回线通知单 </a:t>
                      </a:r>
                      <a:r>
                        <a:rPr lang="en-US" altLang="zh-CN" sz="800" b="0" i="0" u="none" strike="noStrike" dirty="0">
                          <a:solidFill>
                            <a:srgbClr val="000000"/>
                          </a:solidFill>
                          <a:effectLst/>
                          <a:latin typeface="+mn-lt"/>
                          <a:ea typeface="宋体" panose="02010600030101010101" pitchFamily="2" charset="-122"/>
                        </a:rPr>
                        <a:t>1.</a:t>
                      </a:r>
                      <a:r>
                        <a:rPr lang="zh-CN" altLang="en-US" sz="800" b="0" i="0" u="none" strike="noStrike" dirty="0">
                          <a:solidFill>
                            <a:srgbClr val="000000"/>
                          </a:solidFill>
                          <a:effectLst/>
                          <a:latin typeface="+mn-lt"/>
                          <a:ea typeface="宋体" panose="02010600030101010101" pitchFamily="2" charset="-122"/>
                        </a:rPr>
                        <a:t>首批确认</a:t>
                      </a:r>
                      <a:r>
                        <a:rPr lang="en-US" sz="800" b="0" i="0" u="none" strike="noStrike" dirty="0">
                          <a:solidFill>
                            <a:srgbClr val="000000"/>
                          </a:solidFill>
                          <a:effectLst/>
                          <a:latin typeface="+mn-lt"/>
                          <a:ea typeface="宋体" panose="02010600030101010101" pitchFamily="2" charset="-122"/>
                        </a:rPr>
                        <a:t>Lot ID:</a:t>
                      </a:r>
                    </a:p>
                  </a:txBody>
                  <a:tcPr marL="9525" marR="9525" marT="9525" marB="0" anchor="ctr"/>
                </a:tc>
                <a:extLst>
                  <a:ext uri="{0D108BD9-81ED-4DB2-BD59-A6C34878D82A}">
                    <a16:rowId xmlns:a16="http://schemas.microsoft.com/office/drawing/2014/main" val="4073773412"/>
                  </a:ext>
                </a:extLst>
              </a:tr>
              <a:tr h="389081">
                <a:tc>
                  <a:txBody>
                    <a:bodyPr/>
                    <a:lstStyle/>
                    <a:p>
                      <a:pPr algn="ctr" fontAlgn="ctr"/>
                      <a:r>
                        <a:rPr lang="en-US" sz="800" b="0" i="0" u="none" strike="noStrike">
                          <a:solidFill>
                            <a:srgbClr val="000000"/>
                          </a:solidFill>
                          <a:effectLst/>
                          <a:latin typeface="+mn-lt"/>
                          <a:ea typeface="等线" panose="02010600030101010101" pitchFamily="2" charset="-122"/>
                        </a:rPr>
                        <a:t>EKT02 PM2</a:t>
                      </a:r>
                    </a:p>
                  </a:txBody>
                  <a:tcPr marL="9525" marR="9525" marT="9525" marB="0" anchor="ctr"/>
                </a:tc>
                <a:tc>
                  <a:txBody>
                    <a:bodyPr/>
                    <a:lstStyle/>
                    <a:p>
                      <a:pPr algn="ctr" fontAlgn="ctr"/>
                      <a:r>
                        <a:rPr lang="en-US" sz="800" b="0" i="0" u="none" strike="noStrike">
                          <a:solidFill>
                            <a:srgbClr val="000000"/>
                          </a:solidFill>
                          <a:effectLst/>
                          <a:latin typeface="+mn-lt"/>
                          <a:ea typeface="等线" panose="02010600030101010101" pitchFamily="2" charset="-122"/>
                        </a:rPr>
                        <a:t>TS</a:t>
                      </a:r>
                    </a:p>
                  </a:txBody>
                  <a:tcPr marL="9525" marR="9525" marT="9525" marB="0" anchor="ctr"/>
                </a:tc>
                <a:tc>
                  <a:txBody>
                    <a:bodyPr/>
                    <a:lstStyle/>
                    <a:p>
                      <a:pPr algn="ctr" fontAlgn="ctr"/>
                      <a:r>
                        <a:rPr lang="en-US" altLang="zh-CN" sz="800" b="0" i="0" u="none" strike="noStrike" dirty="0">
                          <a:solidFill>
                            <a:srgbClr val="000000"/>
                          </a:solidFill>
                          <a:effectLst/>
                          <a:latin typeface="+mn-lt"/>
                          <a:ea typeface="等线" panose="02010600030101010101" pitchFamily="2" charset="-122"/>
                        </a:rPr>
                        <a:t>2020/4/15 9:36:00</a:t>
                      </a:r>
                    </a:p>
                  </a:txBody>
                  <a:tcPr marL="9525" marR="9525" marT="9525" marB="0" anchor="ctr"/>
                </a:tc>
                <a:tc>
                  <a:txBody>
                    <a:bodyPr/>
                    <a:lstStyle/>
                    <a:p>
                      <a:pPr algn="ctr" fontAlgn="ctr"/>
                      <a:r>
                        <a:rPr lang="en-US" sz="800" b="0" i="0" u="none" strike="noStrike" dirty="0">
                          <a:solidFill>
                            <a:srgbClr val="000000"/>
                          </a:solidFill>
                          <a:effectLst/>
                          <a:latin typeface="+mn-lt"/>
                          <a:ea typeface="等线" panose="02010600030101010101" pitchFamily="2" charset="-122"/>
                        </a:rPr>
                        <a:t>FDC EQ HOLD . STOP TOOL</a:t>
                      </a:r>
                    </a:p>
                  </a:txBody>
                  <a:tcPr marL="9525" marR="9525" marT="9525" marB="0" anchor="ctr"/>
                </a:tc>
                <a:tc>
                  <a:txBody>
                    <a:bodyPr/>
                    <a:lstStyle/>
                    <a:p>
                      <a:pPr algn="ctr" fontAlgn="ctr"/>
                      <a:r>
                        <a:rPr lang="en-US" altLang="zh-CN" sz="800" b="0" i="0" u="none" strike="noStrike" dirty="0">
                          <a:solidFill>
                            <a:srgbClr val="000000"/>
                          </a:solidFill>
                          <a:effectLst/>
                          <a:latin typeface="+mn-lt"/>
                          <a:ea typeface="等线" panose="02010600030101010101" pitchFamily="2" charset="-122"/>
                        </a:rPr>
                        <a:t>0.15</a:t>
                      </a:r>
                    </a:p>
                  </a:txBody>
                  <a:tcPr marL="9525" marR="9525" marT="9525" marB="0" anchor="ctr"/>
                </a:tc>
                <a:tc>
                  <a:txBody>
                    <a:bodyPr/>
                    <a:lstStyle/>
                    <a:p>
                      <a:pPr algn="ctr" fontAlgn="b"/>
                      <a:r>
                        <a:rPr lang="en-US" sz="800" b="0" i="0" u="none" strike="noStrike" dirty="0">
                          <a:solidFill>
                            <a:srgbClr val="000000"/>
                          </a:solidFill>
                          <a:effectLst/>
                          <a:latin typeface="+mn-lt"/>
                          <a:ea typeface="宋体" panose="02010600030101010101" pitchFamily="2" charset="-122"/>
                        </a:rPr>
                        <a:t>Issue: Step6 Lo_C2_var_capacitor Range FDC HoldRecipe:90NM_PFMND5F1  Hold lot:NAL541.000#10Action:1.Check Step6 Lo_C2_var_capacitor Range </a:t>
                      </a:r>
                      <a:r>
                        <a:rPr lang="en-US" sz="800" b="0" i="0" u="none" strike="noStrike" dirty="0" err="1">
                          <a:solidFill>
                            <a:srgbClr val="000000"/>
                          </a:solidFill>
                          <a:effectLst/>
                          <a:latin typeface="+mn-lt"/>
                          <a:ea typeface="宋体" panose="02010600030101010101" pitchFamily="2" charset="-122"/>
                        </a:rPr>
                        <a:t>ooc，all</a:t>
                      </a:r>
                      <a:r>
                        <a:rPr lang="en-US" sz="800" b="0" i="0" u="none" strike="noStrike" dirty="0">
                          <a:solidFill>
                            <a:srgbClr val="000000"/>
                          </a:solidFill>
                          <a:effectLst/>
                          <a:latin typeface="+mn-lt"/>
                          <a:ea typeface="宋体" panose="02010600030101010101" pitchFamily="2" charset="-122"/>
                        </a:rPr>
                        <a:t> finish run.2.Check raw data，#10 C2</a:t>
                      </a:r>
                      <a:r>
                        <a:rPr lang="zh-CN" altLang="en-US" sz="800" b="0" i="0" u="none" strike="noStrike" dirty="0">
                          <a:solidFill>
                            <a:srgbClr val="000000"/>
                          </a:solidFill>
                          <a:effectLst/>
                          <a:latin typeface="+mn-lt"/>
                          <a:ea typeface="宋体" panose="02010600030101010101" pitchFamily="2" charset="-122"/>
                        </a:rPr>
                        <a:t>末尾偏高，</a:t>
                      </a:r>
                      <a:r>
                        <a:rPr lang="en-US" sz="800" b="0" i="0" u="none" strike="noStrike" dirty="0">
                          <a:solidFill>
                            <a:srgbClr val="000000"/>
                          </a:solidFill>
                          <a:effectLst/>
                          <a:latin typeface="+mn-lt"/>
                          <a:ea typeface="宋体" panose="02010600030101010101" pitchFamily="2" charset="-122"/>
                        </a:rPr>
                        <a:t>check reflect power</a:t>
                      </a:r>
                      <a:r>
                        <a:rPr lang="zh-CN" altLang="en-US" sz="800" b="0" i="0" u="none" strike="noStrike" dirty="0">
                          <a:solidFill>
                            <a:srgbClr val="000000"/>
                          </a:solidFill>
                          <a:effectLst/>
                          <a:latin typeface="+mn-lt"/>
                          <a:ea typeface="宋体" panose="02010600030101010101" pitchFamily="2" charset="-122"/>
                        </a:rPr>
                        <a:t>未见异常，</a:t>
                      </a:r>
                      <a:r>
                        <a:rPr lang="en-US" sz="800" b="0" i="0" u="none" strike="noStrike" dirty="0" err="1">
                          <a:solidFill>
                            <a:srgbClr val="000000"/>
                          </a:solidFill>
                          <a:effectLst/>
                          <a:latin typeface="+mn-lt"/>
                          <a:ea typeface="宋体" panose="02010600030101010101" pitchFamily="2" charset="-122"/>
                        </a:rPr>
                        <a:t>Vpp</a:t>
                      </a:r>
                      <a:r>
                        <a:rPr lang="en-US" sz="800" b="0" i="0" u="none" strike="noStrike" dirty="0">
                          <a:solidFill>
                            <a:srgbClr val="000000"/>
                          </a:solidFill>
                          <a:effectLst/>
                          <a:latin typeface="+mn-lt"/>
                          <a:ea typeface="宋体" panose="02010600030101010101" pitchFamily="2" charset="-122"/>
                        </a:rPr>
                        <a:t> raw</a:t>
                      </a:r>
                      <a:r>
                        <a:rPr lang="zh-CN" altLang="en-US" sz="800" b="0" i="0" u="none" strike="noStrike" dirty="0">
                          <a:solidFill>
                            <a:srgbClr val="000000"/>
                          </a:solidFill>
                          <a:effectLst/>
                          <a:latin typeface="+mn-lt"/>
                          <a:ea typeface="宋体" panose="02010600030101010101" pitchFamily="2" charset="-122"/>
                        </a:rPr>
                        <a:t>正常，</a:t>
                      </a:r>
                      <a:r>
                        <a:rPr lang="en-US" sz="800" b="0" i="0" u="none" strike="noStrike" dirty="0">
                          <a:solidFill>
                            <a:srgbClr val="000000"/>
                          </a:solidFill>
                          <a:effectLst/>
                          <a:latin typeface="+mn-lt"/>
                          <a:ea typeface="宋体" panose="02010600030101010101" pitchFamily="2" charset="-122"/>
                        </a:rPr>
                        <a:t>inform PE check #10 CD &amp; defect ，</a:t>
                      </a:r>
                      <a:r>
                        <a:rPr lang="zh-CN" altLang="en-US" sz="800" b="0" i="0" u="none" strike="noStrike" dirty="0">
                          <a:solidFill>
                            <a:srgbClr val="000000"/>
                          </a:solidFill>
                          <a:effectLst/>
                          <a:latin typeface="+mn-lt"/>
                          <a:ea typeface="宋体" panose="02010600030101010101" pitchFamily="2" charset="-122"/>
                        </a:rPr>
                        <a:t>后续</a:t>
                      </a:r>
                      <a:r>
                        <a:rPr lang="en-US" sz="800" b="0" i="0" u="none" strike="noStrike" dirty="0">
                          <a:solidFill>
                            <a:srgbClr val="000000"/>
                          </a:solidFill>
                          <a:effectLst/>
                          <a:latin typeface="+mn-lt"/>
                          <a:ea typeface="宋体" panose="02010600030101010101" pitchFamily="2" charset="-122"/>
                        </a:rPr>
                        <a:t>data </a:t>
                      </a:r>
                      <a:r>
                        <a:rPr lang="en-US" sz="800" b="0" i="0" u="none" strike="noStrike" dirty="0" err="1">
                          <a:solidFill>
                            <a:srgbClr val="000000"/>
                          </a:solidFill>
                          <a:effectLst/>
                          <a:latin typeface="+mn-lt"/>
                          <a:ea typeface="宋体" panose="02010600030101010101" pitchFamily="2" charset="-122"/>
                        </a:rPr>
                        <a:t>ok，keep</a:t>
                      </a:r>
                      <a:r>
                        <a:rPr lang="en-US" sz="800" b="0" i="0" u="none" strike="noStrike" dirty="0">
                          <a:solidFill>
                            <a:srgbClr val="000000"/>
                          </a:solidFill>
                          <a:effectLst/>
                          <a:latin typeface="+mn-lt"/>
                          <a:ea typeface="宋体" panose="02010600030101010101" pitchFamily="2" charset="-122"/>
                        </a:rPr>
                        <a:t> monitor.3.Release to MFG.</a:t>
                      </a:r>
                    </a:p>
                  </a:txBody>
                  <a:tcPr marL="9525" marR="9525" marT="9525" marB="0" anchor="ctr"/>
                </a:tc>
                <a:extLst>
                  <a:ext uri="{0D108BD9-81ED-4DB2-BD59-A6C34878D82A}">
                    <a16:rowId xmlns:a16="http://schemas.microsoft.com/office/drawing/2014/main" val="2159714832"/>
                  </a:ext>
                </a:extLst>
              </a:tr>
              <a:tr h="425304">
                <a:tc>
                  <a:txBody>
                    <a:bodyPr/>
                    <a:lstStyle/>
                    <a:p>
                      <a:pPr algn="ctr" fontAlgn="ctr"/>
                      <a:r>
                        <a:rPr lang="en-US" sz="800" b="0" i="0" u="none" strike="noStrike">
                          <a:solidFill>
                            <a:srgbClr val="000000"/>
                          </a:solidFill>
                          <a:effectLst/>
                          <a:latin typeface="+mn-lt"/>
                          <a:ea typeface="等线" panose="02010600030101010101" pitchFamily="2" charset="-122"/>
                        </a:rPr>
                        <a:t>EKT02 PM3</a:t>
                      </a:r>
                    </a:p>
                  </a:txBody>
                  <a:tcPr marL="9525" marR="9525" marT="9525" marB="0" anchor="ctr"/>
                </a:tc>
                <a:tc>
                  <a:txBody>
                    <a:bodyPr/>
                    <a:lstStyle/>
                    <a:p>
                      <a:pPr algn="ctr" fontAlgn="ctr"/>
                      <a:r>
                        <a:rPr lang="en-US" sz="800" b="0" i="0" u="none" strike="noStrike">
                          <a:solidFill>
                            <a:srgbClr val="000000"/>
                          </a:solidFill>
                          <a:effectLst/>
                          <a:latin typeface="+mn-lt"/>
                          <a:ea typeface="等线" panose="02010600030101010101" pitchFamily="2" charset="-122"/>
                        </a:rPr>
                        <a:t>TS</a:t>
                      </a:r>
                    </a:p>
                  </a:txBody>
                  <a:tcPr marL="9525" marR="9525" marT="9525" marB="0" anchor="ctr"/>
                </a:tc>
                <a:tc>
                  <a:txBody>
                    <a:bodyPr/>
                    <a:lstStyle/>
                    <a:p>
                      <a:pPr algn="ctr" fontAlgn="ctr"/>
                      <a:r>
                        <a:rPr lang="en-US" altLang="zh-CN" sz="800" b="0" i="0" u="none" strike="noStrike">
                          <a:solidFill>
                            <a:srgbClr val="000000"/>
                          </a:solidFill>
                          <a:effectLst/>
                          <a:latin typeface="+mn-lt"/>
                          <a:ea typeface="等线" panose="02010600030101010101" pitchFamily="2" charset="-122"/>
                        </a:rPr>
                        <a:t>2020/4/15 14:01:00</a:t>
                      </a:r>
                    </a:p>
                  </a:txBody>
                  <a:tcPr marL="9525" marR="9525" marT="9525" marB="0" anchor="ctr"/>
                </a:tc>
                <a:tc>
                  <a:txBody>
                    <a:bodyPr/>
                    <a:lstStyle/>
                    <a:p>
                      <a:pPr algn="ctr" fontAlgn="ctr"/>
                      <a:r>
                        <a:rPr lang="en-US" sz="800" b="0" i="0" u="none" strike="noStrike">
                          <a:solidFill>
                            <a:srgbClr val="000000"/>
                          </a:solidFill>
                          <a:effectLst/>
                          <a:latin typeface="+mn-lt"/>
                          <a:ea typeface="等线" panose="02010600030101010101" pitchFamily="2" charset="-122"/>
                        </a:rPr>
                        <a:t>FDC EQ HOLD . STOP TOOL</a:t>
                      </a:r>
                    </a:p>
                  </a:txBody>
                  <a:tcPr marL="9525" marR="9525" marT="9525" marB="0" anchor="ctr"/>
                </a:tc>
                <a:tc>
                  <a:txBody>
                    <a:bodyPr/>
                    <a:lstStyle/>
                    <a:p>
                      <a:pPr algn="ctr" fontAlgn="ctr"/>
                      <a:r>
                        <a:rPr lang="en-US" altLang="zh-CN" sz="800" b="0" i="0" u="none" strike="noStrike" dirty="0">
                          <a:solidFill>
                            <a:srgbClr val="000000"/>
                          </a:solidFill>
                          <a:effectLst/>
                          <a:latin typeface="+mn-lt"/>
                          <a:ea typeface="等线" panose="02010600030101010101" pitchFamily="2" charset="-122"/>
                        </a:rPr>
                        <a:t>0.05</a:t>
                      </a:r>
                    </a:p>
                  </a:txBody>
                  <a:tcPr marL="9525" marR="9525" marT="9525" marB="0" anchor="ctr"/>
                </a:tc>
                <a:tc>
                  <a:txBody>
                    <a:bodyPr/>
                    <a:lstStyle/>
                    <a:p>
                      <a:pPr algn="ctr" fontAlgn="b"/>
                      <a:r>
                        <a:rPr lang="en-US" sz="800" b="0" i="0" u="none" strike="noStrike" dirty="0">
                          <a:solidFill>
                            <a:srgbClr val="000000"/>
                          </a:solidFill>
                          <a:effectLst/>
                          <a:latin typeface="+mn-lt"/>
                          <a:ea typeface="宋体" panose="02010600030101010101" pitchFamily="2" charset="-122"/>
                        </a:rPr>
                        <a:t>Issue:Step2/4 Bottom follow rate mean FDC </a:t>
                      </a:r>
                      <a:r>
                        <a:rPr lang="en-US" sz="800" b="0" i="0" u="none" strike="noStrike" dirty="0" err="1">
                          <a:solidFill>
                            <a:srgbClr val="000000"/>
                          </a:solidFill>
                          <a:effectLst/>
                          <a:latin typeface="+mn-lt"/>
                          <a:ea typeface="宋体" panose="02010600030101010101" pitchFamily="2" charset="-122"/>
                        </a:rPr>
                        <a:t>HoldRecipe</a:t>
                      </a:r>
                      <a:r>
                        <a:rPr lang="en-US" sz="800" b="0" i="0" u="none" strike="noStrike" dirty="0">
                          <a:solidFill>
                            <a:srgbClr val="000000"/>
                          </a:solidFill>
                          <a:effectLst/>
                          <a:latin typeface="+mn-lt"/>
                          <a:ea typeface="宋体" panose="02010600030101010101" pitchFamily="2" charset="-122"/>
                        </a:rPr>
                        <a:t>: 90 PFMND1C2  Hold  lot:NAK076.000Action:1.Check FDC Hold2.Check Lower Temperature mean </a:t>
                      </a:r>
                      <a:r>
                        <a:rPr lang="en-US" sz="800" b="0" i="0" u="none" strike="noStrike" dirty="0" err="1">
                          <a:solidFill>
                            <a:srgbClr val="000000"/>
                          </a:solidFill>
                          <a:effectLst/>
                          <a:latin typeface="+mn-lt"/>
                          <a:ea typeface="宋体" panose="02010600030101010101" pitchFamily="2" charset="-122"/>
                        </a:rPr>
                        <a:t>ok，Bottom</a:t>
                      </a:r>
                      <a:r>
                        <a:rPr lang="en-US" sz="800" b="0" i="0" u="none" strike="noStrike" dirty="0">
                          <a:solidFill>
                            <a:srgbClr val="000000"/>
                          </a:solidFill>
                          <a:effectLst/>
                          <a:latin typeface="+mn-lt"/>
                          <a:ea typeface="宋体" panose="02010600030101010101" pitchFamily="2" charset="-122"/>
                        </a:rPr>
                        <a:t> follow rate mean drop，</a:t>
                      </a:r>
                      <a:r>
                        <a:rPr lang="zh-CN" altLang="en-US" sz="800" b="0" i="0" u="none" strike="noStrike" dirty="0">
                          <a:solidFill>
                            <a:srgbClr val="000000"/>
                          </a:solidFill>
                          <a:effectLst/>
                          <a:latin typeface="+mn-lt"/>
                          <a:ea typeface="宋体" panose="02010600030101010101" pitchFamily="2" charset="-122"/>
                        </a:rPr>
                        <a:t>后续</a:t>
                      </a:r>
                      <a:r>
                        <a:rPr lang="en-US" sz="800" b="0" i="0" u="none" strike="noStrike" dirty="0">
                          <a:solidFill>
                            <a:srgbClr val="000000"/>
                          </a:solidFill>
                          <a:effectLst/>
                          <a:latin typeface="+mn-lt"/>
                          <a:ea typeface="宋体" panose="02010600030101010101" pitchFamily="2" charset="-122"/>
                        </a:rPr>
                        <a:t>run</a:t>
                      </a:r>
                      <a:r>
                        <a:rPr lang="zh-CN" altLang="en-US" sz="800" b="0" i="0" u="none" strike="noStrike" dirty="0">
                          <a:solidFill>
                            <a:srgbClr val="000000"/>
                          </a:solidFill>
                          <a:effectLst/>
                          <a:latin typeface="+mn-lt"/>
                          <a:ea typeface="宋体" panose="02010600030101010101" pitchFamily="2" charset="-122"/>
                        </a:rPr>
                        <a:t>货</a:t>
                      </a:r>
                      <a:r>
                        <a:rPr lang="en-US" sz="800" b="0" i="0" u="none" strike="noStrike" dirty="0">
                          <a:solidFill>
                            <a:srgbClr val="000000"/>
                          </a:solidFill>
                          <a:effectLst/>
                          <a:latin typeface="+mn-lt"/>
                          <a:ea typeface="宋体" panose="02010600030101010101" pitchFamily="2" charset="-122"/>
                        </a:rPr>
                        <a:t>trend </a:t>
                      </a:r>
                      <a:r>
                        <a:rPr lang="en-US" sz="800" b="0" i="0" u="none" strike="noStrike" dirty="0" err="1">
                          <a:solidFill>
                            <a:srgbClr val="000000"/>
                          </a:solidFill>
                          <a:effectLst/>
                          <a:latin typeface="+mn-lt"/>
                          <a:ea typeface="宋体" panose="02010600030101010101" pitchFamily="2" charset="-122"/>
                        </a:rPr>
                        <a:t>up，keep</a:t>
                      </a:r>
                      <a:r>
                        <a:rPr lang="en-US" sz="800" b="0" i="0" u="none" strike="noStrike" dirty="0">
                          <a:solidFill>
                            <a:srgbClr val="000000"/>
                          </a:solidFill>
                          <a:effectLst/>
                          <a:latin typeface="+mn-lt"/>
                          <a:ea typeface="宋体" panose="02010600030101010101" pitchFamily="2" charset="-122"/>
                        </a:rPr>
                        <a:t> trace3.Release to MFG</a:t>
                      </a:r>
                    </a:p>
                  </a:txBody>
                  <a:tcPr marL="9525" marR="9525" marT="9525" marB="0" anchor="ctr"/>
                </a:tc>
                <a:extLst>
                  <a:ext uri="{0D108BD9-81ED-4DB2-BD59-A6C34878D82A}">
                    <a16:rowId xmlns:a16="http://schemas.microsoft.com/office/drawing/2014/main" val="3462582052"/>
                  </a:ext>
                </a:extLst>
              </a:tr>
            </a:tbl>
          </a:graphicData>
        </a:graphic>
      </p:graphicFrame>
      <p:sp>
        <p:nvSpPr>
          <p:cNvPr id="7" name="动作按钮: 第一张 6">
            <a:hlinkClick r:id="rId3" action="ppaction://hlinksldjump" highlightClick="1"/>
          </p:cNvPr>
          <p:cNvSpPr/>
          <p:nvPr/>
        </p:nvSpPr>
        <p:spPr>
          <a:xfrm>
            <a:off x="8305800" y="2762001"/>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 name="下箭头 9"/>
          <p:cNvSpPr/>
          <p:nvPr/>
        </p:nvSpPr>
        <p:spPr>
          <a:xfrm>
            <a:off x="1676400" y="3185478"/>
            <a:ext cx="381000" cy="300671"/>
          </a:xfrm>
          <a:prstGeom prst="downArrow">
            <a:avLst/>
          </a:prstGeom>
          <a:solidFill>
            <a:srgbClr val="00B0F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 name="文本框 10"/>
          <p:cNvSpPr txBox="1"/>
          <p:nvPr/>
        </p:nvSpPr>
        <p:spPr>
          <a:xfrm>
            <a:off x="2019301" y="3138450"/>
            <a:ext cx="1866899" cy="338554"/>
          </a:xfrm>
          <a:prstGeom prst="rect">
            <a:avLst/>
          </a:prstGeom>
          <a:noFill/>
        </p:spPr>
        <p:txBody>
          <a:bodyPr wrap="square" rtlCol="0">
            <a:spAutoFit/>
          </a:bodyPr>
          <a:lstStyle/>
          <a:p>
            <a:r>
              <a:rPr lang="zh-CN" altLang="en-US" sz="1600" b="1" dirty="0" smtClean="0"/>
              <a:t>与机台</a:t>
            </a:r>
            <a:r>
              <a:rPr lang="en-US" altLang="zh-CN" sz="1600" b="1" dirty="0" smtClean="0"/>
              <a:t>event</a:t>
            </a:r>
            <a:r>
              <a:rPr lang="zh-CN" altLang="en-US" sz="1600" b="1" dirty="0" smtClean="0"/>
              <a:t>无关</a:t>
            </a:r>
            <a:endParaRPr lang="zh-CN" altLang="en-US" sz="1600" b="1" dirty="0"/>
          </a:p>
        </p:txBody>
      </p:sp>
    </p:spTree>
    <p:extLst>
      <p:ext uri="{BB962C8B-B14F-4D97-AF65-F5344CB8AC3E}">
        <p14:creationId xmlns:p14="http://schemas.microsoft.com/office/powerpoint/2010/main" val="191908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动作按钮: 第一张 7">
            <a:hlinkClick r:id="rId2" action="ppaction://hlinksldjump" highlightClick="1"/>
          </p:cNvPr>
          <p:cNvSpPr/>
          <p:nvPr/>
        </p:nvSpPr>
        <p:spPr>
          <a:xfrm>
            <a:off x="8229600" y="2982697"/>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5</a:t>
            </a:r>
            <a:r>
              <a:rPr lang="zh-CN" altLang="en-US" dirty="0" smtClean="0"/>
              <a:t>（</a:t>
            </a:r>
            <a:r>
              <a:rPr lang="en-US" altLang="zh-CN" dirty="0"/>
              <a:t>30</a:t>
            </a:r>
            <a:r>
              <a:rPr lang="zh-CN" altLang="en-US" dirty="0"/>
              <a:t>））</a:t>
            </a:r>
          </a:p>
        </p:txBody>
      </p:sp>
      <p:pic>
        <p:nvPicPr>
          <p:cNvPr id="6" name="图片 5"/>
          <p:cNvPicPr>
            <a:picLocks noChangeAspect="1"/>
          </p:cNvPicPr>
          <p:nvPr/>
        </p:nvPicPr>
        <p:blipFill>
          <a:blip r:embed="rId3"/>
          <a:stretch>
            <a:fillRect/>
          </a:stretch>
        </p:blipFill>
        <p:spPr>
          <a:xfrm>
            <a:off x="3200400" y="496888"/>
            <a:ext cx="4191000" cy="2590801"/>
          </a:xfrm>
          <a:prstGeom prst="rect">
            <a:avLst/>
          </a:prstGeom>
        </p:spPr>
      </p:pic>
      <p:graphicFrame>
        <p:nvGraphicFramePr>
          <p:cNvPr id="7" name="表格 6"/>
          <p:cNvGraphicFramePr>
            <a:graphicFrameLocks noGrp="1"/>
          </p:cNvGraphicFramePr>
          <p:nvPr>
            <p:extLst/>
          </p:nvPr>
        </p:nvGraphicFramePr>
        <p:xfrm>
          <a:off x="76200" y="496889"/>
          <a:ext cx="3048000" cy="2590800"/>
        </p:xfrm>
        <a:graphic>
          <a:graphicData uri="http://schemas.openxmlformats.org/drawingml/2006/table">
            <a:tbl>
              <a:tblPr firstRow="1">
                <a:tableStyleId>{5C22544A-7EE6-4342-B048-85BDC9FD1C3A}</a:tableStyleId>
              </a:tblPr>
              <a:tblGrid>
                <a:gridCol w="1428398">
                  <a:extLst>
                    <a:ext uri="{9D8B030D-6E8A-4147-A177-3AD203B41FA5}">
                      <a16:colId xmlns:a16="http://schemas.microsoft.com/office/drawing/2014/main" val="2577972454"/>
                    </a:ext>
                  </a:extLst>
                </a:gridCol>
                <a:gridCol w="809801">
                  <a:extLst>
                    <a:ext uri="{9D8B030D-6E8A-4147-A177-3AD203B41FA5}">
                      <a16:colId xmlns:a16="http://schemas.microsoft.com/office/drawing/2014/main" val="1360983889"/>
                    </a:ext>
                  </a:extLst>
                </a:gridCol>
                <a:gridCol w="809801">
                  <a:extLst>
                    <a:ext uri="{9D8B030D-6E8A-4147-A177-3AD203B41FA5}">
                      <a16:colId xmlns:a16="http://schemas.microsoft.com/office/drawing/2014/main" val="2203309501"/>
                    </a:ext>
                  </a:extLst>
                </a:gridCol>
              </a:tblGrid>
              <a:tr h="154212">
                <a:tc>
                  <a:txBody>
                    <a:bodyPr/>
                    <a:lstStyle/>
                    <a:p>
                      <a:pPr algn="ctr" fontAlgn="b"/>
                      <a:r>
                        <a:rPr lang="en-US" sz="1000" u="none" strike="noStrike" dirty="0">
                          <a:effectLst/>
                        </a:rPr>
                        <a:t>EQP-CHA</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000" u="none" strike="noStrike" dirty="0">
                          <a:effectLst/>
                        </a:rPr>
                        <a:t>Hour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000" u="none" strike="noStrike" dirty="0">
                          <a:effectLst/>
                        </a:rPr>
                        <a:t>Adjust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24393610"/>
                  </a:ext>
                </a:extLst>
              </a:tr>
              <a:tr h="133123">
                <a:tc>
                  <a:txBody>
                    <a:bodyPr/>
                    <a:lstStyle/>
                    <a:p>
                      <a:pPr algn="ctr" fontAlgn="b"/>
                      <a:r>
                        <a:rPr lang="en-US" sz="1000" u="none" strike="noStrike" dirty="0" smtClean="0">
                          <a:effectLst/>
                        </a:rPr>
                        <a:t>EKT01-PM1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a:effectLst/>
                        </a:rPr>
                        <a:t>3.714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a:effectLst/>
                        </a:rPr>
                        <a:t>2.045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45662607"/>
                  </a:ext>
                </a:extLst>
              </a:tr>
              <a:tr h="133123">
                <a:tc>
                  <a:txBody>
                    <a:bodyPr/>
                    <a:lstStyle/>
                    <a:p>
                      <a:pPr algn="ctr" fontAlgn="b"/>
                      <a:r>
                        <a:rPr lang="en-US" sz="1000" u="none" strike="noStrike" dirty="0" smtClean="0">
                          <a:effectLst/>
                        </a:rPr>
                        <a:t>EKT01-PM2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3.828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a:effectLst/>
                        </a:rPr>
                        <a:t>2.585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0548911"/>
                  </a:ext>
                </a:extLst>
              </a:tr>
              <a:tr h="133123">
                <a:tc>
                  <a:txBody>
                    <a:bodyPr/>
                    <a:lstStyle/>
                    <a:p>
                      <a:pPr algn="ctr" fontAlgn="b"/>
                      <a:r>
                        <a:rPr lang="en-US" sz="1000" u="none" strike="noStrike" dirty="0" smtClean="0">
                          <a:effectLst/>
                        </a:rPr>
                        <a:t>EKT01-PM3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altLang="zh-CN" sz="1000" b="0" i="0" u="none" strike="noStrike" dirty="0" smtClean="0">
                          <a:solidFill>
                            <a:schemeClr val="dk1"/>
                          </a:solidFill>
                          <a:effectLst/>
                          <a:latin typeface="+mn-lt"/>
                          <a:ea typeface="+mn-ea"/>
                        </a:rPr>
                        <a:t>0.000</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000" u="none" strike="noStrike">
                          <a:effectLst/>
                        </a:rPr>
                        <a:t>1.856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878628577"/>
                  </a:ext>
                </a:extLst>
              </a:tr>
              <a:tr h="133123">
                <a:tc>
                  <a:txBody>
                    <a:bodyPr/>
                    <a:lstStyle/>
                    <a:p>
                      <a:pPr algn="ctr" fontAlgn="b"/>
                      <a:r>
                        <a:rPr lang="en-US" sz="1000" u="none" strike="noStrike" dirty="0" smtClean="0">
                          <a:effectLst/>
                        </a:rPr>
                        <a:t>EKT02-PM1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1.204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a:effectLst/>
                        </a:rPr>
                        <a:t>2.334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49104340"/>
                  </a:ext>
                </a:extLst>
              </a:tr>
              <a:tr h="133123">
                <a:tc>
                  <a:txBody>
                    <a:bodyPr/>
                    <a:lstStyle/>
                    <a:p>
                      <a:pPr algn="ctr" fontAlgn="b"/>
                      <a:r>
                        <a:rPr lang="en-US" sz="1000" u="none" strike="noStrike" dirty="0" smtClean="0">
                          <a:effectLst/>
                        </a:rPr>
                        <a:t>EKT02-PM2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4.807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3.091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420669533"/>
                  </a:ext>
                </a:extLst>
              </a:tr>
              <a:tr h="133123">
                <a:tc>
                  <a:txBody>
                    <a:bodyPr/>
                    <a:lstStyle/>
                    <a:p>
                      <a:pPr algn="ctr" fontAlgn="b"/>
                      <a:r>
                        <a:rPr lang="en-US" sz="1000" u="none" strike="noStrike" dirty="0" smtClean="0">
                          <a:effectLst/>
                        </a:rPr>
                        <a:t>EKT02-PM3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1.519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3.364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32204627"/>
                  </a:ext>
                </a:extLst>
              </a:tr>
              <a:tr h="133123">
                <a:tc>
                  <a:txBody>
                    <a:bodyPr/>
                    <a:lstStyle/>
                    <a:p>
                      <a:pPr algn="ctr" fontAlgn="b"/>
                      <a:r>
                        <a:rPr lang="en-US" sz="1000" u="none" strike="noStrike" dirty="0" smtClean="0">
                          <a:effectLst/>
                        </a:rPr>
                        <a:t>EKT03-PM1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solidFill>
                      <a:srgbClr val="00B0F0"/>
                    </a:solidFill>
                  </a:tcPr>
                </a:tc>
                <a:tc>
                  <a:txBody>
                    <a:bodyPr/>
                    <a:lstStyle/>
                    <a:p>
                      <a:pPr algn="ctr" fontAlgn="b"/>
                      <a:r>
                        <a:rPr lang="en-US" altLang="zh-CN" sz="1000" u="none" strike="noStrike" dirty="0">
                          <a:effectLst/>
                        </a:rPr>
                        <a:t>2.095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82312814"/>
                  </a:ext>
                </a:extLst>
              </a:tr>
              <a:tr h="133123">
                <a:tc>
                  <a:txBody>
                    <a:bodyPr/>
                    <a:lstStyle/>
                    <a:p>
                      <a:pPr algn="ctr" fontAlgn="b"/>
                      <a:r>
                        <a:rPr lang="en-US" sz="1000" u="none" strike="noStrike" dirty="0" smtClean="0">
                          <a:effectLst/>
                        </a:rPr>
                        <a:t>EKT03-PM2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000" u="none" strike="noStrike" dirty="0">
                          <a:effectLst/>
                        </a:rPr>
                        <a:t>5.278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000" u="none" strike="noStrike" dirty="0">
                          <a:effectLst/>
                        </a:rPr>
                        <a:t>1.519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990568667"/>
                  </a:ext>
                </a:extLst>
              </a:tr>
              <a:tr h="133123">
                <a:tc>
                  <a:txBody>
                    <a:bodyPr/>
                    <a:lstStyle/>
                    <a:p>
                      <a:pPr algn="ctr" fontAlgn="b"/>
                      <a:r>
                        <a:rPr lang="en-US" sz="1000" u="none" strike="noStrike" dirty="0" smtClean="0">
                          <a:effectLst/>
                        </a:rPr>
                        <a:t>EKT03-PM3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5.113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000" u="none" strike="noStrike" dirty="0">
                          <a:effectLst/>
                        </a:rPr>
                        <a:t>2.551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579231255"/>
                  </a:ext>
                </a:extLst>
              </a:tr>
              <a:tr h="133123">
                <a:tc>
                  <a:txBody>
                    <a:bodyPr/>
                    <a:lstStyle/>
                    <a:p>
                      <a:pPr algn="ctr" fontAlgn="b"/>
                      <a:r>
                        <a:rPr lang="en-US" sz="1000" u="none" strike="noStrike" dirty="0" smtClean="0">
                          <a:effectLst/>
                        </a:rPr>
                        <a:t>EKT04-PM1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2.099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000" u="none" strike="noStrike" dirty="0">
                          <a:effectLst/>
                        </a:rPr>
                        <a:t>3.765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680451982"/>
                  </a:ext>
                </a:extLst>
              </a:tr>
              <a:tr h="133123">
                <a:tc>
                  <a:txBody>
                    <a:bodyPr/>
                    <a:lstStyle/>
                    <a:p>
                      <a:pPr algn="ctr" fontAlgn="b"/>
                      <a:r>
                        <a:rPr lang="en-US" sz="1000" u="none" strike="noStrike" dirty="0" smtClean="0">
                          <a:effectLst/>
                        </a:rPr>
                        <a:t>EKT04-PM2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smtClean="0">
                          <a:effectLst/>
                        </a:rPr>
                        <a:t>0.884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3.024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4209091404"/>
                  </a:ext>
                </a:extLst>
              </a:tr>
              <a:tr h="133123">
                <a:tc>
                  <a:txBody>
                    <a:bodyPr/>
                    <a:lstStyle/>
                    <a:p>
                      <a:pPr algn="ctr" fontAlgn="b"/>
                      <a:r>
                        <a:rPr lang="en-US" sz="1000" u="none" strike="noStrike" dirty="0" smtClean="0">
                          <a:effectLst/>
                        </a:rPr>
                        <a:t>EKT04-PM3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a:effectLst/>
                        </a:rPr>
                        <a:t>4.396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2.889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30730641"/>
                  </a:ext>
                </a:extLst>
              </a:tr>
              <a:tr h="133123">
                <a:tc>
                  <a:txBody>
                    <a:bodyPr/>
                    <a:lstStyle/>
                    <a:p>
                      <a:pPr algn="ctr" fontAlgn="b"/>
                      <a:r>
                        <a:rPr lang="en-US" sz="1000" u="none" strike="noStrike" dirty="0" smtClean="0">
                          <a:effectLst/>
                        </a:rPr>
                        <a:t>EKT05-PM1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000" u="none" strike="noStrike" dirty="0">
                          <a:effectLst/>
                        </a:rPr>
                        <a:t>2.047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52442508"/>
                  </a:ext>
                </a:extLst>
              </a:tr>
              <a:tr h="133123">
                <a:tc>
                  <a:txBody>
                    <a:bodyPr/>
                    <a:lstStyle/>
                    <a:p>
                      <a:pPr algn="ctr" fontAlgn="b"/>
                      <a:r>
                        <a:rPr lang="en-US" sz="1000" u="none" strike="noStrike" dirty="0" smtClean="0">
                          <a:effectLst/>
                        </a:rPr>
                        <a:t>EKT05-PM2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a:effectLst/>
                        </a:rPr>
                        <a:t>4.091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1.858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957156862"/>
                  </a:ext>
                </a:extLst>
              </a:tr>
              <a:tr h="133123">
                <a:tc>
                  <a:txBody>
                    <a:bodyPr/>
                    <a:lstStyle/>
                    <a:p>
                      <a:pPr algn="ctr" fontAlgn="b"/>
                      <a:r>
                        <a:rPr lang="en-US" sz="1000" u="none" strike="noStrike" dirty="0" smtClean="0">
                          <a:effectLst/>
                        </a:rPr>
                        <a:t>EKT05-PM3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000" u="none" strike="noStrike" dirty="0">
                          <a:effectLst/>
                        </a:rPr>
                        <a:t>1.913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71279199"/>
                  </a:ext>
                </a:extLst>
              </a:tr>
            </a:tbl>
          </a:graphicData>
        </a:graphic>
      </p:graphicFrame>
      <p:graphicFrame>
        <p:nvGraphicFramePr>
          <p:cNvPr id="3" name="表格 2"/>
          <p:cNvGraphicFramePr>
            <a:graphicFrameLocks noGrp="1"/>
          </p:cNvGraphicFramePr>
          <p:nvPr>
            <p:extLst/>
          </p:nvPr>
        </p:nvGraphicFramePr>
        <p:xfrm>
          <a:off x="88900" y="3562350"/>
          <a:ext cx="8902700" cy="1066800"/>
        </p:xfrm>
        <a:graphic>
          <a:graphicData uri="http://schemas.openxmlformats.org/drawingml/2006/table">
            <a:tbl>
              <a:tblPr>
                <a:tableStyleId>{3C2FFA5D-87B4-456A-9821-1D502468CF0F}</a:tableStyleId>
              </a:tblPr>
              <a:tblGrid>
                <a:gridCol w="1009440">
                  <a:extLst>
                    <a:ext uri="{9D8B030D-6E8A-4147-A177-3AD203B41FA5}">
                      <a16:colId xmlns:a16="http://schemas.microsoft.com/office/drawing/2014/main" val="3721884216"/>
                    </a:ext>
                  </a:extLst>
                </a:gridCol>
                <a:gridCol w="715572">
                  <a:extLst>
                    <a:ext uri="{9D8B030D-6E8A-4147-A177-3AD203B41FA5}">
                      <a16:colId xmlns:a16="http://schemas.microsoft.com/office/drawing/2014/main" val="258277876"/>
                    </a:ext>
                  </a:extLst>
                </a:gridCol>
                <a:gridCol w="1104260">
                  <a:extLst>
                    <a:ext uri="{9D8B030D-6E8A-4147-A177-3AD203B41FA5}">
                      <a16:colId xmlns:a16="http://schemas.microsoft.com/office/drawing/2014/main" val="3495564350"/>
                    </a:ext>
                  </a:extLst>
                </a:gridCol>
                <a:gridCol w="1472346">
                  <a:extLst>
                    <a:ext uri="{9D8B030D-6E8A-4147-A177-3AD203B41FA5}">
                      <a16:colId xmlns:a16="http://schemas.microsoft.com/office/drawing/2014/main" val="1662743051"/>
                    </a:ext>
                  </a:extLst>
                </a:gridCol>
                <a:gridCol w="1564368">
                  <a:extLst>
                    <a:ext uri="{9D8B030D-6E8A-4147-A177-3AD203B41FA5}">
                      <a16:colId xmlns:a16="http://schemas.microsoft.com/office/drawing/2014/main" val="2580033904"/>
                    </a:ext>
                  </a:extLst>
                </a:gridCol>
                <a:gridCol w="3036714">
                  <a:extLst>
                    <a:ext uri="{9D8B030D-6E8A-4147-A177-3AD203B41FA5}">
                      <a16:colId xmlns:a16="http://schemas.microsoft.com/office/drawing/2014/main" val="387076392"/>
                    </a:ext>
                  </a:extLst>
                </a:gridCol>
              </a:tblGrid>
              <a:tr h="155503">
                <a:tc>
                  <a:txBody>
                    <a:bodyPr/>
                    <a:lstStyle/>
                    <a:p>
                      <a:pPr algn="ctr" fontAlgn="ctr"/>
                      <a:r>
                        <a:rPr lang="en-US" sz="900" b="1" u="none" strike="noStrike" dirty="0">
                          <a:effectLst/>
                        </a:rPr>
                        <a:t>EQP</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sz="900" b="1" u="none" strike="noStrike">
                          <a:effectLst/>
                        </a:rPr>
                        <a:t>ACTIVITY</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sz="900" b="1" u="none" strike="noStrike" dirty="0">
                          <a:effectLst/>
                        </a:rPr>
                        <a:t>EVENT_TIME</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sz="900" b="1" u="none" strike="noStrike" dirty="0">
                          <a:effectLst/>
                        </a:rPr>
                        <a:t>STATUS</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sz="900" b="1" u="none" strike="noStrike">
                          <a:effectLst/>
                        </a:rPr>
                        <a:t>TIME_IN_STATUS</a:t>
                      </a:r>
                      <a:endParaRPr lang="en-US" sz="900" b="1" i="0" u="none" strike="noStrike">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sz="900" b="1" u="none" strike="noStrike" dirty="0">
                          <a:effectLst/>
                        </a:rPr>
                        <a:t>COMMENTS</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extLst>
                  <a:ext uri="{0D108BD9-81ED-4DB2-BD59-A6C34878D82A}">
                    <a16:rowId xmlns:a16="http://schemas.microsoft.com/office/drawing/2014/main" val="3321126790"/>
                  </a:ext>
                </a:extLst>
              </a:tr>
              <a:tr h="911297">
                <a:tc>
                  <a:txBody>
                    <a:bodyPr/>
                    <a:lstStyle/>
                    <a:p>
                      <a:pPr algn="ctr" fontAlgn="ctr"/>
                      <a:r>
                        <a:rPr lang="en-US" sz="900" u="none" strike="noStrike" dirty="0">
                          <a:effectLst/>
                        </a:rPr>
                        <a:t>EKT03 PM2</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sz="900" u="none" strike="noStrike" dirty="0">
                          <a:effectLst/>
                        </a:rPr>
                        <a:t>TS</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altLang="zh-CN" sz="900" u="none" strike="noStrike" dirty="0">
                          <a:effectLst/>
                        </a:rPr>
                        <a:t>2020/5/14 15:56:00</a:t>
                      </a:r>
                      <a:endParaRPr lang="en-US" altLang="zh-CN" sz="900" b="0"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sz="900" u="none" strike="noStrike" dirty="0">
                          <a:effectLst/>
                        </a:rPr>
                        <a:t>FDC EQ HOLD . STOP TOOL</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altLang="zh-CN" sz="900" u="none" strike="noStrike" dirty="0">
                          <a:effectLst/>
                        </a:rPr>
                        <a:t>0.18</a:t>
                      </a:r>
                      <a:endParaRPr lang="en-US" altLang="zh-CN" sz="900" b="0"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tc>
                  <a:txBody>
                    <a:bodyPr/>
                    <a:lstStyle/>
                    <a:p>
                      <a:pPr algn="ctr" fontAlgn="ctr"/>
                      <a:r>
                        <a:rPr lang="en-US" sz="900" u="none" strike="noStrike" dirty="0">
                          <a:effectLst/>
                        </a:rPr>
                        <a:t>Issue:Step4 </a:t>
                      </a:r>
                      <a:r>
                        <a:rPr lang="en-US" sz="900" u="none" strike="noStrike" dirty="0" err="1">
                          <a:effectLst/>
                        </a:rPr>
                        <a:t>Lo_RF_Vpp</a:t>
                      </a:r>
                      <a:r>
                        <a:rPr lang="en-US" sz="900" u="none" strike="noStrike" dirty="0">
                          <a:effectLst/>
                        </a:rPr>
                        <a:t> </a:t>
                      </a:r>
                      <a:r>
                        <a:rPr lang="en-US" sz="900" u="none" strike="noStrike" dirty="0" err="1">
                          <a:effectLst/>
                        </a:rPr>
                        <a:t>Movetarget</a:t>
                      </a:r>
                      <a:r>
                        <a:rPr lang="en-US" sz="900" u="none" strike="noStrike" dirty="0">
                          <a:effectLst/>
                        </a:rPr>
                        <a:t> FDC HoldRecipe:90NM_PFMND1C2 Hold  Lot: NAK742.000Action:1.Check Step4 </a:t>
                      </a:r>
                      <a:r>
                        <a:rPr lang="en-US" sz="900" u="none" strike="noStrike" dirty="0" err="1">
                          <a:effectLst/>
                        </a:rPr>
                        <a:t>Lo_RF_Vpp</a:t>
                      </a:r>
                      <a:r>
                        <a:rPr lang="en-US" sz="900" u="none" strike="noStrike" dirty="0">
                          <a:effectLst/>
                        </a:rPr>
                        <a:t> </a:t>
                      </a:r>
                      <a:r>
                        <a:rPr lang="en-US" sz="900" u="none" strike="noStrike" dirty="0" err="1">
                          <a:effectLst/>
                        </a:rPr>
                        <a:t>Movetarget</a:t>
                      </a:r>
                      <a:r>
                        <a:rPr lang="en-US" sz="900" u="none" strike="noStrike" dirty="0">
                          <a:effectLst/>
                        </a:rPr>
                        <a:t> ooc.2.5/11 Normal PM change F/R</a:t>
                      </a:r>
                      <a:endParaRPr lang="en-US" sz="900" b="0" i="0" u="none" strike="noStrike" dirty="0">
                        <a:solidFill>
                          <a:srgbClr val="000000"/>
                        </a:solidFill>
                        <a:effectLst/>
                        <a:latin typeface="等线" panose="02010600030101010101" pitchFamily="2" charset="-122"/>
                        <a:ea typeface="等线" panose="02010600030101010101" pitchFamily="2" charset="-122"/>
                      </a:endParaRPr>
                    </a:p>
                  </a:txBody>
                  <a:tcPr marL="8343" marR="8343" marT="8343" marB="0" anchor="ctr"/>
                </a:tc>
                <a:extLst>
                  <a:ext uri="{0D108BD9-81ED-4DB2-BD59-A6C34878D82A}">
                    <a16:rowId xmlns:a16="http://schemas.microsoft.com/office/drawing/2014/main" val="1520863719"/>
                  </a:ext>
                </a:extLst>
              </a:tr>
            </a:tbl>
          </a:graphicData>
        </a:graphic>
      </p:graphicFrame>
      <p:sp>
        <p:nvSpPr>
          <p:cNvPr id="9" name="下箭头 8"/>
          <p:cNvSpPr/>
          <p:nvPr/>
        </p:nvSpPr>
        <p:spPr>
          <a:xfrm>
            <a:off x="1676400" y="3185478"/>
            <a:ext cx="381000" cy="300671"/>
          </a:xfrm>
          <a:prstGeom prst="downArrow">
            <a:avLst/>
          </a:prstGeom>
          <a:solidFill>
            <a:srgbClr val="00B0F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 name="文本框 9"/>
          <p:cNvSpPr txBox="1"/>
          <p:nvPr/>
        </p:nvSpPr>
        <p:spPr>
          <a:xfrm>
            <a:off x="2019301" y="3138450"/>
            <a:ext cx="1866899" cy="338554"/>
          </a:xfrm>
          <a:prstGeom prst="rect">
            <a:avLst/>
          </a:prstGeom>
          <a:noFill/>
        </p:spPr>
        <p:txBody>
          <a:bodyPr wrap="square" rtlCol="0">
            <a:spAutoFit/>
          </a:bodyPr>
          <a:lstStyle/>
          <a:p>
            <a:r>
              <a:rPr lang="zh-CN" altLang="en-US" sz="1600" b="1" dirty="0" smtClean="0"/>
              <a:t>与机台</a:t>
            </a:r>
            <a:r>
              <a:rPr lang="en-US" altLang="zh-CN" sz="1600" b="1" dirty="0" smtClean="0"/>
              <a:t>event</a:t>
            </a:r>
            <a:r>
              <a:rPr lang="zh-CN" altLang="en-US" sz="1600" b="1" dirty="0" smtClean="0"/>
              <a:t>无关</a:t>
            </a:r>
            <a:endParaRPr lang="zh-CN" altLang="en-US" sz="1600" b="1" dirty="0"/>
          </a:p>
        </p:txBody>
      </p:sp>
    </p:spTree>
    <p:extLst>
      <p:ext uri="{BB962C8B-B14F-4D97-AF65-F5344CB8AC3E}">
        <p14:creationId xmlns:p14="http://schemas.microsoft.com/office/powerpoint/2010/main" val="1454079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6</a:t>
            </a:r>
            <a:r>
              <a:rPr lang="zh-CN" altLang="en-US" dirty="0" smtClean="0"/>
              <a:t>（</a:t>
            </a:r>
            <a:r>
              <a:rPr lang="en-US" altLang="zh-CN" dirty="0"/>
              <a:t>30</a:t>
            </a:r>
            <a:r>
              <a:rPr lang="zh-CN" altLang="en-US" dirty="0"/>
              <a:t>））</a:t>
            </a:r>
          </a:p>
        </p:txBody>
      </p:sp>
      <p:pic>
        <p:nvPicPr>
          <p:cNvPr id="5" name="图片 4"/>
          <p:cNvPicPr>
            <a:picLocks noChangeAspect="1"/>
          </p:cNvPicPr>
          <p:nvPr/>
        </p:nvPicPr>
        <p:blipFill>
          <a:blip r:embed="rId2"/>
          <a:stretch>
            <a:fillRect/>
          </a:stretch>
        </p:blipFill>
        <p:spPr>
          <a:xfrm>
            <a:off x="3809999" y="496888"/>
            <a:ext cx="4038600" cy="2590800"/>
          </a:xfrm>
          <a:prstGeom prst="rect">
            <a:avLst/>
          </a:prstGeom>
        </p:spPr>
      </p:pic>
      <p:graphicFrame>
        <p:nvGraphicFramePr>
          <p:cNvPr id="6" name="表格 5"/>
          <p:cNvGraphicFramePr>
            <a:graphicFrameLocks noGrp="1"/>
          </p:cNvGraphicFramePr>
          <p:nvPr>
            <p:extLst/>
          </p:nvPr>
        </p:nvGraphicFramePr>
        <p:xfrm>
          <a:off x="76200" y="496888"/>
          <a:ext cx="3657599" cy="2590800"/>
        </p:xfrm>
        <a:graphic>
          <a:graphicData uri="http://schemas.openxmlformats.org/drawingml/2006/table">
            <a:tbl>
              <a:tblPr firstRow="1">
                <a:tableStyleId>{5C22544A-7EE6-4342-B048-85BDC9FD1C3A}</a:tableStyleId>
              </a:tblPr>
              <a:tblGrid>
                <a:gridCol w="1730669">
                  <a:extLst>
                    <a:ext uri="{9D8B030D-6E8A-4147-A177-3AD203B41FA5}">
                      <a16:colId xmlns:a16="http://schemas.microsoft.com/office/drawing/2014/main" val="3071693359"/>
                    </a:ext>
                  </a:extLst>
                </a:gridCol>
                <a:gridCol w="963465">
                  <a:extLst>
                    <a:ext uri="{9D8B030D-6E8A-4147-A177-3AD203B41FA5}">
                      <a16:colId xmlns:a16="http://schemas.microsoft.com/office/drawing/2014/main" val="952695691"/>
                    </a:ext>
                  </a:extLst>
                </a:gridCol>
                <a:gridCol w="963465">
                  <a:extLst>
                    <a:ext uri="{9D8B030D-6E8A-4147-A177-3AD203B41FA5}">
                      <a16:colId xmlns:a16="http://schemas.microsoft.com/office/drawing/2014/main" val="1080356441"/>
                    </a:ext>
                  </a:extLst>
                </a:gridCol>
              </a:tblGrid>
              <a:tr h="139204">
                <a:tc>
                  <a:txBody>
                    <a:bodyPr/>
                    <a:lstStyle/>
                    <a:p>
                      <a:pPr algn="ctr" fontAlgn="b"/>
                      <a:r>
                        <a:rPr lang="en-US" sz="1000" u="none" strike="noStrike" dirty="0">
                          <a:effectLst/>
                        </a:rPr>
                        <a:t>EQP-CHA</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000" u="none" strike="noStrike" dirty="0">
                          <a:effectLst/>
                        </a:rPr>
                        <a:t>Hour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000" u="none" strike="noStrike" dirty="0">
                          <a:effectLst/>
                        </a:rPr>
                        <a:t>Adjust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8037950"/>
                  </a:ext>
                </a:extLst>
              </a:tr>
              <a:tr h="139204">
                <a:tc>
                  <a:txBody>
                    <a:bodyPr/>
                    <a:lstStyle/>
                    <a:p>
                      <a:pPr algn="ctr" fontAlgn="ctr"/>
                      <a:r>
                        <a:rPr lang="en-US" sz="1000" u="none" strike="noStrike" dirty="0" smtClean="0">
                          <a:effectLst/>
                        </a:rPr>
                        <a:t>EKT01-PM1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a:effectLst/>
                        </a:rPr>
                        <a:t>3.389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a:effectLst/>
                        </a:rPr>
                        <a:t>2.400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77317956"/>
                  </a:ext>
                </a:extLst>
              </a:tr>
              <a:tr h="139204">
                <a:tc>
                  <a:txBody>
                    <a:bodyPr/>
                    <a:lstStyle/>
                    <a:p>
                      <a:pPr algn="ctr" fontAlgn="ctr"/>
                      <a:r>
                        <a:rPr lang="en-US" sz="1000" u="none" strike="noStrike" dirty="0" smtClean="0">
                          <a:effectLst/>
                        </a:rPr>
                        <a:t>EKT01-PM2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000" u="none" strike="noStrike">
                          <a:effectLst/>
                        </a:rPr>
                        <a:t>2.094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030004648"/>
                  </a:ext>
                </a:extLst>
              </a:tr>
              <a:tr h="139204">
                <a:tc>
                  <a:txBody>
                    <a:bodyPr/>
                    <a:lstStyle/>
                    <a:p>
                      <a:pPr algn="ctr" fontAlgn="ctr"/>
                      <a:r>
                        <a:rPr lang="en-US" sz="1000" u="none" strike="noStrike" dirty="0" smtClean="0">
                          <a:effectLst/>
                        </a:rPr>
                        <a:t>EKT01-PM3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smtClean="0">
                          <a:effectLst/>
                        </a:rPr>
                        <a:t>0.244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1.532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752613130"/>
                  </a:ext>
                </a:extLst>
              </a:tr>
              <a:tr h="139204">
                <a:tc>
                  <a:txBody>
                    <a:bodyPr/>
                    <a:lstStyle/>
                    <a:p>
                      <a:pPr algn="ctr" fontAlgn="ctr"/>
                      <a:r>
                        <a:rPr lang="en-US" sz="1000" u="none" strike="noStrike" dirty="0" smtClean="0">
                          <a:effectLst/>
                        </a:rPr>
                        <a:t>EKT02-PM1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a:effectLst/>
                        </a:rPr>
                        <a:t>5.938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4.737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66619413"/>
                  </a:ext>
                </a:extLst>
              </a:tr>
              <a:tr h="139204">
                <a:tc>
                  <a:txBody>
                    <a:bodyPr/>
                    <a:lstStyle/>
                    <a:p>
                      <a:pPr algn="ctr" fontAlgn="ctr"/>
                      <a:r>
                        <a:rPr lang="en-US" sz="1000" u="none" strike="noStrike" dirty="0" smtClean="0">
                          <a:effectLst/>
                        </a:rPr>
                        <a:t>EKT02-PM2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a:effectLst/>
                        </a:rPr>
                        <a:t>1.473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3.236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19013721"/>
                  </a:ext>
                </a:extLst>
              </a:tr>
              <a:tr h="139204">
                <a:tc>
                  <a:txBody>
                    <a:bodyPr/>
                    <a:lstStyle/>
                    <a:p>
                      <a:pPr algn="ctr" fontAlgn="ctr"/>
                      <a:r>
                        <a:rPr lang="en-US" sz="1000" u="none" strike="noStrike" dirty="0" smtClean="0">
                          <a:effectLst/>
                        </a:rPr>
                        <a:t>EKT02-PM3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a:effectLst/>
                        </a:rPr>
                        <a:t>6.484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3.421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09017555"/>
                  </a:ext>
                </a:extLst>
              </a:tr>
              <a:tr h="139204">
                <a:tc>
                  <a:txBody>
                    <a:bodyPr/>
                    <a:lstStyle/>
                    <a:p>
                      <a:pPr algn="ctr" fontAlgn="ctr"/>
                      <a:r>
                        <a:rPr lang="en-US" sz="1000" u="none" strike="noStrike" dirty="0" smtClean="0">
                          <a:effectLst/>
                        </a:rPr>
                        <a:t>EKT03-PM1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a:effectLst/>
                        </a:rPr>
                        <a:t>1.032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2.390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36745161"/>
                  </a:ext>
                </a:extLst>
              </a:tr>
              <a:tr h="139204">
                <a:tc>
                  <a:txBody>
                    <a:bodyPr/>
                    <a:lstStyle/>
                    <a:p>
                      <a:pPr algn="ctr" fontAlgn="ctr"/>
                      <a:r>
                        <a:rPr lang="en-US" sz="1000" u="none" strike="noStrike" dirty="0" smtClean="0">
                          <a:effectLst/>
                        </a:rPr>
                        <a:t>EKT03-PM2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smtClean="0">
                          <a:effectLst/>
                        </a:rPr>
                        <a:t>5.210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000" u="none" strike="noStrike" dirty="0">
                          <a:effectLst/>
                        </a:rPr>
                        <a:t>4.861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200676598"/>
                  </a:ext>
                </a:extLst>
              </a:tr>
              <a:tr h="139204">
                <a:tc>
                  <a:txBody>
                    <a:bodyPr/>
                    <a:lstStyle/>
                    <a:p>
                      <a:pPr algn="ctr" fontAlgn="ctr"/>
                      <a:r>
                        <a:rPr lang="en-US" sz="1000" u="none" strike="noStrike" dirty="0" smtClean="0">
                          <a:effectLst/>
                        </a:rPr>
                        <a:t>EKT03-PM3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a:effectLst/>
                        </a:rPr>
                        <a:t>2.522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0.816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342912834"/>
                  </a:ext>
                </a:extLst>
              </a:tr>
              <a:tr h="139204">
                <a:tc>
                  <a:txBody>
                    <a:bodyPr/>
                    <a:lstStyle/>
                    <a:p>
                      <a:pPr algn="ctr" fontAlgn="ctr"/>
                      <a:r>
                        <a:rPr lang="en-US" sz="1000" u="none" strike="noStrike" dirty="0" smtClean="0">
                          <a:effectLst/>
                        </a:rPr>
                        <a:t>EKT04-PM1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a:effectLst/>
                        </a:rPr>
                        <a:t>2.453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0.848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94315755"/>
                  </a:ext>
                </a:extLst>
              </a:tr>
              <a:tr h="139204">
                <a:tc>
                  <a:txBody>
                    <a:bodyPr/>
                    <a:lstStyle/>
                    <a:p>
                      <a:pPr algn="ctr" fontAlgn="ctr"/>
                      <a:r>
                        <a:rPr lang="en-US" sz="1000" u="none" strike="noStrike" dirty="0" smtClean="0">
                          <a:effectLst/>
                        </a:rPr>
                        <a:t>EKT04-PM2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smtClean="0">
                          <a:effectLst/>
                        </a:rPr>
                        <a:t>1.690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2.907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59039495"/>
                  </a:ext>
                </a:extLst>
              </a:tr>
              <a:tr h="139204">
                <a:tc>
                  <a:txBody>
                    <a:bodyPr/>
                    <a:lstStyle/>
                    <a:p>
                      <a:pPr algn="ctr" fontAlgn="ctr"/>
                      <a:r>
                        <a:rPr lang="en-US" sz="1000" u="none" strike="noStrike" dirty="0" smtClean="0">
                          <a:effectLst/>
                        </a:rPr>
                        <a:t>EKT04-PM3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u="none" strike="noStrike" dirty="0">
                          <a:effectLst/>
                        </a:rPr>
                        <a:t>1.921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000" u="none" strike="noStrike" dirty="0">
                          <a:effectLst/>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6"/>
                    </a:solidFill>
                  </a:tcPr>
                </a:tc>
                <a:extLst>
                  <a:ext uri="{0D108BD9-81ED-4DB2-BD59-A6C34878D82A}">
                    <a16:rowId xmlns:a16="http://schemas.microsoft.com/office/drawing/2014/main" val="4220898430"/>
                  </a:ext>
                </a:extLst>
              </a:tr>
              <a:tr h="139204">
                <a:tc>
                  <a:txBody>
                    <a:bodyPr/>
                    <a:lstStyle/>
                    <a:p>
                      <a:pPr algn="ctr" fontAlgn="ctr"/>
                      <a:r>
                        <a:rPr lang="en-US" sz="1000" u="none" strike="noStrike" dirty="0" smtClean="0">
                          <a:effectLst/>
                        </a:rPr>
                        <a:t>EKT05-PM1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solidFill>
                      <a:srgbClr val="00B0F0"/>
                    </a:solidFill>
                  </a:tcPr>
                </a:tc>
                <a:tc>
                  <a:txBody>
                    <a:bodyPr/>
                    <a:lstStyle/>
                    <a:p>
                      <a:pPr algn="ctr" fontAlgn="b"/>
                      <a:r>
                        <a:rPr lang="en-US" altLang="zh-CN" sz="1000" u="none" strike="noStrike" dirty="0">
                          <a:effectLst/>
                        </a:rPr>
                        <a:t>4.612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22106249"/>
                  </a:ext>
                </a:extLst>
              </a:tr>
              <a:tr h="139204">
                <a:tc>
                  <a:txBody>
                    <a:bodyPr/>
                    <a:lstStyle/>
                    <a:p>
                      <a:pPr algn="ctr" fontAlgn="ctr"/>
                      <a:r>
                        <a:rPr lang="en-US" sz="1000" u="none" strike="noStrike" dirty="0" smtClean="0">
                          <a:effectLst/>
                        </a:rPr>
                        <a:t>EKT05-PM2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ctr"/>
                      <a:r>
                        <a:rPr lang="en-US" altLang="zh-CN" sz="1000" u="none" strike="noStrike" dirty="0">
                          <a:effectLst/>
                        </a:rPr>
                        <a:t>8.144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000" u="none" strike="noStrike" dirty="0">
                          <a:effectLst/>
                        </a:rPr>
                        <a:t>3.234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952862828"/>
                  </a:ext>
                </a:extLst>
              </a:tr>
              <a:tr h="139204">
                <a:tc>
                  <a:txBody>
                    <a:bodyPr/>
                    <a:lstStyle/>
                    <a:p>
                      <a:pPr algn="ctr" fontAlgn="ctr"/>
                      <a:r>
                        <a:rPr lang="en-US" sz="1000" u="none" strike="noStrike" dirty="0" smtClean="0">
                          <a:effectLst/>
                        </a:rPr>
                        <a:t>EKT05-PM3 </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000" b="0" i="0" u="none" strike="noStrike" dirty="0" smtClean="0">
                          <a:solidFill>
                            <a:schemeClr val="dk1"/>
                          </a:solidFill>
                          <a:effectLst/>
                          <a:latin typeface="+mn-lt"/>
                          <a:ea typeface="+mn-ea"/>
                        </a:rPr>
                        <a:t>0.000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solidFill>
                      <a:srgbClr val="00B0F0"/>
                    </a:solidFill>
                  </a:tcPr>
                </a:tc>
                <a:tc>
                  <a:txBody>
                    <a:bodyPr/>
                    <a:lstStyle/>
                    <a:p>
                      <a:pPr algn="ctr" fontAlgn="b"/>
                      <a:r>
                        <a:rPr lang="en-US" altLang="zh-CN" sz="1000" u="none" strike="noStrike" dirty="0">
                          <a:effectLst/>
                        </a:rPr>
                        <a:t>3.413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42392843"/>
                  </a:ext>
                </a:extLst>
              </a:tr>
            </a:tbl>
          </a:graphicData>
        </a:graphic>
      </p:graphicFrame>
      <p:sp>
        <p:nvSpPr>
          <p:cNvPr id="7" name="动作按钮: 第一张 6">
            <a:hlinkClick r:id="rId3" action="ppaction://hlinksldjump" highlightClick="1"/>
          </p:cNvPr>
          <p:cNvSpPr/>
          <p:nvPr/>
        </p:nvSpPr>
        <p:spPr>
          <a:xfrm>
            <a:off x="8229600" y="3185478"/>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graphicFrame>
        <p:nvGraphicFramePr>
          <p:cNvPr id="4" name="表格 3"/>
          <p:cNvGraphicFramePr>
            <a:graphicFrameLocks noGrp="1"/>
          </p:cNvGraphicFramePr>
          <p:nvPr>
            <p:extLst/>
          </p:nvPr>
        </p:nvGraphicFramePr>
        <p:xfrm>
          <a:off x="76198" y="3872230"/>
          <a:ext cx="8763002" cy="693420"/>
        </p:xfrm>
        <a:graphic>
          <a:graphicData uri="http://schemas.openxmlformats.org/drawingml/2006/table">
            <a:tbl>
              <a:tblPr>
                <a:tableStyleId>{3C2FFA5D-87B4-456A-9821-1D502468CF0F}</a:tableStyleId>
              </a:tblPr>
              <a:tblGrid>
                <a:gridCol w="1215677">
                  <a:extLst>
                    <a:ext uri="{9D8B030D-6E8A-4147-A177-3AD203B41FA5}">
                      <a16:colId xmlns:a16="http://schemas.microsoft.com/office/drawing/2014/main" val="1534878407"/>
                    </a:ext>
                  </a:extLst>
                </a:gridCol>
                <a:gridCol w="1215677">
                  <a:extLst>
                    <a:ext uri="{9D8B030D-6E8A-4147-A177-3AD203B41FA5}">
                      <a16:colId xmlns:a16="http://schemas.microsoft.com/office/drawing/2014/main" val="2173966683"/>
                    </a:ext>
                  </a:extLst>
                </a:gridCol>
                <a:gridCol w="2400581">
                  <a:extLst>
                    <a:ext uri="{9D8B030D-6E8A-4147-A177-3AD203B41FA5}">
                      <a16:colId xmlns:a16="http://schemas.microsoft.com/office/drawing/2014/main" val="170285525"/>
                    </a:ext>
                  </a:extLst>
                </a:gridCol>
                <a:gridCol w="1499713">
                  <a:extLst>
                    <a:ext uri="{9D8B030D-6E8A-4147-A177-3AD203B41FA5}">
                      <a16:colId xmlns:a16="http://schemas.microsoft.com/office/drawing/2014/main" val="1861445675"/>
                    </a:ext>
                  </a:extLst>
                </a:gridCol>
                <a:gridCol w="1215677">
                  <a:extLst>
                    <a:ext uri="{9D8B030D-6E8A-4147-A177-3AD203B41FA5}">
                      <a16:colId xmlns:a16="http://schemas.microsoft.com/office/drawing/2014/main" val="639558393"/>
                    </a:ext>
                  </a:extLst>
                </a:gridCol>
                <a:gridCol w="1215677">
                  <a:extLst>
                    <a:ext uri="{9D8B030D-6E8A-4147-A177-3AD203B41FA5}">
                      <a16:colId xmlns:a16="http://schemas.microsoft.com/office/drawing/2014/main" val="945843854"/>
                    </a:ext>
                  </a:extLst>
                </a:gridCol>
              </a:tblGrid>
              <a:tr h="180975">
                <a:tc>
                  <a:txBody>
                    <a:bodyPr/>
                    <a:lstStyle/>
                    <a:p>
                      <a:pPr algn="ctr" fontAlgn="ctr"/>
                      <a:r>
                        <a:rPr lang="en-US" sz="1100" b="1" u="none" strike="noStrike" dirty="0">
                          <a:effectLst/>
                        </a:rPr>
                        <a:t>EQP</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dirty="0">
                          <a:effectLst/>
                        </a:rPr>
                        <a:t>ACTIVITY</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dirty="0">
                          <a:effectLst/>
                        </a:rPr>
                        <a:t>EVENT_TIME</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dirty="0">
                          <a:effectLst/>
                        </a:rPr>
                        <a:t>STATUS</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dirty="0">
                          <a:effectLst/>
                        </a:rPr>
                        <a:t>TIME_IN_STATUS</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b="1" u="none" strike="noStrike" dirty="0">
                          <a:effectLst/>
                        </a:rPr>
                        <a:t>COMMENTS</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179591565"/>
                  </a:ext>
                </a:extLst>
              </a:tr>
              <a:tr h="180975">
                <a:tc>
                  <a:txBody>
                    <a:bodyPr/>
                    <a:lstStyle/>
                    <a:p>
                      <a:pPr algn="ctr" fontAlgn="ctr"/>
                      <a:r>
                        <a:rPr lang="en-US" sz="1100" u="none" strike="noStrike">
                          <a:effectLst/>
                        </a:rPr>
                        <a:t>EKT04 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100" u="none" strike="noStrike" dirty="0">
                          <a:effectLst/>
                        </a:rPr>
                        <a:t>ENG</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u="none" strike="noStrike" dirty="0">
                          <a:effectLst/>
                        </a:rPr>
                        <a:t>2020/6/15 9:39:00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PM2</a:t>
                      </a:r>
                      <a:r>
                        <a:rPr lang="zh-CN" altLang="en-US" sz="1100" u="none" strike="noStrike" dirty="0">
                          <a:effectLst/>
                        </a:rPr>
                        <a:t>借机</a:t>
                      </a:r>
                      <a:r>
                        <a:rPr lang="en-US" sz="1100" u="none" strike="noStrike" dirty="0">
                          <a:effectLst/>
                        </a:rPr>
                        <a:t>run 2P Dummy</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b"/>
                      <a:r>
                        <a:rPr lang="zh-CN" altLang="en-US" sz="1100" u="none" strike="noStrike" dirty="0">
                          <a:effectLst/>
                        </a:rPr>
                        <a:t>前批</a:t>
                      </a:r>
                      <a:r>
                        <a:rPr lang="en-US" altLang="zh-CN" sz="1100" u="none" strike="noStrike" dirty="0">
                          <a:effectLst/>
                        </a:rPr>
                        <a:t>1</a:t>
                      </a:r>
                      <a:r>
                        <a:rPr lang="en-US" sz="1100" u="none" strike="noStrike" dirty="0">
                          <a:effectLst/>
                        </a:rPr>
                        <a:t>N </a:t>
                      </a:r>
                      <a:r>
                        <a:rPr lang="en-US" sz="1100" u="none" strike="noStrike" dirty="0" err="1">
                          <a:effectLst/>
                        </a:rPr>
                        <a:t>Vpp</a:t>
                      </a:r>
                      <a:r>
                        <a:rPr lang="en-US" sz="1100" u="none" strike="noStrike" dirty="0">
                          <a:effectLst/>
                        </a:rPr>
                        <a:t> Drop,</a:t>
                      </a:r>
                      <a:r>
                        <a:rPr lang="zh-CN" altLang="en-US" sz="1100" u="none" strike="noStrike" dirty="0">
                          <a:effectLst/>
                        </a:rPr>
                        <a:t>当站无</a:t>
                      </a:r>
                      <a:r>
                        <a:rPr lang="en-US" altLang="zh-CN" sz="1100" u="none" strike="noStrike" dirty="0">
                          <a:effectLst/>
                        </a:rPr>
                        <a:t>2</a:t>
                      </a:r>
                      <a:r>
                        <a:rPr lang="en-US" sz="1100" u="none" strike="noStrike" dirty="0">
                          <a:effectLst/>
                        </a:rPr>
                        <a:t>P Lot,PM2</a:t>
                      </a:r>
                      <a:r>
                        <a:rPr lang="zh-CN" altLang="en-US" sz="1100" u="none" strike="noStrike" dirty="0">
                          <a:effectLst/>
                        </a:rPr>
                        <a:t>借机</a:t>
                      </a:r>
                      <a:r>
                        <a:rPr lang="en-US" sz="1100" u="none" strike="noStrike" dirty="0">
                          <a:effectLst/>
                        </a:rPr>
                        <a:t>run 2P Dummy</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a16="http://schemas.microsoft.com/office/drawing/2014/main" val="3918213509"/>
                  </a:ext>
                </a:extLst>
              </a:tr>
            </a:tbl>
          </a:graphicData>
        </a:graphic>
      </p:graphicFrame>
      <p:sp>
        <p:nvSpPr>
          <p:cNvPr id="9" name="下箭头 8"/>
          <p:cNvSpPr/>
          <p:nvPr/>
        </p:nvSpPr>
        <p:spPr>
          <a:xfrm>
            <a:off x="1676400" y="3185478"/>
            <a:ext cx="381000" cy="605472"/>
          </a:xfrm>
          <a:prstGeom prst="downArrow">
            <a:avLst/>
          </a:prstGeom>
          <a:solidFill>
            <a:srgbClr val="00B0F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 name="文本框 9"/>
          <p:cNvSpPr txBox="1"/>
          <p:nvPr/>
        </p:nvSpPr>
        <p:spPr>
          <a:xfrm>
            <a:off x="2057400" y="3310682"/>
            <a:ext cx="1866899" cy="338554"/>
          </a:xfrm>
          <a:prstGeom prst="rect">
            <a:avLst/>
          </a:prstGeom>
          <a:noFill/>
        </p:spPr>
        <p:txBody>
          <a:bodyPr wrap="square" rtlCol="0">
            <a:spAutoFit/>
          </a:bodyPr>
          <a:lstStyle/>
          <a:p>
            <a:r>
              <a:rPr lang="zh-CN" altLang="en-US" sz="1600" b="1" dirty="0" smtClean="0"/>
              <a:t>与机台</a:t>
            </a:r>
            <a:r>
              <a:rPr lang="en-US" altLang="zh-CN" sz="1600" b="1" dirty="0" smtClean="0"/>
              <a:t>event</a:t>
            </a:r>
            <a:r>
              <a:rPr lang="zh-CN" altLang="en-US" sz="1600" b="1" dirty="0" smtClean="0"/>
              <a:t>无关</a:t>
            </a:r>
            <a:endParaRPr lang="zh-CN" altLang="en-US" sz="1600" b="1" dirty="0"/>
          </a:p>
        </p:txBody>
      </p:sp>
    </p:spTree>
    <p:extLst>
      <p:ext uri="{BB962C8B-B14F-4D97-AF65-F5344CB8AC3E}">
        <p14:creationId xmlns:p14="http://schemas.microsoft.com/office/powerpoint/2010/main" val="384897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7</a:t>
            </a:r>
            <a:r>
              <a:rPr lang="zh-CN" altLang="en-US" dirty="0" smtClean="0"/>
              <a:t>（</a:t>
            </a:r>
            <a:r>
              <a:rPr lang="en-US" altLang="zh-CN" dirty="0"/>
              <a:t>30</a:t>
            </a:r>
            <a:r>
              <a:rPr lang="zh-CN" altLang="en-US" dirty="0"/>
              <a:t>））</a:t>
            </a:r>
          </a:p>
        </p:txBody>
      </p:sp>
      <p:pic>
        <p:nvPicPr>
          <p:cNvPr id="5" name="图片 4"/>
          <p:cNvPicPr>
            <a:picLocks noChangeAspect="1"/>
          </p:cNvPicPr>
          <p:nvPr/>
        </p:nvPicPr>
        <p:blipFill>
          <a:blip r:embed="rId2"/>
          <a:stretch>
            <a:fillRect/>
          </a:stretch>
        </p:blipFill>
        <p:spPr>
          <a:xfrm>
            <a:off x="3886200" y="590551"/>
            <a:ext cx="3903784" cy="2290444"/>
          </a:xfrm>
          <a:prstGeom prst="rect">
            <a:avLst/>
          </a:prstGeom>
        </p:spPr>
      </p:pic>
      <p:graphicFrame>
        <p:nvGraphicFramePr>
          <p:cNvPr id="6" name="表格 5"/>
          <p:cNvGraphicFramePr>
            <a:graphicFrameLocks noGrp="1"/>
          </p:cNvGraphicFramePr>
          <p:nvPr>
            <p:extLst/>
          </p:nvPr>
        </p:nvGraphicFramePr>
        <p:xfrm>
          <a:off x="76200" y="577850"/>
          <a:ext cx="3657601" cy="2303145"/>
        </p:xfrm>
        <a:graphic>
          <a:graphicData uri="http://schemas.openxmlformats.org/drawingml/2006/table">
            <a:tbl>
              <a:tblPr firstRow="1">
                <a:tableStyleId>{5C22544A-7EE6-4342-B048-85BDC9FD1C3A}</a:tableStyleId>
              </a:tblPr>
              <a:tblGrid>
                <a:gridCol w="1749287">
                  <a:extLst>
                    <a:ext uri="{9D8B030D-6E8A-4147-A177-3AD203B41FA5}">
                      <a16:colId xmlns:a16="http://schemas.microsoft.com/office/drawing/2014/main" val="2260022933"/>
                    </a:ext>
                  </a:extLst>
                </a:gridCol>
                <a:gridCol w="954157">
                  <a:extLst>
                    <a:ext uri="{9D8B030D-6E8A-4147-A177-3AD203B41FA5}">
                      <a16:colId xmlns:a16="http://schemas.microsoft.com/office/drawing/2014/main" val="665609853"/>
                    </a:ext>
                  </a:extLst>
                </a:gridCol>
                <a:gridCol w="954157">
                  <a:extLst>
                    <a:ext uri="{9D8B030D-6E8A-4147-A177-3AD203B41FA5}">
                      <a16:colId xmlns:a16="http://schemas.microsoft.com/office/drawing/2014/main" val="749404503"/>
                    </a:ext>
                  </a:extLst>
                </a:gridCol>
              </a:tblGrid>
              <a:tr h="176823">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582395309"/>
                  </a:ext>
                </a:extLst>
              </a:tr>
              <a:tr h="176823">
                <a:tc>
                  <a:txBody>
                    <a:bodyPr/>
                    <a:lstStyle/>
                    <a:p>
                      <a:pPr algn="ctr" fontAlgn="b"/>
                      <a:r>
                        <a:rPr lang="en-US" sz="1100" u="none" strike="noStrike" dirty="0" smtClean="0">
                          <a:effectLst/>
                        </a:rPr>
                        <a:t>EKT01-PM1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3.342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3917662017"/>
                  </a:ext>
                </a:extLst>
              </a:tr>
              <a:tr h="176823">
                <a:tc>
                  <a:txBody>
                    <a:bodyPr/>
                    <a:lstStyle/>
                    <a:p>
                      <a:pPr algn="ctr" fontAlgn="b"/>
                      <a:r>
                        <a:rPr lang="en-US" sz="1100" u="none" strike="noStrike" dirty="0" smtClean="0">
                          <a:effectLst/>
                        </a:rPr>
                        <a:t>EKT01-PM2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i="0" u="none" strike="noStrike" dirty="0" smtClean="0">
                          <a:solidFill>
                            <a:schemeClr val="dk1"/>
                          </a:solidFill>
                          <a:effectLst/>
                          <a:latin typeface="+mn-lt"/>
                          <a:ea typeface="+mn-ea"/>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100" u="none" strike="noStrike" dirty="0">
                          <a:effectLst/>
                        </a:rPr>
                        <a:t>3.768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83978402"/>
                  </a:ext>
                </a:extLst>
              </a:tr>
              <a:tr h="176823">
                <a:tc>
                  <a:txBody>
                    <a:bodyPr/>
                    <a:lstStyle/>
                    <a:p>
                      <a:pPr algn="ctr" fontAlgn="b"/>
                      <a:r>
                        <a:rPr lang="en-US" sz="1100" u="none" strike="noStrike" dirty="0" smtClean="0">
                          <a:effectLst/>
                        </a:rPr>
                        <a:t>EKT01-PM3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1.572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3.147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04747361"/>
                  </a:ext>
                </a:extLst>
              </a:tr>
              <a:tr h="176823">
                <a:tc>
                  <a:txBody>
                    <a:bodyPr/>
                    <a:lstStyle/>
                    <a:p>
                      <a:pPr algn="ctr" fontAlgn="b"/>
                      <a:r>
                        <a:rPr lang="en-US" sz="1100" u="none" strike="noStrike" dirty="0" smtClean="0">
                          <a:effectLst/>
                        </a:rPr>
                        <a:t>EKT02-PM1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4.771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3.879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437003601"/>
                  </a:ext>
                </a:extLst>
              </a:tr>
              <a:tr h="176823">
                <a:tc>
                  <a:txBody>
                    <a:bodyPr/>
                    <a:lstStyle/>
                    <a:p>
                      <a:pPr algn="ctr" fontAlgn="b"/>
                      <a:r>
                        <a:rPr lang="en-US" sz="1100" u="none" strike="noStrike" dirty="0" smtClean="0">
                          <a:effectLst/>
                        </a:rPr>
                        <a:t>EKT02-PM2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3.975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3.924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273424307"/>
                  </a:ext>
                </a:extLst>
              </a:tr>
              <a:tr h="176823">
                <a:tc>
                  <a:txBody>
                    <a:bodyPr/>
                    <a:lstStyle/>
                    <a:p>
                      <a:pPr algn="ctr" fontAlgn="b"/>
                      <a:r>
                        <a:rPr lang="en-US" sz="1100" u="none" strike="noStrike" dirty="0" smtClean="0">
                          <a:effectLst/>
                        </a:rPr>
                        <a:t>EKT03-PM1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3.413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4.304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83104688"/>
                  </a:ext>
                </a:extLst>
              </a:tr>
              <a:tr h="176823">
                <a:tc>
                  <a:txBody>
                    <a:bodyPr/>
                    <a:lstStyle/>
                    <a:p>
                      <a:pPr algn="ctr" fontAlgn="b"/>
                      <a:r>
                        <a:rPr lang="en-US" sz="1100" u="none" strike="noStrike" dirty="0" smtClean="0">
                          <a:effectLst/>
                        </a:rPr>
                        <a:t>EKT03-PM3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3.881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2.089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4109026213"/>
                  </a:ext>
                </a:extLst>
              </a:tr>
              <a:tr h="176823">
                <a:tc>
                  <a:txBody>
                    <a:bodyPr/>
                    <a:lstStyle/>
                    <a:p>
                      <a:pPr algn="ctr" fontAlgn="b"/>
                      <a:r>
                        <a:rPr lang="en-US" sz="1100" u="none" strike="noStrike" dirty="0" smtClean="0">
                          <a:effectLst/>
                        </a:rPr>
                        <a:t>EKT04-PM1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3.341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3.273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612657345"/>
                  </a:ext>
                </a:extLst>
              </a:tr>
              <a:tr h="176823">
                <a:tc>
                  <a:txBody>
                    <a:bodyPr/>
                    <a:lstStyle/>
                    <a:p>
                      <a:pPr algn="ctr" fontAlgn="b"/>
                      <a:r>
                        <a:rPr lang="en-US" sz="1100" u="none" strike="noStrike" dirty="0" smtClean="0">
                          <a:effectLst/>
                        </a:rPr>
                        <a:t>EKT04-PM2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4.281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2.373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858289223"/>
                  </a:ext>
                </a:extLst>
              </a:tr>
              <a:tr h="176823">
                <a:tc>
                  <a:txBody>
                    <a:bodyPr/>
                    <a:lstStyle/>
                    <a:p>
                      <a:pPr algn="ctr" fontAlgn="b"/>
                      <a:r>
                        <a:rPr lang="en-US" sz="1100" u="none" strike="noStrike" dirty="0" smtClean="0">
                          <a:effectLst/>
                        </a:rPr>
                        <a:t>EKT04-PM3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3.266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3.317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235879190"/>
                  </a:ext>
                </a:extLst>
              </a:tr>
              <a:tr h="176823">
                <a:tc>
                  <a:txBody>
                    <a:bodyPr/>
                    <a:lstStyle/>
                    <a:p>
                      <a:pPr algn="ctr" fontAlgn="b"/>
                      <a:r>
                        <a:rPr lang="en-US" sz="1100" u="none" strike="noStrike" dirty="0" smtClean="0">
                          <a:effectLst/>
                        </a:rPr>
                        <a:t>EKT05-PM1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i="0" u="none" strike="noStrike" dirty="0" smtClean="0">
                          <a:solidFill>
                            <a:schemeClr val="dk1"/>
                          </a:solidFill>
                          <a:effectLst/>
                          <a:latin typeface="+mn-lt"/>
                          <a:ea typeface="+mn-ea"/>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100" u="none" strike="noStrike" dirty="0">
                          <a:effectLst/>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818095899"/>
                  </a:ext>
                </a:extLst>
              </a:tr>
              <a:tr h="176823">
                <a:tc>
                  <a:txBody>
                    <a:bodyPr/>
                    <a:lstStyle/>
                    <a:p>
                      <a:pPr algn="ctr" fontAlgn="b"/>
                      <a:r>
                        <a:rPr lang="en-US" sz="1100" u="none" strike="noStrike" dirty="0" smtClean="0">
                          <a:effectLst/>
                        </a:rPr>
                        <a:t>EKT05-PM2 </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100" b="0" i="0" u="none" strike="noStrike" dirty="0" smtClean="0">
                          <a:solidFill>
                            <a:schemeClr val="dk1"/>
                          </a:solidFill>
                          <a:effectLst/>
                          <a:latin typeface="+mn-lt"/>
                          <a:ea typeface="+mn-ea"/>
                        </a:rPr>
                        <a:t>0.000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100" u="none" strike="noStrike" dirty="0">
                          <a:effectLst/>
                        </a:rPr>
                        <a:t>1.767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41968735"/>
                  </a:ext>
                </a:extLst>
              </a:tr>
            </a:tbl>
          </a:graphicData>
        </a:graphic>
      </p:graphicFrame>
      <p:sp>
        <p:nvSpPr>
          <p:cNvPr id="7" name="动作按钮: 第一张 6">
            <a:hlinkClick r:id="rId3" action="ppaction://hlinksldjump" highlightClick="1"/>
          </p:cNvPr>
          <p:cNvSpPr/>
          <p:nvPr/>
        </p:nvSpPr>
        <p:spPr>
          <a:xfrm>
            <a:off x="8229600" y="2944441"/>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graphicFrame>
        <p:nvGraphicFramePr>
          <p:cNvPr id="3" name="表格 2"/>
          <p:cNvGraphicFramePr>
            <a:graphicFrameLocks noGrp="1"/>
          </p:cNvGraphicFramePr>
          <p:nvPr>
            <p:extLst/>
          </p:nvPr>
        </p:nvGraphicFramePr>
        <p:xfrm>
          <a:off x="88900" y="3562350"/>
          <a:ext cx="8794752" cy="1307248"/>
        </p:xfrm>
        <a:graphic>
          <a:graphicData uri="http://schemas.openxmlformats.org/drawingml/2006/table">
            <a:tbl>
              <a:tblPr>
                <a:tableStyleId>{3C2FFA5D-87B4-456A-9821-1D502468CF0F}</a:tableStyleId>
              </a:tblPr>
              <a:tblGrid>
                <a:gridCol w="838200">
                  <a:extLst>
                    <a:ext uri="{9D8B030D-6E8A-4147-A177-3AD203B41FA5}">
                      <a16:colId xmlns:a16="http://schemas.microsoft.com/office/drawing/2014/main" val="919641681"/>
                    </a:ext>
                  </a:extLst>
                </a:gridCol>
                <a:gridCol w="685800">
                  <a:extLst>
                    <a:ext uri="{9D8B030D-6E8A-4147-A177-3AD203B41FA5}">
                      <a16:colId xmlns:a16="http://schemas.microsoft.com/office/drawing/2014/main" val="465814075"/>
                    </a:ext>
                  </a:extLst>
                </a:gridCol>
                <a:gridCol w="1371600">
                  <a:extLst>
                    <a:ext uri="{9D8B030D-6E8A-4147-A177-3AD203B41FA5}">
                      <a16:colId xmlns:a16="http://schemas.microsoft.com/office/drawing/2014/main" val="1258325716"/>
                    </a:ext>
                  </a:extLst>
                </a:gridCol>
                <a:gridCol w="1981200">
                  <a:extLst>
                    <a:ext uri="{9D8B030D-6E8A-4147-A177-3AD203B41FA5}">
                      <a16:colId xmlns:a16="http://schemas.microsoft.com/office/drawing/2014/main" val="1908664695"/>
                    </a:ext>
                  </a:extLst>
                </a:gridCol>
                <a:gridCol w="914400">
                  <a:extLst>
                    <a:ext uri="{9D8B030D-6E8A-4147-A177-3AD203B41FA5}">
                      <a16:colId xmlns:a16="http://schemas.microsoft.com/office/drawing/2014/main" val="3361394739"/>
                    </a:ext>
                  </a:extLst>
                </a:gridCol>
                <a:gridCol w="3003552">
                  <a:extLst>
                    <a:ext uri="{9D8B030D-6E8A-4147-A177-3AD203B41FA5}">
                      <a16:colId xmlns:a16="http://schemas.microsoft.com/office/drawing/2014/main" val="2520267153"/>
                    </a:ext>
                  </a:extLst>
                </a:gridCol>
              </a:tblGrid>
              <a:tr h="113842">
                <a:tc>
                  <a:txBody>
                    <a:bodyPr/>
                    <a:lstStyle/>
                    <a:p>
                      <a:pPr algn="ctr" fontAlgn="ctr"/>
                      <a:r>
                        <a:rPr lang="en-US" sz="900" b="1" u="none" strike="noStrike" dirty="0">
                          <a:effectLst/>
                        </a:rPr>
                        <a:t>EQP</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5994" marR="5994" marT="5994" marB="0" anchor="ctr"/>
                </a:tc>
                <a:tc>
                  <a:txBody>
                    <a:bodyPr/>
                    <a:lstStyle/>
                    <a:p>
                      <a:pPr algn="ctr" fontAlgn="ctr"/>
                      <a:r>
                        <a:rPr lang="en-US" sz="900" b="1" u="none" strike="noStrike" dirty="0">
                          <a:effectLst/>
                        </a:rPr>
                        <a:t>ACTIVITY</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5994" marR="5994" marT="5994" marB="0" anchor="ctr"/>
                </a:tc>
                <a:tc>
                  <a:txBody>
                    <a:bodyPr/>
                    <a:lstStyle/>
                    <a:p>
                      <a:pPr algn="ctr" fontAlgn="ctr"/>
                      <a:r>
                        <a:rPr lang="en-US" sz="900" b="1" u="none" strike="noStrike" dirty="0">
                          <a:effectLst/>
                        </a:rPr>
                        <a:t>EVENT_TIME</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5994" marR="5994" marT="5994" marB="0" anchor="ctr"/>
                </a:tc>
                <a:tc>
                  <a:txBody>
                    <a:bodyPr/>
                    <a:lstStyle/>
                    <a:p>
                      <a:pPr algn="ctr" fontAlgn="ctr"/>
                      <a:r>
                        <a:rPr lang="en-US" sz="900" b="1" u="none" strike="noStrike" dirty="0">
                          <a:effectLst/>
                        </a:rPr>
                        <a:t>STATUS</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5994" marR="5994" marT="5994" marB="0" anchor="ctr"/>
                </a:tc>
                <a:tc>
                  <a:txBody>
                    <a:bodyPr/>
                    <a:lstStyle/>
                    <a:p>
                      <a:pPr algn="ctr" fontAlgn="ctr"/>
                      <a:r>
                        <a:rPr lang="en-US" sz="900" b="1" u="none" strike="noStrike" dirty="0">
                          <a:effectLst/>
                        </a:rPr>
                        <a:t>TIME_IN_STATUS</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5994" marR="5994" marT="5994" marB="0" anchor="ctr"/>
                </a:tc>
                <a:tc>
                  <a:txBody>
                    <a:bodyPr/>
                    <a:lstStyle/>
                    <a:p>
                      <a:pPr algn="ctr" fontAlgn="ctr"/>
                      <a:r>
                        <a:rPr lang="en-US" sz="900" b="1" u="none" strike="noStrike" dirty="0">
                          <a:effectLst/>
                        </a:rPr>
                        <a:t>COMMENTS</a:t>
                      </a:r>
                      <a:endParaRPr lang="en-US" sz="900" b="1" i="0" u="none" strike="noStrike" dirty="0">
                        <a:solidFill>
                          <a:srgbClr val="000000"/>
                        </a:solidFill>
                        <a:effectLst/>
                        <a:latin typeface="等线" panose="02010600030101010101" pitchFamily="2" charset="-122"/>
                        <a:ea typeface="等线" panose="02010600030101010101" pitchFamily="2" charset="-122"/>
                      </a:endParaRPr>
                    </a:p>
                  </a:txBody>
                  <a:tcPr marL="5994" marR="5994" marT="5994" marB="0" anchor="ctr"/>
                </a:tc>
                <a:extLst>
                  <a:ext uri="{0D108BD9-81ED-4DB2-BD59-A6C34878D82A}">
                    <a16:rowId xmlns:a16="http://schemas.microsoft.com/office/drawing/2014/main" val="4129772737"/>
                  </a:ext>
                </a:extLst>
              </a:tr>
              <a:tr h="504734">
                <a:tc>
                  <a:txBody>
                    <a:bodyPr/>
                    <a:lstStyle/>
                    <a:p>
                      <a:pPr algn="ctr" fontAlgn="ctr"/>
                      <a:r>
                        <a:rPr lang="en-US" sz="800" u="none" strike="noStrike" dirty="0">
                          <a:effectLst/>
                          <a:latin typeface="+mn-lt"/>
                        </a:rPr>
                        <a:t>EKT01 PM1</a:t>
                      </a:r>
                      <a:endParaRPr lang="en-US" sz="800" b="0" i="0" u="none" strike="noStrike" dirty="0">
                        <a:solidFill>
                          <a:srgbClr val="000000"/>
                        </a:solidFill>
                        <a:effectLst/>
                        <a:latin typeface="+mn-lt"/>
                        <a:ea typeface="等线" panose="02010600030101010101" pitchFamily="2" charset="-122"/>
                      </a:endParaRPr>
                    </a:p>
                  </a:txBody>
                  <a:tcPr marL="5994" marR="5994" marT="5994" marB="0" anchor="ctr"/>
                </a:tc>
                <a:tc>
                  <a:txBody>
                    <a:bodyPr/>
                    <a:lstStyle/>
                    <a:p>
                      <a:pPr algn="ctr" fontAlgn="ctr"/>
                      <a:r>
                        <a:rPr lang="en-US" sz="800" u="none" strike="noStrike" dirty="0">
                          <a:effectLst/>
                          <a:latin typeface="+mn-lt"/>
                        </a:rPr>
                        <a:t>TS</a:t>
                      </a:r>
                      <a:endParaRPr lang="en-US" sz="800" b="0" i="0" u="none" strike="noStrike" dirty="0">
                        <a:solidFill>
                          <a:srgbClr val="000000"/>
                        </a:solidFill>
                        <a:effectLst/>
                        <a:latin typeface="+mn-lt"/>
                        <a:ea typeface="等线" panose="02010600030101010101" pitchFamily="2" charset="-122"/>
                      </a:endParaRPr>
                    </a:p>
                  </a:txBody>
                  <a:tcPr marL="5994" marR="5994" marT="5994" marB="0" anchor="ctr"/>
                </a:tc>
                <a:tc>
                  <a:txBody>
                    <a:bodyPr/>
                    <a:lstStyle/>
                    <a:p>
                      <a:pPr algn="ctr" fontAlgn="ctr"/>
                      <a:r>
                        <a:rPr lang="en-US" altLang="zh-CN" sz="800" b="0" i="0" u="none" strike="noStrike" dirty="0">
                          <a:solidFill>
                            <a:srgbClr val="000000"/>
                          </a:solidFill>
                          <a:effectLst/>
                          <a:latin typeface="+mn-lt"/>
                          <a:ea typeface="等线" panose="02010600030101010101" pitchFamily="2" charset="-122"/>
                        </a:rPr>
                        <a:t>2020/7/15 9:51:00</a:t>
                      </a:r>
                    </a:p>
                  </a:txBody>
                  <a:tcPr marL="9525" marR="9525" marT="9525" marB="0" anchor="ctr"/>
                </a:tc>
                <a:tc>
                  <a:txBody>
                    <a:bodyPr/>
                    <a:lstStyle/>
                    <a:p>
                      <a:pPr algn="ctr" fontAlgn="ctr"/>
                      <a:r>
                        <a:rPr lang="en-US" sz="800" u="none" strike="noStrike" dirty="0">
                          <a:effectLst/>
                          <a:latin typeface="+mn-lt"/>
                        </a:rPr>
                        <a:t>FDC EQ HOLD . STOP TOOL</a:t>
                      </a:r>
                      <a:endParaRPr lang="en-US" sz="800" b="0" i="0" u="none" strike="noStrike" dirty="0">
                        <a:solidFill>
                          <a:srgbClr val="000000"/>
                        </a:solidFill>
                        <a:effectLst/>
                        <a:latin typeface="+mn-lt"/>
                        <a:ea typeface="等线" panose="02010600030101010101" pitchFamily="2" charset="-122"/>
                      </a:endParaRPr>
                    </a:p>
                  </a:txBody>
                  <a:tcPr marL="5994" marR="5994" marT="5994" marB="0" anchor="ctr"/>
                </a:tc>
                <a:tc>
                  <a:txBody>
                    <a:bodyPr/>
                    <a:lstStyle/>
                    <a:p>
                      <a:pPr algn="ctr" fontAlgn="ctr"/>
                      <a:r>
                        <a:rPr lang="en-US" altLang="zh-CN" sz="800" u="none" strike="noStrike" dirty="0">
                          <a:effectLst/>
                          <a:latin typeface="+mn-lt"/>
                        </a:rPr>
                        <a:t>0.17</a:t>
                      </a:r>
                      <a:endParaRPr lang="en-US" altLang="zh-CN" sz="800" b="0" i="0" u="none" strike="noStrike" dirty="0">
                        <a:solidFill>
                          <a:srgbClr val="000000"/>
                        </a:solidFill>
                        <a:effectLst/>
                        <a:latin typeface="+mn-lt"/>
                        <a:ea typeface="等线" panose="02010600030101010101" pitchFamily="2" charset="-122"/>
                      </a:endParaRPr>
                    </a:p>
                  </a:txBody>
                  <a:tcPr marL="5994" marR="5994" marT="5994" marB="0" anchor="ctr"/>
                </a:tc>
                <a:tc>
                  <a:txBody>
                    <a:bodyPr/>
                    <a:lstStyle/>
                    <a:p>
                      <a:pPr algn="ctr" fontAlgn="ctr"/>
                      <a:r>
                        <a:rPr lang="en-US" sz="800" u="none" strike="noStrike" dirty="0">
                          <a:effectLst/>
                          <a:latin typeface="+mn-lt"/>
                        </a:rPr>
                        <a:t>Issue:Step4 Lo RF </a:t>
                      </a:r>
                      <a:r>
                        <a:rPr lang="en-US" sz="800" u="none" strike="noStrike" dirty="0" err="1">
                          <a:effectLst/>
                          <a:latin typeface="+mn-lt"/>
                        </a:rPr>
                        <a:t>Vpp</a:t>
                      </a:r>
                      <a:r>
                        <a:rPr lang="en-US" sz="800" u="none" strike="noStrike" dirty="0">
                          <a:effectLst/>
                          <a:latin typeface="+mn-lt"/>
                        </a:rPr>
                        <a:t> </a:t>
                      </a:r>
                      <a:r>
                        <a:rPr lang="en-US" sz="800" u="none" strike="noStrike" dirty="0" err="1">
                          <a:effectLst/>
                          <a:latin typeface="+mn-lt"/>
                        </a:rPr>
                        <a:t>Movetarget</a:t>
                      </a:r>
                      <a:r>
                        <a:rPr lang="en-US" sz="800" u="none" strike="noStrike" dirty="0">
                          <a:effectLst/>
                          <a:latin typeface="+mn-lt"/>
                        </a:rPr>
                        <a:t> FDC HoldRecipe:90PFMNDPV  Hold lot:NAN161.000Action:1.Check FDC data ooc2.7/14 PM??F/R</a:t>
                      </a:r>
                      <a:endParaRPr lang="en-US" sz="800" b="0" i="0" u="none" strike="noStrike" dirty="0">
                        <a:solidFill>
                          <a:srgbClr val="000000"/>
                        </a:solidFill>
                        <a:effectLst/>
                        <a:latin typeface="+mn-lt"/>
                        <a:ea typeface="等线" panose="02010600030101010101" pitchFamily="2" charset="-122"/>
                      </a:endParaRPr>
                    </a:p>
                  </a:txBody>
                  <a:tcPr marL="5994" marR="5994" marT="5994" marB="0" anchor="ctr"/>
                </a:tc>
                <a:extLst>
                  <a:ext uri="{0D108BD9-81ED-4DB2-BD59-A6C34878D82A}">
                    <a16:rowId xmlns:a16="http://schemas.microsoft.com/office/drawing/2014/main" val="2985677121"/>
                  </a:ext>
                </a:extLst>
              </a:tr>
              <a:tr h="659360">
                <a:tc>
                  <a:txBody>
                    <a:bodyPr/>
                    <a:lstStyle/>
                    <a:p>
                      <a:pPr algn="ctr" fontAlgn="ctr"/>
                      <a:r>
                        <a:rPr lang="en-US" sz="800" u="none" strike="noStrike">
                          <a:effectLst/>
                          <a:latin typeface="+mn-lt"/>
                        </a:rPr>
                        <a:t>EKT04 PM2</a:t>
                      </a:r>
                      <a:endParaRPr lang="en-US" sz="800" b="0" i="0" u="none" strike="noStrike">
                        <a:solidFill>
                          <a:srgbClr val="000000"/>
                        </a:solidFill>
                        <a:effectLst/>
                        <a:latin typeface="+mn-lt"/>
                        <a:ea typeface="等线" panose="02010600030101010101" pitchFamily="2" charset="-122"/>
                      </a:endParaRPr>
                    </a:p>
                  </a:txBody>
                  <a:tcPr marL="5994" marR="5994" marT="5994" marB="0" anchor="ctr"/>
                </a:tc>
                <a:tc>
                  <a:txBody>
                    <a:bodyPr/>
                    <a:lstStyle/>
                    <a:p>
                      <a:pPr algn="ctr" fontAlgn="ctr"/>
                      <a:r>
                        <a:rPr lang="en-US" sz="800" u="none" strike="noStrike">
                          <a:effectLst/>
                          <a:latin typeface="+mn-lt"/>
                        </a:rPr>
                        <a:t>TS</a:t>
                      </a:r>
                      <a:endParaRPr lang="en-US" sz="800" b="0" i="0" u="none" strike="noStrike">
                        <a:solidFill>
                          <a:srgbClr val="000000"/>
                        </a:solidFill>
                        <a:effectLst/>
                        <a:latin typeface="+mn-lt"/>
                        <a:ea typeface="等线" panose="02010600030101010101" pitchFamily="2" charset="-122"/>
                      </a:endParaRPr>
                    </a:p>
                  </a:txBody>
                  <a:tcPr marL="5994" marR="5994" marT="5994" marB="0" anchor="ctr"/>
                </a:tc>
                <a:tc>
                  <a:txBody>
                    <a:bodyPr/>
                    <a:lstStyle/>
                    <a:p>
                      <a:pPr algn="ctr" fontAlgn="ctr"/>
                      <a:r>
                        <a:rPr lang="en-US" altLang="zh-CN" sz="800" b="0" i="0" u="none" strike="noStrike" dirty="0">
                          <a:solidFill>
                            <a:srgbClr val="000000"/>
                          </a:solidFill>
                          <a:effectLst/>
                          <a:latin typeface="+mn-lt"/>
                          <a:ea typeface="等线" panose="02010600030101010101" pitchFamily="2" charset="-122"/>
                        </a:rPr>
                        <a:t>2020/7/15 13:59:00</a:t>
                      </a:r>
                    </a:p>
                  </a:txBody>
                  <a:tcPr marL="9525" marR="9525" marT="9525" marB="0" anchor="ctr"/>
                </a:tc>
                <a:tc>
                  <a:txBody>
                    <a:bodyPr/>
                    <a:lstStyle/>
                    <a:p>
                      <a:pPr algn="ctr" fontAlgn="ctr"/>
                      <a:r>
                        <a:rPr lang="en-US" sz="800" u="none" strike="noStrike" dirty="0">
                          <a:effectLst/>
                          <a:latin typeface="+mn-lt"/>
                        </a:rPr>
                        <a:t>FDC EQ HOLD . STOP TOOL</a:t>
                      </a:r>
                      <a:endParaRPr lang="en-US" sz="800" b="0" i="0" u="none" strike="noStrike" dirty="0">
                        <a:solidFill>
                          <a:srgbClr val="000000"/>
                        </a:solidFill>
                        <a:effectLst/>
                        <a:latin typeface="+mn-lt"/>
                        <a:ea typeface="等线" panose="02010600030101010101" pitchFamily="2" charset="-122"/>
                      </a:endParaRPr>
                    </a:p>
                  </a:txBody>
                  <a:tcPr marL="5994" marR="5994" marT="5994" marB="0" anchor="ctr"/>
                </a:tc>
                <a:tc>
                  <a:txBody>
                    <a:bodyPr/>
                    <a:lstStyle/>
                    <a:p>
                      <a:pPr algn="ctr" fontAlgn="ctr"/>
                      <a:r>
                        <a:rPr lang="en-US" altLang="zh-CN" sz="800" u="none" strike="noStrike" dirty="0">
                          <a:effectLst/>
                          <a:latin typeface="+mn-lt"/>
                        </a:rPr>
                        <a:t>0.08</a:t>
                      </a:r>
                      <a:endParaRPr lang="en-US" altLang="zh-CN" sz="800" b="0" i="0" u="none" strike="noStrike" dirty="0">
                        <a:solidFill>
                          <a:srgbClr val="000000"/>
                        </a:solidFill>
                        <a:effectLst/>
                        <a:latin typeface="+mn-lt"/>
                        <a:ea typeface="等线" panose="02010600030101010101" pitchFamily="2" charset="-122"/>
                      </a:endParaRPr>
                    </a:p>
                  </a:txBody>
                  <a:tcPr marL="5994" marR="5994" marT="5994" marB="0" anchor="ctr"/>
                </a:tc>
                <a:tc>
                  <a:txBody>
                    <a:bodyPr/>
                    <a:lstStyle/>
                    <a:p>
                      <a:pPr algn="ctr" fontAlgn="ctr"/>
                      <a:r>
                        <a:rPr lang="en-US" sz="800" u="none" strike="noStrike" dirty="0">
                          <a:effectLst/>
                          <a:latin typeface="+mn-lt"/>
                        </a:rPr>
                        <a:t>Issue: Step2 Lo_C2_var_capacitor Range FDC HoldRecipe:110NM_PFKD1N1 Hold lot:NAM060.000Action:1.Check Step2 Lo_C2_var_capacitor Range </a:t>
                      </a:r>
                      <a:r>
                        <a:rPr lang="en-US" sz="800" u="none" strike="noStrike" dirty="0" err="1">
                          <a:effectLst/>
                          <a:latin typeface="+mn-lt"/>
                        </a:rPr>
                        <a:t>ooc</a:t>
                      </a:r>
                      <a:endParaRPr lang="en-US" sz="800" b="0" i="0" u="none" strike="noStrike" dirty="0">
                        <a:solidFill>
                          <a:srgbClr val="000000"/>
                        </a:solidFill>
                        <a:effectLst/>
                        <a:latin typeface="+mn-lt"/>
                        <a:ea typeface="等线" panose="02010600030101010101" pitchFamily="2" charset="-122"/>
                      </a:endParaRPr>
                    </a:p>
                  </a:txBody>
                  <a:tcPr marL="5994" marR="5994" marT="5994" marB="0" anchor="ctr"/>
                </a:tc>
                <a:extLst>
                  <a:ext uri="{0D108BD9-81ED-4DB2-BD59-A6C34878D82A}">
                    <a16:rowId xmlns:a16="http://schemas.microsoft.com/office/drawing/2014/main" val="3949504629"/>
                  </a:ext>
                </a:extLst>
              </a:tr>
            </a:tbl>
          </a:graphicData>
        </a:graphic>
      </p:graphicFrame>
      <p:sp>
        <p:nvSpPr>
          <p:cNvPr id="8" name="下箭头 7"/>
          <p:cNvSpPr/>
          <p:nvPr/>
        </p:nvSpPr>
        <p:spPr>
          <a:xfrm>
            <a:off x="1676400" y="2961958"/>
            <a:ext cx="381000" cy="524192"/>
          </a:xfrm>
          <a:prstGeom prst="downArrow">
            <a:avLst/>
          </a:prstGeom>
          <a:solidFill>
            <a:srgbClr val="00B0F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9" name="文本框 8"/>
          <p:cNvSpPr txBox="1"/>
          <p:nvPr/>
        </p:nvSpPr>
        <p:spPr>
          <a:xfrm>
            <a:off x="2019301" y="3054777"/>
            <a:ext cx="1866899" cy="338554"/>
          </a:xfrm>
          <a:prstGeom prst="rect">
            <a:avLst/>
          </a:prstGeom>
          <a:noFill/>
        </p:spPr>
        <p:txBody>
          <a:bodyPr wrap="square" rtlCol="0">
            <a:spAutoFit/>
          </a:bodyPr>
          <a:lstStyle/>
          <a:p>
            <a:r>
              <a:rPr lang="zh-CN" altLang="en-US" sz="1600" b="1" dirty="0" smtClean="0"/>
              <a:t>与机台</a:t>
            </a:r>
            <a:r>
              <a:rPr lang="en-US" altLang="zh-CN" sz="1600" b="1" dirty="0" smtClean="0"/>
              <a:t>event</a:t>
            </a:r>
            <a:r>
              <a:rPr lang="zh-CN" altLang="en-US" sz="1600" b="1" dirty="0" smtClean="0"/>
              <a:t>无关</a:t>
            </a:r>
            <a:endParaRPr lang="zh-CN" altLang="en-US" sz="1600" b="1" dirty="0"/>
          </a:p>
        </p:txBody>
      </p:sp>
    </p:spTree>
    <p:extLst>
      <p:ext uri="{BB962C8B-B14F-4D97-AF65-F5344CB8AC3E}">
        <p14:creationId xmlns:p14="http://schemas.microsoft.com/office/powerpoint/2010/main" val="1468528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en-US" altLang="zh-CN" dirty="0"/>
              <a:t>3</a:t>
            </a:r>
            <a:r>
              <a:rPr lang="zh-CN" altLang="en-US" dirty="0" smtClean="0"/>
              <a:t>（</a:t>
            </a:r>
            <a:r>
              <a:rPr lang="en-US" altLang="zh-CN" dirty="0" smtClean="0"/>
              <a:t>60</a:t>
            </a:r>
            <a:r>
              <a:rPr lang="zh-CN" altLang="en-US" dirty="0"/>
              <a:t>））</a:t>
            </a:r>
          </a:p>
        </p:txBody>
      </p:sp>
      <p:graphicFrame>
        <p:nvGraphicFramePr>
          <p:cNvPr id="3" name="表格 2"/>
          <p:cNvGraphicFramePr>
            <a:graphicFrameLocks noGrp="1"/>
          </p:cNvGraphicFramePr>
          <p:nvPr>
            <p:extLst/>
          </p:nvPr>
        </p:nvGraphicFramePr>
        <p:xfrm>
          <a:off x="914400" y="991017"/>
          <a:ext cx="2680347" cy="3566160"/>
        </p:xfrm>
        <a:graphic>
          <a:graphicData uri="http://schemas.openxmlformats.org/drawingml/2006/table">
            <a:tbl>
              <a:tblPr firstRow="1">
                <a:tableStyleId>{5C22544A-7EE6-4342-B048-85BDC9FD1C3A}</a:tableStyleId>
              </a:tblPr>
              <a:tblGrid>
                <a:gridCol w="1243427">
                  <a:extLst>
                    <a:ext uri="{9D8B030D-6E8A-4147-A177-3AD203B41FA5}">
                      <a16:colId xmlns:a16="http://schemas.microsoft.com/office/drawing/2014/main" val="3379403261"/>
                    </a:ext>
                  </a:extLst>
                </a:gridCol>
                <a:gridCol w="685154">
                  <a:extLst>
                    <a:ext uri="{9D8B030D-6E8A-4147-A177-3AD203B41FA5}">
                      <a16:colId xmlns:a16="http://schemas.microsoft.com/office/drawing/2014/main" val="1305842434"/>
                    </a:ext>
                  </a:extLst>
                </a:gridCol>
                <a:gridCol w="751766">
                  <a:extLst>
                    <a:ext uri="{9D8B030D-6E8A-4147-A177-3AD203B41FA5}">
                      <a16:colId xmlns:a16="http://schemas.microsoft.com/office/drawing/2014/main" val="2666893501"/>
                    </a:ext>
                  </a:extLst>
                </a:gridCol>
              </a:tblGrid>
              <a:tr h="180975">
                <a:tc>
                  <a:txBody>
                    <a:bodyPr/>
                    <a:lstStyle/>
                    <a:p>
                      <a:pPr algn="ctr" fontAlgn="b"/>
                      <a:r>
                        <a:rPr lang="en-US" sz="1400" u="none" strike="noStrike" dirty="0">
                          <a:effectLst/>
                        </a:rPr>
                        <a:t>EQP-CHA</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Hour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Adjust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87766906"/>
                  </a:ext>
                </a:extLst>
              </a:tr>
              <a:tr h="180975">
                <a:tc>
                  <a:txBody>
                    <a:bodyPr/>
                    <a:lstStyle/>
                    <a:p>
                      <a:pPr algn="ctr" fontAlgn="b"/>
                      <a:r>
                        <a:rPr lang="en-US" sz="1400" u="none" strike="noStrike" dirty="0" smtClean="0">
                          <a:effectLst/>
                        </a:rPr>
                        <a:t>EKT01-PM1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8.064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5.473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561139091"/>
                  </a:ext>
                </a:extLst>
              </a:tr>
              <a:tr h="180975">
                <a:tc>
                  <a:txBody>
                    <a:bodyPr/>
                    <a:lstStyle/>
                    <a:p>
                      <a:pPr algn="ctr" fontAlgn="b"/>
                      <a:r>
                        <a:rPr lang="en-US" sz="1400" u="none" strike="noStrike" dirty="0" smtClean="0">
                          <a:effectLst/>
                        </a:rPr>
                        <a:t>EKT01-PM2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smtClean="0">
                          <a:effectLst/>
                        </a:rPr>
                        <a:t>8.400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5.581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07005740"/>
                  </a:ext>
                </a:extLst>
              </a:tr>
              <a:tr h="180975">
                <a:tc>
                  <a:txBody>
                    <a:bodyPr/>
                    <a:lstStyle/>
                    <a:p>
                      <a:pPr algn="ctr" fontAlgn="b"/>
                      <a:r>
                        <a:rPr lang="en-US" sz="1400" u="none" strike="noStrike" dirty="0" smtClean="0">
                          <a:effectLst/>
                        </a:rPr>
                        <a:t>EKT01-PM3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3.517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5.384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129840869"/>
                  </a:ext>
                </a:extLst>
              </a:tr>
              <a:tr h="180975">
                <a:tc>
                  <a:txBody>
                    <a:bodyPr/>
                    <a:lstStyle/>
                    <a:p>
                      <a:pPr algn="ctr" fontAlgn="b"/>
                      <a:r>
                        <a:rPr lang="en-US" sz="1400" u="none" strike="noStrike" dirty="0" smtClean="0">
                          <a:effectLst/>
                        </a:rPr>
                        <a:t>EKT02-PM1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8.119</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5.689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654619779"/>
                  </a:ext>
                </a:extLst>
              </a:tr>
              <a:tr h="180975">
                <a:tc>
                  <a:txBody>
                    <a:bodyPr/>
                    <a:lstStyle/>
                    <a:p>
                      <a:pPr algn="ctr" fontAlgn="b"/>
                      <a:r>
                        <a:rPr lang="en-US" sz="1400" u="none" strike="noStrike" dirty="0" smtClean="0">
                          <a:effectLst/>
                        </a:rPr>
                        <a:t>EKT02-PM2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2.076</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400" u="none" strike="noStrike" dirty="0">
                          <a:effectLst/>
                        </a:rPr>
                        <a:t>0.755</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20737194"/>
                  </a:ext>
                </a:extLst>
              </a:tr>
              <a:tr h="180975">
                <a:tc>
                  <a:txBody>
                    <a:bodyPr/>
                    <a:lstStyle/>
                    <a:p>
                      <a:pPr algn="ctr" fontAlgn="b"/>
                      <a:r>
                        <a:rPr lang="en-US" sz="1400" u="none" strike="noStrike" dirty="0" smtClean="0">
                          <a:effectLst/>
                        </a:rPr>
                        <a:t>EKT02-PM3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400" u="none" strike="noStrike" dirty="0" smtClean="0">
                          <a:effectLst/>
                        </a:rPr>
                        <a:t>8.430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altLang="zh-CN" sz="1400" u="none" strike="noStrike" dirty="0">
                          <a:effectLst/>
                        </a:rPr>
                        <a:t>5.052</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722579581"/>
                  </a:ext>
                </a:extLst>
              </a:tr>
              <a:tr h="180975">
                <a:tc>
                  <a:txBody>
                    <a:bodyPr/>
                    <a:lstStyle/>
                    <a:p>
                      <a:pPr algn="ctr" fontAlgn="b"/>
                      <a:r>
                        <a:rPr lang="en-US" sz="1400" u="none" strike="noStrike" dirty="0" smtClean="0">
                          <a:effectLst/>
                        </a:rPr>
                        <a:t>EKT03-PM1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2.499</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400" u="none" strike="noStrike" dirty="0">
                          <a:effectLst/>
                        </a:rPr>
                        <a:t>5.404</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431440223"/>
                  </a:ext>
                </a:extLst>
              </a:tr>
              <a:tr h="180975">
                <a:tc>
                  <a:txBody>
                    <a:bodyPr/>
                    <a:lstStyle/>
                    <a:p>
                      <a:pPr algn="ctr" fontAlgn="b"/>
                      <a:r>
                        <a:rPr lang="en-US" sz="1400" u="none" strike="noStrike" dirty="0" smtClean="0">
                          <a:effectLst/>
                        </a:rPr>
                        <a:t>EKT03-PM2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8.098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400" u="none" strike="noStrike" dirty="0">
                          <a:effectLst/>
                        </a:rPr>
                        <a:t>6.469</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99465957"/>
                  </a:ext>
                </a:extLst>
              </a:tr>
              <a:tr h="180975">
                <a:tc>
                  <a:txBody>
                    <a:bodyPr/>
                    <a:lstStyle/>
                    <a:p>
                      <a:pPr algn="ctr" fontAlgn="b"/>
                      <a:r>
                        <a:rPr lang="en-US" sz="1400" u="none" strike="noStrike" dirty="0" smtClean="0">
                          <a:effectLst/>
                        </a:rPr>
                        <a:t>EKT03-PM3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8.174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5.258</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105071085"/>
                  </a:ext>
                </a:extLst>
              </a:tr>
              <a:tr h="180975">
                <a:tc>
                  <a:txBody>
                    <a:bodyPr/>
                    <a:lstStyle/>
                    <a:p>
                      <a:pPr algn="ctr" fontAlgn="b"/>
                      <a:r>
                        <a:rPr lang="en-US" sz="1400" u="none" strike="noStrike" dirty="0" smtClean="0">
                          <a:effectLst/>
                        </a:rPr>
                        <a:t>EKT04-PM1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1.727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4.197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76662575"/>
                  </a:ext>
                </a:extLst>
              </a:tr>
              <a:tr h="180975">
                <a:tc>
                  <a:txBody>
                    <a:bodyPr/>
                    <a:lstStyle/>
                    <a:p>
                      <a:pPr algn="ctr" fontAlgn="b"/>
                      <a:r>
                        <a:rPr lang="en-US" sz="1400" u="none" strike="noStrike" dirty="0" smtClean="0">
                          <a:effectLst/>
                        </a:rPr>
                        <a:t>EKT04-PM2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1.768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5.033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02216030"/>
                  </a:ext>
                </a:extLst>
              </a:tr>
              <a:tr h="180975">
                <a:tc>
                  <a:txBody>
                    <a:bodyPr/>
                    <a:lstStyle/>
                    <a:p>
                      <a:pPr algn="ctr" fontAlgn="b"/>
                      <a:r>
                        <a:rPr lang="en-US" sz="1400" u="none" strike="noStrike" dirty="0" smtClean="0">
                          <a:effectLst/>
                        </a:rPr>
                        <a:t>EKT04-PM3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4.537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5.383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804327018"/>
                  </a:ext>
                </a:extLst>
              </a:tr>
              <a:tr h="180975">
                <a:tc>
                  <a:txBody>
                    <a:bodyPr/>
                    <a:lstStyle/>
                    <a:p>
                      <a:pPr algn="ctr" fontAlgn="b"/>
                      <a:r>
                        <a:rPr lang="en-US" sz="1400" u="none" strike="noStrike" dirty="0" smtClean="0">
                          <a:effectLst/>
                        </a:rPr>
                        <a:t>EKT05-PM1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7.809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4.224</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37682315"/>
                  </a:ext>
                </a:extLst>
              </a:tr>
              <a:tr h="180975">
                <a:tc>
                  <a:txBody>
                    <a:bodyPr/>
                    <a:lstStyle/>
                    <a:p>
                      <a:pPr algn="ctr" fontAlgn="b"/>
                      <a:r>
                        <a:rPr lang="en-US" sz="1400" u="none" strike="noStrike" dirty="0" smtClean="0">
                          <a:effectLst/>
                        </a:rPr>
                        <a:t>EKT05-PM2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1.831</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6.141</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16512257"/>
                  </a:ext>
                </a:extLst>
              </a:tr>
              <a:tr h="180975">
                <a:tc>
                  <a:txBody>
                    <a:bodyPr/>
                    <a:lstStyle/>
                    <a:p>
                      <a:pPr algn="ctr" fontAlgn="b"/>
                      <a:r>
                        <a:rPr lang="en-US" sz="1400" u="none" strike="noStrike" dirty="0" smtClean="0">
                          <a:effectLst/>
                        </a:rPr>
                        <a:t>EKT05-PM3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smtClean="0">
                          <a:effectLst/>
                        </a:rPr>
                        <a:t>0.000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400" u="none" strike="noStrike" dirty="0">
                          <a:effectLst/>
                        </a:rPr>
                        <a:t>5.007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608992956"/>
                  </a:ext>
                </a:extLst>
              </a:tr>
            </a:tbl>
          </a:graphicData>
        </a:graphic>
      </p:graphicFrame>
      <p:pic>
        <p:nvPicPr>
          <p:cNvPr id="4" name="图片 3"/>
          <p:cNvPicPr>
            <a:picLocks noChangeAspect="1"/>
          </p:cNvPicPr>
          <p:nvPr/>
        </p:nvPicPr>
        <p:blipFill>
          <a:blip r:embed="rId2"/>
          <a:stretch>
            <a:fillRect/>
          </a:stretch>
        </p:blipFill>
        <p:spPr>
          <a:xfrm>
            <a:off x="3810000" y="991017"/>
            <a:ext cx="4876800" cy="3333333"/>
          </a:xfrm>
          <a:prstGeom prst="rect">
            <a:avLst/>
          </a:prstGeom>
        </p:spPr>
      </p:pic>
      <p:sp>
        <p:nvSpPr>
          <p:cNvPr id="8" name="动作按钮: 第一张 7">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783505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4</a:t>
            </a:r>
            <a:r>
              <a:rPr lang="zh-CN" altLang="en-US" dirty="0" smtClean="0"/>
              <a:t>（</a:t>
            </a:r>
            <a:r>
              <a:rPr lang="en-US" altLang="zh-CN" dirty="0" smtClean="0"/>
              <a:t>60</a:t>
            </a:r>
            <a:r>
              <a:rPr lang="zh-CN" altLang="en-US" dirty="0"/>
              <a:t>））</a:t>
            </a:r>
          </a:p>
        </p:txBody>
      </p:sp>
      <p:graphicFrame>
        <p:nvGraphicFramePr>
          <p:cNvPr id="5" name="表格 4"/>
          <p:cNvGraphicFramePr>
            <a:graphicFrameLocks noGrp="1"/>
          </p:cNvGraphicFramePr>
          <p:nvPr>
            <p:extLst/>
          </p:nvPr>
        </p:nvGraphicFramePr>
        <p:xfrm>
          <a:off x="469900" y="971550"/>
          <a:ext cx="2933700" cy="3566160"/>
        </p:xfrm>
        <a:graphic>
          <a:graphicData uri="http://schemas.openxmlformats.org/drawingml/2006/table">
            <a:tbl>
              <a:tblPr firstRow="1">
                <a:tableStyleId>{5C22544A-7EE6-4342-B048-85BDC9FD1C3A}</a:tableStyleId>
              </a:tblPr>
              <a:tblGrid>
                <a:gridCol w="1562100">
                  <a:extLst>
                    <a:ext uri="{9D8B030D-6E8A-4147-A177-3AD203B41FA5}">
                      <a16:colId xmlns:a16="http://schemas.microsoft.com/office/drawing/2014/main" val="2849138381"/>
                    </a:ext>
                  </a:extLst>
                </a:gridCol>
                <a:gridCol w="685800">
                  <a:extLst>
                    <a:ext uri="{9D8B030D-6E8A-4147-A177-3AD203B41FA5}">
                      <a16:colId xmlns:a16="http://schemas.microsoft.com/office/drawing/2014/main" val="2589909123"/>
                    </a:ext>
                  </a:extLst>
                </a:gridCol>
                <a:gridCol w="685800">
                  <a:extLst>
                    <a:ext uri="{9D8B030D-6E8A-4147-A177-3AD203B41FA5}">
                      <a16:colId xmlns:a16="http://schemas.microsoft.com/office/drawing/2014/main" val="3738513190"/>
                    </a:ext>
                  </a:extLst>
                </a:gridCol>
              </a:tblGrid>
              <a:tr h="180975">
                <a:tc>
                  <a:txBody>
                    <a:bodyPr/>
                    <a:lstStyle/>
                    <a:p>
                      <a:pPr algn="ctr" fontAlgn="b"/>
                      <a:r>
                        <a:rPr lang="en-US" sz="1400" u="none" strike="noStrike" dirty="0">
                          <a:effectLst/>
                        </a:rPr>
                        <a:t>EQP-CHA</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Hour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Adjust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950845613"/>
                  </a:ext>
                </a:extLst>
              </a:tr>
              <a:tr h="180975">
                <a:tc>
                  <a:txBody>
                    <a:bodyPr/>
                    <a:lstStyle/>
                    <a:p>
                      <a:pPr algn="ctr" fontAlgn="b"/>
                      <a:r>
                        <a:rPr lang="en-US" sz="1400" u="none" strike="noStrike" dirty="0" smtClean="0">
                          <a:effectLst/>
                        </a:rPr>
                        <a:t>EKT01-PM1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6.177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6.850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19773175"/>
                  </a:ext>
                </a:extLst>
              </a:tr>
              <a:tr h="180975">
                <a:tc>
                  <a:txBody>
                    <a:bodyPr/>
                    <a:lstStyle/>
                    <a:p>
                      <a:pPr algn="ctr" fontAlgn="b"/>
                      <a:r>
                        <a:rPr lang="en-US" sz="1400" u="none" strike="noStrike" dirty="0" smtClean="0">
                          <a:effectLst/>
                        </a:rPr>
                        <a:t>EKT01-PM2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4.550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0.853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622722353"/>
                  </a:ext>
                </a:extLst>
              </a:tr>
              <a:tr h="180975">
                <a:tc>
                  <a:txBody>
                    <a:bodyPr/>
                    <a:lstStyle/>
                    <a:p>
                      <a:pPr algn="ctr" fontAlgn="b"/>
                      <a:r>
                        <a:rPr lang="en-US" sz="1400" u="none" strike="noStrike" dirty="0" smtClean="0">
                          <a:effectLst/>
                        </a:rPr>
                        <a:t>EKT01-PM3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7.529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400" u="none" strike="noStrike">
                          <a:effectLst/>
                        </a:rPr>
                        <a:t>5.733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28916108"/>
                  </a:ext>
                </a:extLst>
              </a:tr>
              <a:tr h="180975">
                <a:tc>
                  <a:txBody>
                    <a:bodyPr/>
                    <a:lstStyle/>
                    <a:p>
                      <a:pPr algn="ctr" fontAlgn="b"/>
                      <a:r>
                        <a:rPr lang="en-US" sz="1400" u="none" strike="noStrike" dirty="0" smtClean="0">
                          <a:effectLst/>
                        </a:rPr>
                        <a:t>EKT02-PM1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400" u="none" strike="noStrike" dirty="0">
                          <a:effectLst/>
                        </a:rPr>
                        <a:t>8.481</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400" u="none" strike="noStrike">
                          <a:effectLst/>
                        </a:rPr>
                        <a:t>7.142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854153678"/>
                  </a:ext>
                </a:extLst>
              </a:tr>
              <a:tr h="180975">
                <a:tc>
                  <a:txBody>
                    <a:bodyPr/>
                    <a:lstStyle/>
                    <a:p>
                      <a:pPr algn="ctr" fontAlgn="b"/>
                      <a:r>
                        <a:rPr lang="en-US" sz="1400" u="none" strike="noStrike" dirty="0" smtClean="0">
                          <a:effectLst/>
                        </a:rPr>
                        <a:t>EKT02-PM2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6.557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tcPr>
                </a:tc>
                <a:tc>
                  <a:txBody>
                    <a:bodyPr/>
                    <a:lstStyle/>
                    <a:p>
                      <a:pPr algn="ctr" fontAlgn="b"/>
                      <a:r>
                        <a:rPr lang="en-US" altLang="zh-CN" sz="1400" u="none" strike="noStrike" dirty="0">
                          <a:effectLst/>
                        </a:rPr>
                        <a:t>7.669</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8837923"/>
                  </a:ext>
                </a:extLst>
              </a:tr>
              <a:tr h="180975">
                <a:tc>
                  <a:txBody>
                    <a:bodyPr/>
                    <a:lstStyle/>
                    <a:p>
                      <a:pPr algn="ctr" fontAlgn="b"/>
                      <a:r>
                        <a:rPr lang="en-US" sz="1400" u="none" strike="noStrike" dirty="0" smtClean="0">
                          <a:effectLst/>
                        </a:rPr>
                        <a:t>EKT02-PM3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3.039</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3.039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76485457"/>
                  </a:ext>
                </a:extLst>
              </a:tr>
              <a:tr h="180975">
                <a:tc>
                  <a:txBody>
                    <a:bodyPr/>
                    <a:lstStyle/>
                    <a:p>
                      <a:pPr algn="ctr" fontAlgn="b"/>
                      <a:r>
                        <a:rPr lang="en-US" sz="1400" u="none" strike="noStrike" dirty="0" smtClean="0">
                          <a:effectLst/>
                        </a:rPr>
                        <a:t>EKT03-PM1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8.443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7.551</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65695437"/>
                  </a:ext>
                </a:extLst>
              </a:tr>
              <a:tr h="180975">
                <a:tc>
                  <a:txBody>
                    <a:bodyPr/>
                    <a:lstStyle/>
                    <a:p>
                      <a:pPr algn="ctr" fontAlgn="b"/>
                      <a:r>
                        <a:rPr lang="en-US" sz="1400" u="none" strike="noStrike" dirty="0" smtClean="0">
                          <a:effectLst/>
                        </a:rPr>
                        <a:t>EKT03-PM2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0.000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400" u="none" strike="noStrike" dirty="0">
                          <a:effectLst/>
                        </a:rPr>
                        <a:t>0.000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23808240"/>
                  </a:ext>
                </a:extLst>
              </a:tr>
              <a:tr h="180975">
                <a:tc>
                  <a:txBody>
                    <a:bodyPr/>
                    <a:lstStyle/>
                    <a:p>
                      <a:pPr algn="ctr" fontAlgn="b"/>
                      <a:r>
                        <a:rPr lang="en-US" sz="1400" u="none" strike="noStrike" dirty="0" smtClean="0">
                          <a:effectLst/>
                        </a:rPr>
                        <a:t>EKT03-PM3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5.200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6.828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64933830"/>
                  </a:ext>
                </a:extLst>
              </a:tr>
              <a:tr h="180975">
                <a:tc>
                  <a:txBody>
                    <a:bodyPr/>
                    <a:lstStyle/>
                    <a:p>
                      <a:pPr algn="ctr" fontAlgn="b"/>
                      <a:r>
                        <a:rPr lang="en-US" sz="1400" u="none" strike="noStrike" dirty="0" smtClean="0">
                          <a:effectLst/>
                        </a:rPr>
                        <a:t>EKT04-PM1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1.742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2.270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85719214"/>
                  </a:ext>
                </a:extLst>
              </a:tr>
              <a:tr h="180975">
                <a:tc>
                  <a:txBody>
                    <a:bodyPr/>
                    <a:lstStyle/>
                    <a:p>
                      <a:pPr algn="ctr" fontAlgn="b"/>
                      <a:r>
                        <a:rPr lang="en-US" sz="1400" u="none" strike="noStrike" dirty="0" smtClean="0">
                          <a:effectLst/>
                        </a:rPr>
                        <a:t>EKT04-PM2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0.873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2.415</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80332018"/>
                  </a:ext>
                </a:extLst>
              </a:tr>
              <a:tr h="180975">
                <a:tc>
                  <a:txBody>
                    <a:bodyPr/>
                    <a:lstStyle/>
                    <a:p>
                      <a:pPr algn="ctr" fontAlgn="b"/>
                      <a:r>
                        <a:rPr lang="en-US" sz="1400" u="none" strike="noStrike" dirty="0" smtClean="0">
                          <a:effectLst/>
                        </a:rPr>
                        <a:t>EKT04-PM3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7.389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6.890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14453373"/>
                  </a:ext>
                </a:extLst>
              </a:tr>
              <a:tr h="180975">
                <a:tc>
                  <a:txBody>
                    <a:bodyPr/>
                    <a:lstStyle/>
                    <a:p>
                      <a:pPr algn="ctr" fontAlgn="b"/>
                      <a:r>
                        <a:rPr lang="en-US" sz="1400" u="none" strike="noStrike" dirty="0" smtClean="0">
                          <a:effectLst/>
                        </a:rPr>
                        <a:t>EKT05-PM1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7.112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4.344</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821016458"/>
                  </a:ext>
                </a:extLst>
              </a:tr>
              <a:tr h="180975">
                <a:tc>
                  <a:txBody>
                    <a:bodyPr/>
                    <a:lstStyle/>
                    <a:p>
                      <a:pPr algn="ctr" fontAlgn="b"/>
                      <a:r>
                        <a:rPr lang="en-US" sz="1400" u="none" strike="noStrike" dirty="0" smtClean="0">
                          <a:effectLst/>
                        </a:rPr>
                        <a:t>EKT05-PM2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a:effectLst/>
                        </a:rPr>
                        <a:t>0.448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5.957</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973421381"/>
                  </a:ext>
                </a:extLst>
              </a:tr>
              <a:tr h="180975">
                <a:tc>
                  <a:txBody>
                    <a:bodyPr/>
                    <a:lstStyle/>
                    <a:p>
                      <a:pPr algn="ctr" fontAlgn="b"/>
                      <a:r>
                        <a:rPr lang="en-US" sz="1400" u="none" strike="noStrike" dirty="0" smtClean="0">
                          <a:effectLst/>
                        </a:rPr>
                        <a:t>EKT05-PM3 </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0.000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400" u="none" strike="noStrike" dirty="0">
                          <a:effectLst/>
                        </a:rPr>
                        <a:t>0.000</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1882155200"/>
                  </a:ext>
                </a:extLst>
              </a:tr>
            </a:tbl>
          </a:graphicData>
        </a:graphic>
      </p:graphicFrame>
      <p:pic>
        <p:nvPicPr>
          <p:cNvPr id="6" name="图片 5"/>
          <p:cNvPicPr>
            <a:picLocks noChangeAspect="1"/>
          </p:cNvPicPr>
          <p:nvPr/>
        </p:nvPicPr>
        <p:blipFill>
          <a:blip r:embed="rId2"/>
          <a:stretch>
            <a:fillRect/>
          </a:stretch>
        </p:blipFill>
        <p:spPr>
          <a:xfrm>
            <a:off x="3607381" y="971550"/>
            <a:ext cx="4647619" cy="3342857"/>
          </a:xfrm>
          <a:prstGeom prst="rect">
            <a:avLst/>
          </a:prstGeom>
        </p:spPr>
      </p:pic>
      <p:sp>
        <p:nvSpPr>
          <p:cNvPr id="8" name="动作按钮: 第一张 7">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460477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5</a:t>
            </a:r>
            <a:r>
              <a:rPr lang="zh-CN" altLang="en-US" dirty="0" smtClean="0"/>
              <a:t>（</a:t>
            </a:r>
            <a:r>
              <a:rPr lang="en-US" altLang="zh-CN" dirty="0" smtClean="0"/>
              <a:t>60</a:t>
            </a:r>
            <a:r>
              <a:rPr lang="zh-CN" altLang="en-US" dirty="0"/>
              <a:t>））</a:t>
            </a:r>
          </a:p>
        </p:txBody>
      </p:sp>
      <p:graphicFrame>
        <p:nvGraphicFramePr>
          <p:cNvPr id="3" name="表格 2"/>
          <p:cNvGraphicFramePr>
            <a:graphicFrameLocks noGrp="1"/>
          </p:cNvGraphicFramePr>
          <p:nvPr>
            <p:extLst/>
          </p:nvPr>
        </p:nvGraphicFramePr>
        <p:xfrm>
          <a:off x="457201" y="666750"/>
          <a:ext cx="3429001" cy="3657603"/>
        </p:xfrm>
        <a:graphic>
          <a:graphicData uri="http://schemas.openxmlformats.org/drawingml/2006/table">
            <a:tbl>
              <a:tblPr firstRow="1">
                <a:tableStyleId>{5C22544A-7EE6-4342-B048-85BDC9FD1C3A}</a:tableStyleId>
              </a:tblPr>
              <a:tblGrid>
                <a:gridCol w="1633451">
                  <a:extLst>
                    <a:ext uri="{9D8B030D-6E8A-4147-A177-3AD203B41FA5}">
                      <a16:colId xmlns:a16="http://schemas.microsoft.com/office/drawing/2014/main" val="1713022438"/>
                    </a:ext>
                  </a:extLst>
                </a:gridCol>
                <a:gridCol w="897775">
                  <a:extLst>
                    <a:ext uri="{9D8B030D-6E8A-4147-A177-3AD203B41FA5}">
                      <a16:colId xmlns:a16="http://schemas.microsoft.com/office/drawing/2014/main" val="193966556"/>
                    </a:ext>
                  </a:extLst>
                </a:gridCol>
                <a:gridCol w="897775">
                  <a:extLst>
                    <a:ext uri="{9D8B030D-6E8A-4147-A177-3AD203B41FA5}">
                      <a16:colId xmlns:a16="http://schemas.microsoft.com/office/drawing/2014/main" val="3985652348"/>
                    </a:ext>
                  </a:extLst>
                </a:gridCol>
              </a:tblGrid>
              <a:tr h="262218">
                <a:tc>
                  <a:txBody>
                    <a:bodyPr/>
                    <a:lstStyle/>
                    <a:p>
                      <a:pPr algn="ctr" fontAlgn="b"/>
                      <a:r>
                        <a:rPr lang="en-US" sz="1400" u="none" strike="noStrike" dirty="0">
                          <a:effectLst/>
                        </a:rPr>
                        <a:t>EQP-CHA</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Hour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Adjust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73769495"/>
                  </a:ext>
                </a:extLst>
              </a:tr>
              <a:tr h="226359">
                <a:tc>
                  <a:txBody>
                    <a:bodyPr/>
                    <a:lstStyle/>
                    <a:p>
                      <a:pPr algn="ctr" fontAlgn="b"/>
                      <a:r>
                        <a:rPr lang="en-US" sz="1200" u="none" strike="noStrike" dirty="0">
                          <a:effectLst/>
                        </a:rPr>
                        <a:t>EKT01-PM1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3.751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5.750</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15949779"/>
                  </a:ext>
                </a:extLst>
              </a:tr>
              <a:tr h="226359">
                <a:tc>
                  <a:txBody>
                    <a:bodyPr/>
                    <a:lstStyle/>
                    <a:p>
                      <a:pPr algn="ctr" fontAlgn="b"/>
                      <a:r>
                        <a:rPr lang="en-US" sz="1200" u="none" strike="noStrike" dirty="0">
                          <a:effectLst/>
                        </a:rPr>
                        <a:t>EKT01-PM2</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5.256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3.967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441536906"/>
                  </a:ext>
                </a:extLst>
              </a:tr>
              <a:tr h="226359">
                <a:tc>
                  <a:txBody>
                    <a:bodyPr/>
                    <a:lstStyle/>
                    <a:p>
                      <a:pPr algn="ctr" fontAlgn="b"/>
                      <a:r>
                        <a:rPr lang="en-US" sz="1200" u="none" strike="noStrike" dirty="0">
                          <a:effectLst/>
                        </a:rPr>
                        <a:t>EKT01-PM3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5.168</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5.136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459515574"/>
                  </a:ext>
                </a:extLst>
              </a:tr>
              <a:tr h="226359">
                <a:tc>
                  <a:txBody>
                    <a:bodyPr/>
                    <a:lstStyle/>
                    <a:p>
                      <a:pPr algn="ctr" fontAlgn="b"/>
                      <a:r>
                        <a:rPr lang="en-US" sz="1200" u="none" strike="noStrike">
                          <a:effectLst/>
                        </a:rPr>
                        <a:t>EKT02-PM1</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4.885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a:effectLst/>
                        </a:rPr>
                        <a:t>5.767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994899499"/>
                  </a:ext>
                </a:extLst>
              </a:tr>
              <a:tr h="226359">
                <a:tc>
                  <a:txBody>
                    <a:bodyPr/>
                    <a:lstStyle/>
                    <a:p>
                      <a:pPr algn="ctr" fontAlgn="b"/>
                      <a:r>
                        <a:rPr lang="en-US" sz="1200" u="none" strike="noStrike">
                          <a:effectLst/>
                        </a:rPr>
                        <a:t>EKT02-PM2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0.067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200" u="none" strike="noStrike">
                          <a:effectLst/>
                        </a:rPr>
                        <a:t>3.656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376972183"/>
                  </a:ext>
                </a:extLst>
              </a:tr>
              <a:tr h="226359">
                <a:tc>
                  <a:txBody>
                    <a:bodyPr/>
                    <a:lstStyle/>
                    <a:p>
                      <a:pPr algn="ctr" fontAlgn="b"/>
                      <a:r>
                        <a:rPr lang="en-US" sz="1200" u="none" strike="noStrike" dirty="0">
                          <a:effectLst/>
                        </a:rPr>
                        <a:t>EKT02-PM3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a:effectLst/>
                        </a:rPr>
                        <a:t>6.436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200" u="none" strike="noStrike" dirty="0">
                          <a:effectLst/>
                        </a:rPr>
                        <a:t>4.551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500999454"/>
                  </a:ext>
                </a:extLst>
              </a:tr>
              <a:tr h="226359">
                <a:tc>
                  <a:txBody>
                    <a:bodyPr/>
                    <a:lstStyle/>
                    <a:p>
                      <a:pPr algn="ctr" fontAlgn="b"/>
                      <a:r>
                        <a:rPr lang="en-US" sz="1200" u="none" strike="noStrike">
                          <a:effectLst/>
                        </a:rPr>
                        <a:t>EKT03-PM1</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6.369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200" u="none" strike="noStrike" dirty="0">
                          <a:effectLst/>
                        </a:rPr>
                        <a:t>4.673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12206914"/>
                  </a:ext>
                </a:extLst>
              </a:tr>
              <a:tr h="226359">
                <a:tc>
                  <a:txBody>
                    <a:bodyPr/>
                    <a:lstStyle/>
                    <a:p>
                      <a:pPr algn="ctr" fontAlgn="b"/>
                      <a:r>
                        <a:rPr lang="en-US" sz="1200" u="none" strike="noStrike">
                          <a:effectLst/>
                        </a:rPr>
                        <a:t>EKT03-PM2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5.603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2.454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52905921"/>
                  </a:ext>
                </a:extLst>
              </a:tr>
              <a:tr h="226359">
                <a:tc>
                  <a:txBody>
                    <a:bodyPr/>
                    <a:lstStyle/>
                    <a:p>
                      <a:pPr algn="ctr" fontAlgn="b"/>
                      <a:r>
                        <a:rPr lang="en-US" sz="1200" u="none" strike="noStrike" dirty="0">
                          <a:effectLst/>
                        </a:rPr>
                        <a:t>EKT03-PM3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5.137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4.866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85623235"/>
                  </a:ext>
                </a:extLst>
              </a:tr>
              <a:tr h="226359">
                <a:tc>
                  <a:txBody>
                    <a:bodyPr/>
                    <a:lstStyle/>
                    <a:p>
                      <a:pPr algn="ctr" fontAlgn="b"/>
                      <a:r>
                        <a:rPr lang="en-US" sz="1200" u="none" strike="noStrike">
                          <a:effectLst/>
                        </a:rPr>
                        <a:t>EKT04-PM1</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2.749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3.554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54963403"/>
                  </a:ext>
                </a:extLst>
              </a:tr>
              <a:tr h="226359">
                <a:tc>
                  <a:txBody>
                    <a:bodyPr/>
                    <a:lstStyle/>
                    <a:p>
                      <a:pPr algn="ctr" fontAlgn="b"/>
                      <a:r>
                        <a:rPr lang="en-US" sz="1200" u="none" strike="noStrike">
                          <a:effectLst/>
                        </a:rPr>
                        <a:t>EKT04-PM2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2.883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3.639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31449027"/>
                  </a:ext>
                </a:extLst>
              </a:tr>
              <a:tr h="226359">
                <a:tc>
                  <a:txBody>
                    <a:bodyPr/>
                    <a:lstStyle/>
                    <a:p>
                      <a:pPr algn="ctr" fontAlgn="b"/>
                      <a:r>
                        <a:rPr lang="en-US" sz="1200" u="none" strike="noStrike">
                          <a:effectLst/>
                        </a:rPr>
                        <a:t>EKT04-PM3</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5.516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2.742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0127557"/>
                  </a:ext>
                </a:extLst>
              </a:tr>
              <a:tr h="226359">
                <a:tc>
                  <a:txBody>
                    <a:bodyPr/>
                    <a:lstStyle/>
                    <a:p>
                      <a:pPr algn="ctr" fontAlgn="b"/>
                      <a:r>
                        <a:rPr lang="en-US" sz="1200" u="none" strike="noStrike">
                          <a:effectLst/>
                        </a:rPr>
                        <a:t>EKT05-PM1</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6.224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4.836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7214437"/>
                  </a:ext>
                </a:extLst>
              </a:tr>
              <a:tr h="226359">
                <a:tc>
                  <a:txBody>
                    <a:bodyPr/>
                    <a:lstStyle/>
                    <a:p>
                      <a:pPr algn="ctr" fontAlgn="b"/>
                      <a:r>
                        <a:rPr lang="en-US" sz="1200" u="none" strike="noStrike">
                          <a:effectLst/>
                        </a:rPr>
                        <a:t>EKT05-PM2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6.292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5.713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716370789"/>
                  </a:ext>
                </a:extLst>
              </a:tr>
              <a:tr h="226359">
                <a:tc>
                  <a:txBody>
                    <a:bodyPr/>
                    <a:lstStyle/>
                    <a:p>
                      <a:pPr algn="ctr" fontAlgn="b"/>
                      <a:r>
                        <a:rPr lang="en-US" sz="1200" u="none" strike="noStrike">
                          <a:effectLst/>
                        </a:rPr>
                        <a:t>EKT05-PM3</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200" u="none" strike="noStrike" dirty="0">
                          <a:effectLst/>
                        </a:rPr>
                        <a:t>5.034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77773507"/>
                  </a:ext>
                </a:extLst>
              </a:tr>
            </a:tbl>
          </a:graphicData>
        </a:graphic>
      </p:graphicFrame>
      <p:pic>
        <p:nvPicPr>
          <p:cNvPr id="4" name="图片 3"/>
          <p:cNvPicPr>
            <a:picLocks noChangeAspect="1"/>
          </p:cNvPicPr>
          <p:nvPr/>
        </p:nvPicPr>
        <p:blipFill>
          <a:blip r:embed="rId2"/>
          <a:stretch>
            <a:fillRect/>
          </a:stretch>
        </p:blipFill>
        <p:spPr>
          <a:xfrm>
            <a:off x="4095751" y="666750"/>
            <a:ext cx="4438650" cy="3657600"/>
          </a:xfrm>
          <a:prstGeom prst="rect">
            <a:avLst/>
          </a:prstGeom>
        </p:spPr>
      </p:pic>
      <p:sp>
        <p:nvSpPr>
          <p:cNvPr id="6" name="动作按钮: 第一张 5">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627847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6</a:t>
            </a:r>
            <a:r>
              <a:rPr lang="zh-CN" altLang="en-US" dirty="0" smtClean="0"/>
              <a:t>（</a:t>
            </a:r>
            <a:r>
              <a:rPr lang="en-US" altLang="zh-CN" dirty="0" smtClean="0"/>
              <a:t>60</a:t>
            </a:r>
            <a:r>
              <a:rPr lang="zh-CN" altLang="en-US" dirty="0"/>
              <a:t>））</a:t>
            </a:r>
          </a:p>
        </p:txBody>
      </p:sp>
      <p:pic>
        <p:nvPicPr>
          <p:cNvPr id="3" name="图片 2"/>
          <p:cNvPicPr>
            <a:picLocks noChangeAspect="1"/>
          </p:cNvPicPr>
          <p:nvPr/>
        </p:nvPicPr>
        <p:blipFill>
          <a:blip r:embed="rId2"/>
          <a:stretch>
            <a:fillRect/>
          </a:stretch>
        </p:blipFill>
        <p:spPr>
          <a:xfrm>
            <a:off x="4267200" y="895350"/>
            <a:ext cx="4424349" cy="3200400"/>
          </a:xfrm>
          <a:prstGeom prst="rect">
            <a:avLst/>
          </a:prstGeom>
        </p:spPr>
      </p:pic>
      <p:graphicFrame>
        <p:nvGraphicFramePr>
          <p:cNvPr id="4" name="表格 3"/>
          <p:cNvGraphicFramePr>
            <a:graphicFrameLocks noGrp="1"/>
          </p:cNvGraphicFramePr>
          <p:nvPr>
            <p:extLst/>
          </p:nvPr>
        </p:nvGraphicFramePr>
        <p:xfrm>
          <a:off x="838200" y="920750"/>
          <a:ext cx="3124199" cy="3108960"/>
        </p:xfrm>
        <a:graphic>
          <a:graphicData uri="http://schemas.openxmlformats.org/drawingml/2006/table">
            <a:tbl>
              <a:tblPr firstRow="1">
                <a:tableStyleId>{5C22544A-7EE6-4342-B048-85BDC9FD1C3A}</a:tableStyleId>
              </a:tblPr>
              <a:tblGrid>
                <a:gridCol w="1445525">
                  <a:extLst>
                    <a:ext uri="{9D8B030D-6E8A-4147-A177-3AD203B41FA5}">
                      <a16:colId xmlns:a16="http://schemas.microsoft.com/office/drawing/2014/main" val="3616200194"/>
                    </a:ext>
                  </a:extLst>
                </a:gridCol>
                <a:gridCol w="839337">
                  <a:extLst>
                    <a:ext uri="{9D8B030D-6E8A-4147-A177-3AD203B41FA5}">
                      <a16:colId xmlns:a16="http://schemas.microsoft.com/office/drawing/2014/main" val="168410164"/>
                    </a:ext>
                  </a:extLst>
                </a:gridCol>
                <a:gridCol w="839337">
                  <a:extLst>
                    <a:ext uri="{9D8B030D-6E8A-4147-A177-3AD203B41FA5}">
                      <a16:colId xmlns:a16="http://schemas.microsoft.com/office/drawing/2014/main" val="2574379174"/>
                    </a:ext>
                  </a:extLst>
                </a:gridCol>
              </a:tblGrid>
              <a:tr h="222157">
                <a:tc>
                  <a:txBody>
                    <a:bodyPr/>
                    <a:lstStyle/>
                    <a:p>
                      <a:pPr algn="ctr" fontAlgn="b"/>
                      <a:r>
                        <a:rPr lang="en-US" sz="1400" u="none" strike="noStrike" dirty="0">
                          <a:effectLst/>
                        </a:rPr>
                        <a:t>EQP-CHA</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Hour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Adjust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854127814"/>
                  </a:ext>
                </a:extLst>
              </a:tr>
              <a:tr h="191776">
                <a:tc>
                  <a:txBody>
                    <a:bodyPr/>
                    <a:lstStyle/>
                    <a:p>
                      <a:pPr algn="ctr" fontAlgn="b"/>
                      <a:r>
                        <a:rPr lang="en-US" sz="1200" u="none" strike="noStrike">
                          <a:effectLst/>
                        </a:rPr>
                        <a:t>EKT01-PM1</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8.054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5.710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556694051"/>
                  </a:ext>
                </a:extLst>
              </a:tr>
              <a:tr h="191776">
                <a:tc>
                  <a:txBody>
                    <a:bodyPr/>
                    <a:lstStyle/>
                    <a:p>
                      <a:pPr algn="ctr" fontAlgn="b"/>
                      <a:r>
                        <a:rPr lang="en-US" sz="1200" u="none" strike="noStrike">
                          <a:effectLst/>
                        </a:rPr>
                        <a:t>EKT01-PM2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6.087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5.263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97274469"/>
                  </a:ext>
                </a:extLst>
              </a:tr>
              <a:tr h="191776">
                <a:tc>
                  <a:txBody>
                    <a:bodyPr/>
                    <a:lstStyle/>
                    <a:p>
                      <a:pPr algn="ctr" fontAlgn="b"/>
                      <a:r>
                        <a:rPr lang="en-US" sz="1200" u="none" strike="noStrike">
                          <a:effectLst/>
                        </a:rPr>
                        <a:t>EKT01-PM3</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solidFill>
                      <a:srgbClr val="00B0F0"/>
                    </a:solidFill>
                  </a:tcPr>
                </a:tc>
                <a:tc>
                  <a:txBody>
                    <a:bodyPr/>
                    <a:lstStyle/>
                    <a:p>
                      <a:pPr algn="ctr" fontAlgn="b"/>
                      <a:r>
                        <a:rPr lang="en-US" altLang="zh-CN" sz="1200" u="none" strike="noStrike" dirty="0">
                          <a:effectLst/>
                        </a:rPr>
                        <a:t>5.746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693635917"/>
                  </a:ext>
                </a:extLst>
              </a:tr>
              <a:tr h="191776">
                <a:tc>
                  <a:txBody>
                    <a:bodyPr/>
                    <a:lstStyle/>
                    <a:p>
                      <a:pPr algn="ctr" fontAlgn="b"/>
                      <a:r>
                        <a:rPr lang="en-US" sz="1200" u="none" strike="noStrike">
                          <a:effectLst/>
                        </a:rPr>
                        <a:t>EKT02-PM1</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1.436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2.468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1210073065"/>
                  </a:ext>
                </a:extLst>
              </a:tr>
              <a:tr h="191776">
                <a:tc>
                  <a:txBody>
                    <a:bodyPr/>
                    <a:lstStyle/>
                    <a:p>
                      <a:pPr algn="ctr" fontAlgn="b"/>
                      <a:r>
                        <a:rPr lang="en-US" sz="1200" u="none" strike="noStrike">
                          <a:effectLst/>
                        </a:rPr>
                        <a:t>EKT02-PM2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5.646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3.464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313599767"/>
                  </a:ext>
                </a:extLst>
              </a:tr>
              <a:tr h="191776">
                <a:tc>
                  <a:txBody>
                    <a:bodyPr/>
                    <a:lstStyle/>
                    <a:p>
                      <a:pPr algn="ctr" fontAlgn="b"/>
                      <a:r>
                        <a:rPr lang="en-US" sz="1200" u="none" strike="noStrike">
                          <a:effectLst/>
                        </a:rPr>
                        <a:t>EKT02-PM3</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6.804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5.150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82570823"/>
                  </a:ext>
                </a:extLst>
              </a:tr>
              <a:tr h="191776">
                <a:tc>
                  <a:txBody>
                    <a:bodyPr/>
                    <a:lstStyle/>
                    <a:p>
                      <a:pPr algn="ctr" fontAlgn="b"/>
                      <a:r>
                        <a:rPr lang="en-US" sz="1200" u="none" strike="noStrike">
                          <a:effectLst/>
                        </a:rPr>
                        <a:t>EKT03-PM1</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200" u="none" strike="noStrike" dirty="0">
                          <a:effectLst/>
                        </a:rPr>
                        <a:t>2.089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34108095"/>
                  </a:ext>
                </a:extLst>
              </a:tr>
              <a:tr h="191776">
                <a:tc>
                  <a:txBody>
                    <a:bodyPr/>
                    <a:lstStyle/>
                    <a:p>
                      <a:pPr algn="ctr" fontAlgn="b"/>
                      <a:r>
                        <a:rPr lang="en-US" sz="1200" u="none" strike="noStrike">
                          <a:effectLst/>
                        </a:rPr>
                        <a:t>EKT03-PM2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8.276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4.462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42233221"/>
                  </a:ext>
                </a:extLst>
              </a:tr>
              <a:tr h="191776">
                <a:tc>
                  <a:txBody>
                    <a:bodyPr/>
                    <a:lstStyle/>
                    <a:p>
                      <a:pPr algn="ctr" fontAlgn="b"/>
                      <a:r>
                        <a:rPr lang="en-US" sz="1200" u="none" strike="noStrike">
                          <a:effectLst/>
                        </a:rPr>
                        <a:t>EKT03-PM3</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6.192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5.116</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10980798"/>
                  </a:ext>
                </a:extLst>
              </a:tr>
              <a:tr h="191776">
                <a:tc>
                  <a:txBody>
                    <a:bodyPr/>
                    <a:lstStyle/>
                    <a:p>
                      <a:pPr algn="ctr" fontAlgn="b"/>
                      <a:r>
                        <a:rPr lang="en-US" sz="1200" u="none" strike="noStrike">
                          <a:effectLst/>
                        </a:rPr>
                        <a:t>EKT04-PM1</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4.146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3.793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12600463"/>
                  </a:ext>
                </a:extLst>
              </a:tr>
              <a:tr h="191776">
                <a:tc>
                  <a:txBody>
                    <a:bodyPr/>
                    <a:lstStyle/>
                    <a:p>
                      <a:pPr algn="ctr" fontAlgn="b"/>
                      <a:r>
                        <a:rPr lang="en-US" sz="1200" u="none" strike="noStrike">
                          <a:effectLst/>
                        </a:rPr>
                        <a:t>EKT04-PM2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3.254</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5.507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891840813"/>
                  </a:ext>
                </a:extLst>
              </a:tr>
              <a:tr h="191776">
                <a:tc>
                  <a:txBody>
                    <a:bodyPr/>
                    <a:lstStyle/>
                    <a:p>
                      <a:pPr algn="ctr" fontAlgn="b"/>
                      <a:r>
                        <a:rPr lang="en-US" sz="1200" u="none" strike="noStrike">
                          <a:effectLst/>
                        </a:rPr>
                        <a:t>EKT04-PM3</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5.953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200" u="none" strike="noStrike">
                          <a:effectLst/>
                        </a:rPr>
                        <a:t>5.015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59654670"/>
                  </a:ext>
                </a:extLst>
              </a:tr>
              <a:tr h="191776">
                <a:tc>
                  <a:txBody>
                    <a:bodyPr/>
                    <a:lstStyle/>
                    <a:p>
                      <a:pPr algn="ctr" fontAlgn="b"/>
                      <a:r>
                        <a:rPr lang="en-US" sz="1200" u="none" strike="noStrike">
                          <a:effectLst/>
                        </a:rPr>
                        <a:t>EKT05-PM1</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a:effectLst/>
                        </a:rPr>
                        <a:t>8.751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200" u="none" strike="noStrike" dirty="0">
                          <a:effectLst/>
                        </a:rPr>
                        <a:t>5.158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3539671"/>
                  </a:ext>
                </a:extLst>
              </a:tr>
              <a:tr h="191776">
                <a:tc>
                  <a:txBody>
                    <a:bodyPr/>
                    <a:lstStyle/>
                    <a:p>
                      <a:pPr algn="ctr" fontAlgn="b"/>
                      <a:r>
                        <a:rPr lang="en-US" sz="1200" u="none" strike="noStrike">
                          <a:effectLst/>
                        </a:rPr>
                        <a:t>EKT05-PM2</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5.143</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200" u="none" strike="noStrike" dirty="0">
                          <a:effectLst/>
                        </a:rPr>
                        <a:t>5.335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66101849"/>
                  </a:ext>
                </a:extLst>
              </a:tr>
              <a:tr h="191776">
                <a:tc>
                  <a:txBody>
                    <a:bodyPr/>
                    <a:lstStyle/>
                    <a:p>
                      <a:pPr algn="ctr" fontAlgn="b"/>
                      <a:r>
                        <a:rPr lang="en-US" sz="1200" u="none" strike="noStrike">
                          <a:effectLst/>
                        </a:rPr>
                        <a:t>EKT05-PM3</a:t>
                      </a:r>
                      <a:endParaRPr 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200" u="none" strike="noStrike" dirty="0">
                          <a:effectLst/>
                        </a:rPr>
                        <a:t>5.468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86110256"/>
                  </a:ext>
                </a:extLst>
              </a:tr>
            </a:tbl>
          </a:graphicData>
        </a:graphic>
      </p:graphicFrame>
      <p:sp>
        <p:nvSpPr>
          <p:cNvPr id="6" name="动作按钮: 第一张 5">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070725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7</a:t>
            </a:r>
            <a:r>
              <a:rPr lang="zh-CN" altLang="en-US" dirty="0" smtClean="0"/>
              <a:t>（</a:t>
            </a:r>
            <a:r>
              <a:rPr lang="en-US" altLang="zh-CN" dirty="0" smtClean="0"/>
              <a:t>60</a:t>
            </a:r>
            <a:r>
              <a:rPr lang="zh-CN" altLang="en-US" dirty="0"/>
              <a:t>））</a:t>
            </a:r>
          </a:p>
        </p:txBody>
      </p:sp>
      <p:pic>
        <p:nvPicPr>
          <p:cNvPr id="3" name="图片 2"/>
          <p:cNvPicPr>
            <a:picLocks noChangeAspect="1"/>
          </p:cNvPicPr>
          <p:nvPr/>
        </p:nvPicPr>
        <p:blipFill>
          <a:blip r:embed="rId2"/>
          <a:stretch>
            <a:fillRect/>
          </a:stretch>
        </p:blipFill>
        <p:spPr>
          <a:xfrm>
            <a:off x="4495800" y="1123950"/>
            <a:ext cx="3828661" cy="3048000"/>
          </a:xfrm>
          <a:prstGeom prst="rect">
            <a:avLst/>
          </a:prstGeom>
        </p:spPr>
      </p:pic>
      <p:graphicFrame>
        <p:nvGraphicFramePr>
          <p:cNvPr id="4" name="表格 3"/>
          <p:cNvGraphicFramePr>
            <a:graphicFrameLocks noGrp="1"/>
          </p:cNvGraphicFramePr>
          <p:nvPr>
            <p:extLst/>
          </p:nvPr>
        </p:nvGraphicFramePr>
        <p:xfrm>
          <a:off x="685800" y="1123950"/>
          <a:ext cx="3581401" cy="3108960"/>
        </p:xfrm>
        <a:graphic>
          <a:graphicData uri="http://schemas.openxmlformats.org/drawingml/2006/table">
            <a:tbl>
              <a:tblPr firstRow="1">
                <a:tableStyleId>{5C22544A-7EE6-4342-B048-85BDC9FD1C3A}</a:tableStyleId>
              </a:tblPr>
              <a:tblGrid>
                <a:gridCol w="1721827">
                  <a:extLst>
                    <a:ext uri="{9D8B030D-6E8A-4147-A177-3AD203B41FA5}">
                      <a16:colId xmlns:a16="http://schemas.microsoft.com/office/drawing/2014/main" val="1772662804"/>
                    </a:ext>
                  </a:extLst>
                </a:gridCol>
                <a:gridCol w="929787">
                  <a:extLst>
                    <a:ext uri="{9D8B030D-6E8A-4147-A177-3AD203B41FA5}">
                      <a16:colId xmlns:a16="http://schemas.microsoft.com/office/drawing/2014/main" val="1459210999"/>
                    </a:ext>
                  </a:extLst>
                </a:gridCol>
                <a:gridCol w="929787">
                  <a:extLst>
                    <a:ext uri="{9D8B030D-6E8A-4147-A177-3AD203B41FA5}">
                      <a16:colId xmlns:a16="http://schemas.microsoft.com/office/drawing/2014/main" val="2696029264"/>
                    </a:ext>
                  </a:extLst>
                </a:gridCol>
              </a:tblGrid>
              <a:tr h="180975">
                <a:tc>
                  <a:txBody>
                    <a:bodyPr/>
                    <a:lstStyle/>
                    <a:p>
                      <a:pPr algn="ctr" fontAlgn="b"/>
                      <a:r>
                        <a:rPr lang="en-US" sz="1400" u="none" strike="noStrike" dirty="0">
                          <a:effectLst/>
                        </a:rPr>
                        <a:t>EQP-CHA</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Hour</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a:effectLst/>
                        </a:rPr>
                        <a:t>Adjust</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42021973"/>
                  </a:ext>
                </a:extLst>
              </a:tr>
              <a:tr h="180975">
                <a:tc>
                  <a:txBody>
                    <a:bodyPr/>
                    <a:lstStyle/>
                    <a:p>
                      <a:pPr algn="ctr" fontAlgn="b"/>
                      <a:r>
                        <a:rPr lang="en-US" sz="1200" u="none" strike="noStrike" dirty="0">
                          <a:effectLst/>
                        </a:rPr>
                        <a:t>EKT01-PM1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2.515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4.227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312720365"/>
                  </a:ext>
                </a:extLst>
              </a:tr>
              <a:tr h="180975">
                <a:tc>
                  <a:txBody>
                    <a:bodyPr/>
                    <a:lstStyle/>
                    <a:p>
                      <a:pPr algn="ctr" fontAlgn="b"/>
                      <a:r>
                        <a:rPr lang="en-US" sz="1200" u="none" strike="noStrike" dirty="0">
                          <a:effectLst/>
                        </a:rPr>
                        <a:t>EKT01-PM2</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200" u="none" strike="noStrike">
                          <a:effectLst/>
                        </a:rPr>
                        <a:t>4.222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72571750"/>
                  </a:ext>
                </a:extLst>
              </a:tr>
              <a:tr h="180975">
                <a:tc>
                  <a:txBody>
                    <a:bodyPr/>
                    <a:lstStyle/>
                    <a:p>
                      <a:pPr algn="ctr" fontAlgn="b"/>
                      <a:r>
                        <a:rPr lang="en-US" sz="1200" u="none" strike="noStrike" dirty="0">
                          <a:effectLst/>
                        </a:rPr>
                        <a:t>EKT01-PM3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1.791</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1.791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88191419"/>
                  </a:ext>
                </a:extLst>
              </a:tr>
              <a:tr h="180975">
                <a:tc>
                  <a:txBody>
                    <a:bodyPr/>
                    <a:lstStyle/>
                    <a:p>
                      <a:pPr algn="ctr" fontAlgn="b"/>
                      <a:r>
                        <a:rPr lang="en-US" sz="1200" u="none" strike="noStrike" dirty="0">
                          <a:effectLst/>
                        </a:rPr>
                        <a:t>EKT02-PM1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6.830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5.481</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13773173"/>
                  </a:ext>
                </a:extLst>
              </a:tr>
              <a:tr h="180975">
                <a:tc>
                  <a:txBody>
                    <a:bodyPr/>
                    <a:lstStyle/>
                    <a:p>
                      <a:pPr algn="ctr" fontAlgn="b"/>
                      <a:r>
                        <a:rPr lang="en-US" sz="1200" u="none" strike="noStrike" dirty="0">
                          <a:effectLst/>
                        </a:rPr>
                        <a:t>EKT02-PM2</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6.532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6.298</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35981865"/>
                  </a:ext>
                </a:extLst>
              </a:tr>
              <a:tr h="180975">
                <a:tc>
                  <a:txBody>
                    <a:bodyPr/>
                    <a:lstStyle/>
                    <a:p>
                      <a:pPr algn="ctr" fontAlgn="b"/>
                      <a:r>
                        <a:rPr lang="en-US" sz="1200" u="none" strike="noStrike" dirty="0">
                          <a:effectLst/>
                        </a:rPr>
                        <a:t>EKT02-PM3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3.575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200" u="none" strike="noStrike" dirty="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6"/>
                    </a:solidFill>
                  </a:tcPr>
                </a:tc>
                <a:extLst>
                  <a:ext uri="{0D108BD9-81ED-4DB2-BD59-A6C34878D82A}">
                    <a16:rowId xmlns:a16="http://schemas.microsoft.com/office/drawing/2014/main" val="1101558098"/>
                  </a:ext>
                </a:extLst>
              </a:tr>
              <a:tr h="180975">
                <a:tc>
                  <a:txBody>
                    <a:bodyPr/>
                    <a:lstStyle/>
                    <a:p>
                      <a:pPr algn="ctr" fontAlgn="b"/>
                      <a:r>
                        <a:rPr lang="en-US" sz="1200" u="none" strike="noStrike" dirty="0">
                          <a:effectLst/>
                        </a:rPr>
                        <a:t>EKT03-PM1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a:effectLst/>
                        </a:rPr>
                        <a:t>7.539</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200" u="none" strike="noStrike" dirty="0">
                          <a:effectLst/>
                        </a:rPr>
                        <a:t>6.095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663195888"/>
                  </a:ext>
                </a:extLst>
              </a:tr>
              <a:tr h="180975">
                <a:tc>
                  <a:txBody>
                    <a:bodyPr/>
                    <a:lstStyle/>
                    <a:p>
                      <a:pPr algn="ctr" fontAlgn="b"/>
                      <a:r>
                        <a:rPr lang="en-US" sz="1200" u="none" strike="noStrike" dirty="0">
                          <a:effectLst/>
                        </a:rPr>
                        <a:t>EKT03-PM2</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solidFill>
                      <a:srgbClr val="00B0F0"/>
                    </a:solidFill>
                  </a:tcPr>
                </a:tc>
                <a:tc>
                  <a:txBody>
                    <a:bodyPr/>
                    <a:lstStyle/>
                    <a:p>
                      <a:pPr algn="ctr" fontAlgn="b"/>
                      <a:r>
                        <a:rPr lang="en-US" altLang="zh-CN" sz="1200" u="none" strike="noStrike" dirty="0">
                          <a:effectLst/>
                        </a:rPr>
                        <a:t>1.522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553042833"/>
                  </a:ext>
                </a:extLst>
              </a:tr>
              <a:tr h="180975">
                <a:tc>
                  <a:txBody>
                    <a:bodyPr/>
                    <a:lstStyle/>
                    <a:p>
                      <a:pPr algn="ctr" fontAlgn="b"/>
                      <a:r>
                        <a:rPr lang="en-US" sz="1200" u="none" strike="noStrike" dirty="0">
                          <a:effectLst/>
                        </a:rPr>
                        <a:t>EKT03-PM3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6.622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4.703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66750049"/>
                  </a:ext>
                </a:extLst>
              </a:tr>
              <a:tr h="180975">
                <a:tc>
                  <a:txBody>
                    <a:bodyPr/>
                    <a:lstStyle/>
                    <a:p>
                      <a:pPr algn="ctr" fontAlgn="b"/>
                      <a:r>
                        <a:rPr lang="en-US" sz="1200" u="none" strike="noStrike" dirty="0">
                          <a:effectLst/>
                        </a:rPr>
                        <a:t>EKT04-PM1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4.372</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4.447</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81713056"/>
                  </a:ext>
                </a:extLst>
              </a:tr>
              <a:tr h="180975">
                <a:tc>
                  <a:txBody>
                    <a:bodyPr/>
                    <a:lstStyle/>
                    <a:p>
                      <a:pPr algn="ctr" fontAlgn="b"/>
                      <a:r>
                        <a:rPr lang="en-US" sz="1200" u="none" strike="noStrike" dirty="0">
                          <a:effectLst/>
                        </a:rPr>
                        <a:t>EKT04-PM2</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6.640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4.262</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145661377"/>
                  </a:ext>
                </a:extLst>
              </a:tr>
              <a:tr h="180975">
                <a:tc>
                  <a:txBody>
                    <a:bodyPr/>
                    <a:lstStyle/>
                    <a:p>
                      <a:pPr algn="ctr" fontAlgn="b"/>
                      <a:r>
                        <a:rPr lang="en-US" sz="1200" u="none" strike="noStrike" dirty="0">
                          <a:effectLst/>
                        </a:rPr>
                        <a:t>EKT04-PM3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6.836</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a:effectLst/>
                        </a:rPr>
                        <a:t>6.624</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375677737"/>
                  </a:ext>
                </a:extLst>
              </a:tr>
              <a:tr h="180975">
                <a:tc>
                  <a:txBody>
                    <a:bodyPr/>
                    <a:lstStyle/>
                    <a:p>
                      <a:pPr algn="ctr" fontAlgn="b"/>
                      <a:r>
                        <a:rPr lang="en-US" sz="1200" u="none" strike="noStrike" dirty="0">
                          <a:effectLst/>
                        </a:rPr>
                        <a:t>EKT05-PM1</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2.169</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3.697</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4238371533"/>
                  </a:ext>
                </a:extLst>
              </a:tr>
              <a:tr h="180975">
                <a:tc>
                  <a:txBody>
                    <a:bodyPr/>
                    <a:lstStyle/>
                    <a:p>
                      <a:pPr algn="ctr" fontAlgn="b"/>
                      <a:r>
                        <a:rPr lang="en-US" sz="1200" u="none" strike="noStrike" dirty="0">
                          <a:effectLst/>
                        </a:rPr>
                        <a:t>EKT05-PM2</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a:effectLst/>
                        </a:rPr>
                        <a:t>2.165</a:t>
                      </a:r>
                      <a:endParaRPr lang="en-US" altLang="zh-CN"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2.165</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99205566"/>
                  </a:ext>
                </a:extLst>
              </a:tr>
              <a:tr h="180975">
                <a:tc>
                  <a:txBody>
                    <a:bodyPr/>
                    <a:lstStyle/>
                    <a:p>
                      <a:pPr algn="ctr" fontAlgn="b"/>
                      <a:r>
                        <a:rPr lang="en-US" sz="1200" u="none" strike="noStrike" dirty="0">
                          <a:effectLst/>
                        </a:rPr>
                        <a:t>EKT05-PM3</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0.000</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rgbClr val="00B0F0"/>
                    </a:solidFill>
                  </a:tcPr>
                </a:tc>
                <a:tc>
                  <a:txBody>
                    <a:bodyPr/>
                    <a:lstStyle/>
                    <a:p>
                      <a:pPr algn="ctr" fontAlgn="b"/>
                      <a:r>
                        <a:rPr lang="en-US" altLang="zh-CN" sz="1200" u="none" strike="noStrike" dirty="0">
                          <a:effectLst/>
                        </a:rPr>
                        <a:t>2.053</a:t>
                      </a:r>
                      <a:endParaRPr lang="en-US" alt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98975429"/>
                  </a:ext>
                </a:extLst>
              </a:tr>
            </a:tbl>
          </a:graphicData>
        </a:graphic>
      </p:graphicFrame>
      <p:sp>
        <p:nvSpPr>
          <p:cNvPr id="6" name="动作按钮: 第一张 5">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456510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5</a:t>
            </a:r>
            <a:r>
              <a:rPr lang="zh-CN" altLang="en-US" dirty="0" smtClean="0"/>
              <a:t>（</a:t>
            </a:r>
            <a:r>
              <a:rPr lang="en-US" altLang="zh-CN" dirty="0" smtClean="0"/>
              <a:t>60</a:t>
            </a:r>
            <a:r>
              <a:rPr lang="zh-CN" altLang="en-US" dirty="0"/>
              <a:t>））</a:t>
            </a:r>
          </a:p>
        </p:txBody>
      </p:sp>
      <p:sp>
        <p:nvSpPr>
          <p:cNvPr id="6" name="动作按钮: 第一张 5">
            <a:hlinkClick r:id="rId2"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graphicFrame>
        <p:nvGraphicFramePr>
          <p:cNvPr id="5" name="表格 4"/>
          <p:cNvGraphicFramePr>
            <a:graphicFrameLocks noGrp="1"/>
          </p:cNvGraphicFramePr>
          <p:nvPr>
            <p:extLst/>
          </p:nvPr>
        </p:nvGraphicFramePr>
        <p:xfrm>
          <a:off x="685800" y="775494"/>
          <a:ext cx="2946400" cy="3701250"/>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4181393694"/>
                    </a:ext>
                  </a:extLst>
                </a:gridCol>
                <a:gridCol w="889000">
                  <a:extLst>
                    <a:ext uri="{9D8B030D-6E8A-4147-A177-3AD203B41FA5}">
                      <a16:colId xmlns:a16="http://schemas.microsoft.com/office/drawing/2014/main" val="239026101"/>
                    </a:ext>
                  </a:extLst>
                </a:gridCol>
                <a:gridCol w="685800">
                  <a:extLst>
                    <a:ext uri="{9D8B030D-6E8A-4147-A177-3AD203B41FA5}">
                      <a16:colId xmlns:a16="http://schemas.microsoft.com/office/drawing/2014/main" val="383316895"/>
                    </a:ext>
                  </a:extLst>
                </a:gridCol>
              </a:tblGrid>
              <a:tr h="205625">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4861021"/>
                  </a:ext>
                </a:extLst>
              </a:tr>
              <a:tr h="205625">
                <a:tc>
                  <a:txBody>
                    <a:bodyPr/>
                    <a:lstStyle/>
                    <a:p>
                      <a:pPr algn="ctr" fontAlgn="b"/>
                      <a:r>
                        <a:rPr lang="en-US" sz="1100" u="none" strike="noStrike" dirty="0">
                          <a:effectLst/>
                        </a:rPr>
                        <a:t>ECT01-PM1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6.78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6.14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64106684"/>
                  </a:ext>
                </a:extLst>
              </a:tr>
              <a:tr h="205625">
                <a:tc>
                  <a:txBody>
                    <a:bodyPr/>
                    <a:lstStyle/>
                    <a:p>
                      <a:pPr algn="ctr" fontAlgn="b"/>
                      <a:r>
                        <a:rPr lang="en-US" sz="1100" u="none" strike="noStrike" dirty="0">
                          <a:effectLst/>
                        </a:rPr>
                        <a:t>ECT01-PM2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8.14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a:effectLst/>
                        </a:rPr>
                        <a:t>4.56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201326203"/>
                  </a:ext>
                </a:extLst>
              </a:tr>
              <a:tr h="205625">
                <a:tc>
                  <a:txBody>
                    <a:bodyPr/>
                    <a:lstStyle/>
                    <a:p>
                      <a:pPr algn="ctr" fontAlgn="b"/>
                      <a:r>
                        <a:rPr lang="en-US" sz="1100" u="none" strike="noStrike" dirty="0">
                          <a:effectLst/>
                        </a:rPr>
                        <a:t>ECT01-PM3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5.79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a:effectLst/>
                        </a:rPr>
                        <a:t>4.14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67976619"/>
                  </a:ext>
                </a:extLst>
              </a:tr>
              <a:tr h="205625">
                <a:tc>
                  <a:txBody>
                    <a:bodyPr/>
                    <a:lstStyle/>
                    <a:p>
                      <a:pPr algn="ctr" fontAlgn="b"/>
                      <a:r>
                        <a:rPr lang="en-US" sz="1100" u="none" strike="noStrike" dirty="0">
                          <a:effectLst/>
                        </a:rPr>
                        <a:t>ECT02-PM1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5.69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6.88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36790102"/>
                  </a:ext>
                </a:extLst>
              </a:tr>
              <a:tr h="205625">
                <a:tc>
                  <a:txBody>
                    <a:bodyPr/>
                    <a:lstStyle/>
                    <a:p>
                      <a:pPr algn="ctr" fontAlgn="b"/>
                      <a:r>
                        <a:rPr lang="en-US" sz="1100" u="none" strike="noStrike" dirty="0">
                          <a:effectLst/>
                        </a:rPr>
                        <a:t>ECT02-PM2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7.11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971353448"/>
                  </a:ext>
                </a:extLst>
              </a:tr>
              <a:tr h="205625">
                <a:tc>
                  <a:txBody>
                    <a:bodyPr/>
                    <a:lstStyle/>
                    <a:p>
                      <a:pPr algn="ctr" fontAlgn="b"/>
                      <a:r>
                        <a:rPr lang="en-US" sz="1100" u="none" strike="noStrike" dirty="0">
                          <a:effectLst/>
                        </a:rPr>
                        <a:t>ECT02-PM3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6.88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7.28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540412412"/>
                  </a:ext>
                </a:extLst>
              </a:tr>
              <a:tr h="205625">
                <a:tc>
                  <a:txBody>
                    <a:bodyPr/>
                    <a:lstStyle/>
                    <a:p>
                      <a:pPr algn="ctr" fontAlgn="b"/>
                      <a:r>
                        <a:rPr lang="en-US" sz="1100" u="none" strike="noStrike" dirty="0">
                          <a:effectLst/>
                        </a:rPr>
                        <a:t>ECT03-PM1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7.18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2790481126"/>
                  </a:ext>
                </a:extLst>
              </a:tr>
              <a:tr h="205625">
                <a:tc>
                  <a:txBody>
                    <a:bodyPr/>
                    <a:lstStyle/>
                    <a:p>
                      <a:pPr algn="ctr" fontAlgn="b"/>
                      <a:r>
                        <a:rPr lang="en-US" sz="1100" u="none" strike="noStrike" dirty="0">
                          <a:effectLst/>
                        </a:rPr>
                        <a:t>ECT03-PM2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5.93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6.67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77257429"/>
                  </a:ext>
                </a:extLst>
              </a:tr>
              <a:tr h="205625">
                <a:tc>
                  <a:txBody>
                    <a:bodyPr/>
                    <a:lstStyle/>
                    <a:p>
                      <a:pPr algn="ctr" fontAlgn="b"/>
                      <a:r>
                        <a:rPr lang="en-US" sz="1100" u="none" strike="noStrike" dirty="0">
                          <a:effectLst/>
                        </a:rPr>
                        <a:t>ECT03-PM3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7.95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4.10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95779021"/>
                  </a:ext>
                </a:extLst>
              </a:tr>
              <a:tr h="205625">
                <a:tc>
                  <a:txBody>
                    <a:bodyPr/>
                    <a:lstStyle/>
                    <a:p>
                      <a:pPr algn="ctr" fontAlgn="b"/>
                      <a:r>
                        <a:rPr lang="en-US" sz="1100" u="none" strike="noStrike" dirty="0">
                          <a:effectLst/>
                        </a:rPr>
                        <a:t>ECT04-PM1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7.50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4.74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71639187"/>
                  </a:ext>
                </a:extLst>
              </a:tr>
              <a:tr h="205625">
                <a:tc>
                  <a:txBody>
                    <a:bodyPr/>
                    <a:lstStyle/>
                    <a:p>
                      <a:pPr algn="ctr" fontAlgn="b"/>
                      <a:r>
                        <a:rPr lang="en-US" sz="1100" u="none" strike="noStrike" dirty="0">
                          <a:effectLst/>
                        </a:rPr>
                        <a:t>ECT04-PM2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0.00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5.36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57096295"/>
                  </a:ext>
                </a:extLst>
              </a:tr>
              <a:tr h="205625">
                <a:tc>
                  <a:txBody>
                    <a:bodyPr/>
                    <a:lstStyle/>
                    <a:p>
                      <a:pPr algn="ctr" fontAlgn="b"/>
                      <a:r>
                        <a:rPr lang="en-US" sz="1100" u="none" strike="noStrike" dirty="0">
                          <a:effectLst/>
                        </a:rPr>
                        <a:t>ECT04-PM3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7.22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17386190"/>
                  </a:ext>
                </a:extLst>
              </a:tr>
              <a:tr h="205625">
                <a:tc>
                  <a:txBody>
                    <a:bodyPr/>
                    <a:lstStyle/>
                    <a:p>
                      <a:pPr algn="ctr" fontAlgn="b"/>
                      <a:r>
                        <a:rPr lang="en-US" sz="1100" u="none" strike="noStrike">
                          <a:effectLst/>
                        </a:rPr>
                        <a:t>ECT05-PM1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54124504"/>
                  </a:ext>
                </a:extLst>
              </a:tr>
              <a:tr h="205625">
                <a:tc>
                  <a:txBody>
                    <a:bodyPr/>
                    <a:lstStyle/>
                    <a:p>
                      <a:pPr algn="ctr" fontAlgn="b"/>
                      <a:r>
                        <a:rPr lang="en-US" sz="1100" u="none" strike="noStrike">
                          <a:effectLst/>
                        </a:rPr>
                        <a:t>ECT05-PM2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5.99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04723086"/>
                  </a:ext>
                </a:extLst>
              </a:tr>
              <a:tr h="205625">
                <a:tc>
                  <a:txBody>
                    <a:bodyPr/>
                    <a:lstStyle/>
                    <a:p>
                      <a:pPr algn="ctr" fontAlgn="b"/>
                      <a:r>
                        <a:rPr lang="en-US" sz="1100" u="none" strike="noStrike" dirty="0">
                          <a:effectLst/>
                        </a:rPr>
                        <a:t>ECT05-PM3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4.85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7.10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76359221"/>
                  </a:ext>
                </a:extLst>
              </a:tr>
              <a:tr h="205625">
                <a:tc>
                  <a:txBody>
                    <a:bodyPr/>
                    <a:lstStyle/>
                    <a:p>
                      <a:pPr algn="ctr" fontAlgn="b"/>
                      <a:r>
                        <a:rPr lang="en-US" sz="1100" u="none" strike="noStrike" dirty="0">
                          <a:effectLst/>
                        </a:rPr>
                        <a:t>ECT06-PM2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4.15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6.53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181629440"/>
                  </a:ext>
                </a:extLst>
              </a:tr>
              <a:tr h="205625">
                <a:tc>
                  <a:txBody>
                    <a:bodyPr/>
                    <a:lstStyle/>
                    <a:p>
                      <a:pPr algn="ctr" fontAlgn="b"/>
                      <a:r>
                        <a:rPr lang="en-US" sz="1100" u="none" strike="noStrike" dirty="0">
                          <a:effectLst/>
                        </a:rPr>
                        <a:t>ECT06-PM3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4.09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6.61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22927505"/>
                  </a:ext>
                </a:extLst>
              </a:tr>
            </a:tbl>
          </a:graphicData>
        </a:graphic>
      </p:graphicFrame>
      <p:pic>
        <p:nvPicPr>
          <p:cNvPr id="7" name="图片 6"/>
          <p:cNvPicPr>
            <a:picLocks noChangeAspect="1"/>
          </p:cNvPicPr>
          <p:nvPr/>
        </p:nvPicPr>
        <p:blipFill>
          <a:blip r:embed="rId3"/>
          <a:stretch>
            <a:fillRect/>
          </a:stretch>
        </p:blipFill>
        <p:spPr>
          <a:xfrm>
            <a:off x="3810000" y="775494"/>
            <a:ext cx="4572000" cy="2628571"/>
          </a:xfrm>
          <a:prstGeom prst="rect">
            <a:avLst/>
          </a:prstGeom>
        </p:spPr>
      </p:pic>
      <p:graphicFrame>
        <p:nvGraphicFramePr>
          <p:cNvPr id="9" name="表格 8"/>
          <p:cNvGraphicFramePr>
            <a:graphicFrameLocks noGrp="1"/>
          </p:cNvGraphicFramePr>
          <p:nvPr>
            <p:extLst/>
          </p:nvPr>
        </p:nvGraphicFramePr>
        <p:xfrm>
          <a:off x="3886200" y="3638550"/>
          <a:ext cx="4953000" cy="533400"/>
        </p:xfrm>
        <a:graphic>
          <a:graphicData uri="http://schemas.openxmlformats.org/drawingml/2006/table">
            <a:tbl>
              <a:tblPr>
                <a:tableStyleId>{5C22544A-7EE6-4342-B048-85BDC9FD1C3A}</a:tableStyleId>
              </a:tblPr>
              <a:tblGrid>
                <a:gridCol w="4953000">
                  <a:extLst>
                    <a:ext uri="{9D8B030D-6E8A-4147-A177-3AD203B41FA5}">
                      <a16:colId xmlns:a16="http://schemas.microsoft.com/office/drawing/2014/main" val="570580663"/>
                    </a:ext>
                  </a:extLst>
                </a:gridCol>
              </a:tblGrid>
              <a:tr h="124291">
                <a:tc>
                  <a:txBody>
                    <a:bodyPr/>
                    <a:lstStyle/>
                    <a:p>
                      <a:pPr algn="l" fontAlgn="b"/>
                      <a:r>
                        <a:rPr lang="zh-CN" altLang="en-US" sz="700" b="1" u="none" strike="noStrike" dirty="0" smtClean="0">
                          <a:solidFill>
                            <a:schemeClr val="bg1"/>
                          </a:solidFill>
                          <a:effectLst/>
                        </a:rPr>
                        <a:t> </a:t>
                      </a:r>
                      <a:r>
                        <a:rPr lang="en-US" altLang="zh-CN" sz="700" b="1" u="none" strike="noStrike" dirty="0" smtClean="0">
                          <a:solidFill>
                            <a:schemeClr val="bg1"/>
                          </a:solidFill>
                          <a:effectLst/>
                        </a:rPr>
                        <a:t>[LOT</a:t>
                      </a:r>
                      <a:r>
                        <a:rPr lang="zh-CN" altLang="en-US" sz="700" b="1" u="none" strike="noStrike" dirty="0" smtClean="0">
                          <a:solidFill>
                            <a:schemeClr val="bg1"/>
                          </a:solidFill>
                          <a:effectLst/>
                        </a:rPr>
                        <a:t>投</a:t>
                      </a:r>
                      <a:r>
                        <a:rPr lang="zh-CN" altLang="en-US" sz="700" b="1" u="none" strike="noStrike" dirty="0">
                          <a:solidFill>
                            <a:schemeClr val="bg1"/>
                          </a:solidFill>
                          <a:effectLst/>
                        </a:rPr>
                        <a:t>给</a:t>
                      </a:r>
                      <a:r>
                        <a:rPr lang="zh-CN" altLang="en-US" sz="700" b="1" u="none" strike="noStrike" dirty="0" smtClean="0">
                          <a:solidFill>
                            <a:schemeClr val="bg1"/>
                          </a:solidFill>
                          <a:effectLst/>
                        </a:rPr>
                        <a:t>机台的</a:t>
                      </a:r>
                      <a:r>
                        <a:rPr lang="zh-CN" altLang="en-US" sz="700" b="1" u="none" strike="noStrike" dirty="0">
                          <a:solidFill>
                            <a:schemeClr val="bg1"/>
                          </a:solidFill>
                          <a:effectLst/>
                        </a:rPr>
                        <a:t>顺序</a:t>
                      </a:r>
                      <a:r>
                        <a:rPr lang="en-US" altLang="zh-CN" sz="700" b="1" u="none" strike="noStrike" dirty="0">
                          <a:solidFill>
                            <a:schemeClr val="bg1"/>
                          </a:solidFill>
                          <a:effectLst/>
                        </a:rPr>
                        <a:t>]</a:t>
                      </a:r>
                      <a:endParaRPr lang="en-US" altLang="zh-CN"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279277966"/>
                  </a:ext>
                </a:extLst>
              </a:tr>
              <a:tr h="409109">
                <a:tc>
                  <a:txBody>
                    <a:bodyPr/>
                    <a:lstStyle/>
                    <a:p>
                      <a:pPr algn="l" fontAlgn="b"/>
                      <a:r>
                        <a:rPr lang="en-US" sz="700" b="1" u="none" strike="noStrike" dirty="0">
                          <a:solidFill>
                            <a:schemeClr val="bg1"/>
                          </a:solidFill>
                          <a:effectLst/>
                        </a:rPr>
                        <a:t>p541 p281 p531 p71 p131 p101 p311 p511 p481 p401 p141 p561 p351 p591 p421 p241 p441 p181 p571 p411 p381 p91 p521 p431 p41 p271 p31 p151 p391 p81 p251 p171 p191 p221 p21 p551 p491 p111 p121 p231 p261 p471 p301 p211 p461 p11 p501 p201 p361 p291 p321 p331 p341 p51 p371 p451 p61 p161 p601 p581 </a:t>
                      </a:r>
                      <a:endParaRPr lang="en-US"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4226548438"/>
                  </a:ext>
                </a:extLst>
              </a:tr>
            </a:tbl>
          </a:graphicData>
        </a:graphic>
      </p:graphicFrame>
    </p:spTree>
    <p:extLst>
      <p:ext uri="{BB962C8B-B14F-4D97-AF65-F5344CB8AC3E}">
        <p14:creationId xmlns:p14="http://schemas.microsoft.com/office/powerpoint/2010/main" val="3928767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0" y="0"/>
            <a:ext cx="3733800" cy="496888"/>
          </a:xfrm>
        </p:spPr>
        <p:txBody>
          <a:bodyPr/>
          <a:lstStyle/>
          <a:p>
            <a:pPr algn="l"/>
            <a:r>
              <a:rPr lang="en-US" altLang="zh-CN" b="1" dirty="0" err="1" smtClean="0">
                <a:latin typeface="+mn-lt"/>
                <a:cs typeface="Arial Unicode MS" panose="020B0604020202020204" pitchFamily="34" charset="-122"/>
              </a:rPr>
              <a:t>Qtime</a:t>
            </a:r>
            <a:endParaRPr lang="zh-CN" altLang="en-US" b="1" dirty="0">
              <a:latin typeface="+mn-lt"/>
            </a:endParaRPr>
          </a:p>
        </p:txBody>
      </p:sp>
      <p:sp>
        <p:nvSpPr>
          <p:cNvPr id="7" name="矩形 6"/>
          <p:cNvSpPr/>
          <p:nvPr/>
        </p:nvSpPr>
        <p:spPr>
          <a:xfrm>
            <a:off x="-19050" y="1284288"/>
            <a:ext cx="9144000" cy="228600"/>
          </a:xfrm>
          <a:prstGeom prst="rect">
            <a:avLst/>
          </a:prstGeom>
          <a:blipFill>
            <a:blip r:embed="rId2"/>
            <a:tile tx="0" ty="0" sx="100000" sy="100000" flip="none" algn="tl"/>
          </a:blip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lstStyle/>
          <a:p>
            <a:pPr algn="ctr" fontAlgn="auto">
              <a:spcBef>
                <a:spcPts val="0"/>
              </a:spcBef>
              <a:spcAft>
                <a:spcPts val="0"/>
              </a:spcAft>
              <a:defRPr/>
            </a:pPr>
            <a:endParaRPr lang="zh-CN" altLang="en-US" dirty="0"/>
          </a:p>
        </p:txBody>
      </p:sp>
      <p:sp>
        <p:nvSpPr>
          <p:cNvPr id="8" name="矩形 7"/>
          <p:cNvSpPr/>
          <p:nvPr/>
        </p:nvSpPr>
        <p:spPr>
          <a:xfrm>
            <a:off x="950367" y="1131620"/>
            <a:ext cx="838200" cy="533400"/>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altLang="zh-CN" sz="2400" b="1" dirty="0">
                <a:solidFill>
                  <a:schemeClr val="bg1"/>
                </a:solidFill>
              </a:rPr>
              <a:t>PA</a:t>
            </a:r>
            <a:endParaRPr lang="zh-CN" altLang="en-US" sz="2400" b="1" dirty="0">
              <a:solidFill>
                <a:schemeClr val="bg1"/>
              </a:solidFill>
            </a:endParaRPr>
          </a:p>
        </p:txBody>
      </p:sp>
      <p:sp>
        <p:nvSpPr>
          <p:cNvPr id="9" name="矩形 8"/>
          <p:cNvSpPr/>
          <p:nvPr/>
        </p:nvSpPr>
        <p:spPr>
          <a:xfrm>
            <a:off x="2992812" y="1106772"/>
            <a:ext cx="838200" cy="533400"/>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en-US" altLang="zh-CN" sz="2400" b="1" dirty="0">
                <a:solidFill>
                  <a:schemeClr val="bg1"/>
                </a:solidFill>
              </a:rPr>
              <a:t>PB</a:t>
            </a:r>
            <a:endParaRPr lang="zh-CN" altLang="en-US" sz="2400" b="1" dirty="0">
              <a:solidFill>
                <a:schemeClr val="bg1"/>
              </a:solidFill>
            </a:endParaRPr>
          </a:p>
        </p:txBody>
      </p:sp>
      <p:sp>
        <p:nvSpPr>
          <p:cNvPr id="10" name="矩形 9"/>
          <p:cNvSpPr/>
          <p:nvPr/>
        </p:nvSpPr>
        <p:spPr>
          <a:xfrm>
            <a:off x="5074915" y="1105990"/>
            <a:ext cx="838200" cy="533400"/>
          </a:xfrm>
          <a:prstGeom prst="rect">
            <a:avLst/>
          </a:prstGeom>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r>
              <a:rPr lang="en-US" altLang="zh-CN" sz="2400" b="1" dirty="0">
                <a:solidFill>
                  <a:schemeClr val="bg1"/>
                </a:solidFill>
              </a:rPr>
              <a:t>PC</a:t>
            </a:r>
            <a:endParaRPr lang="zh-CN" altLang="en-US" sz="2400" b="1" dirty="0">
              <a:solidFill>
                <a:schemeClr val="bg1"/>
              </a:solidFill>
            </a:endParaRPr>
          </a:p>
        </p:txBody>
      </p:sp>
      <p:sp>
        <p:nvSpPr>
          <p:cNvPr id="11" name="矩形 10"/>
          <p:cNvSpPr/>
          <p:nvPr/>
        </p:nvSpPr>
        <p:spPr>
          <a:xfrm>
            <a:off x="7122895" y="1113180"/>
            <a:ext cx="838200" cy="533400"/>
          </a:xfrm>
          <a:prstGeom prst="rect">
            <a:avLst/>
          </a:prstGeom>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en-US" altLang="zh-CN" sz="2400" b="1" dirty="0">
                <a:solidFill>
                  <a:schemeClr val="bg1"/>
                </a:solidFill>
              </a:rPr>
              <a:t>PD</a:t>
            </a:r>
            <a:endParaRPr lang="zh-CN" altLang="en-US" sz="2400" b="1" dirty="0">
              <a:solidFill>
                <a:schemeClr val="bg1"/>
              </a:solidFill>
            </a:endParaRPr>
          </a:p>
        </p:txBody>
      </p:sp>
      <p:cxnSp>
        <p:nvCxnSpPr>
          <p:cNvPr id="12" name="直接连接符 11"/>
          <p:cNvCxnSpPr/>
          <p:nvPr/>
        </p:nvCxnSpPr>
        <p:spPr>
          <a:xfrm>
            <a:off x="1789113" y="1652588"/>
            <a:ext cx="0" cy="1223962"/>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直接连接符 12"/>
          <p:cNvCxnSpPr/>
          <p:nvPr/>
        </p:nvCxnSpPr>
        <p:spPr>
          <a:xfrm>
            <a:off x="3027363" y="1639888"/>
            <a:ext cx="0" cy="1223962"/>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直接连接符 14"/>
          <p:cNvCxnSpPr/>
          <p:nvPr/>
        </p:nvCxnSpPr>
        <p:spPr>
          <a:xfrm>
            <a:off x="5902325" y="1646580"/>
            <a:ext cx="0" cy="1223962"/>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直接连接符 15"/>
          <p:cNvCxnSpPr/>
          <p:nvPr/>
        </p:nvCxnSpPr>
        <p:spPr>
          <a:xfrm flipH="1">
            <a:off x="7138987" y="1647826"/>
            <a:ext cx="12700" cy="1223963"/>
          </a:xfrm>
          <a:prstGeom prst="line">
            <a:avLst/>
          </a:prstGeom>
        </p:spPr>
        <p:style>
          <a:lnRef idx="3">
            <a:schemeClr val="accent2"/>
          </a:lnRef>
          <a:fillRef idx="0">
            <a:schemeClr val="accent2"/>
          </a:fillRef>
          <a:effectRef idx="2">
            <a:schemeClr val="accent2"/>
          </a:effectRef>
          <a:fontRef idx="minor">
            <a:schemeClr val="tx1"/>
          </a:fontRef>
        </p:style>
      </p:cxnSp>
      <p:sp>
        <p:nvSpPr>
          <p:cNvPr id="17" name="文本框 67"/>
          <p:cNvSpPr txBox="1">
            <a:spLocks noChangeArrowheads="1"/>
          </p:cNvSpPr>
          <p:nvPr/>
        </p:nvSpPr>
        <p:spPr bwMode="auto">
          <a:xfrm>
            <a:off x="2025650" y="1874838"/>
            <a:ext cx="5810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1600" b="1" dirty="0"/>
              <a:t>2hrs</a:t>
            </a:r>
            <a:endParaRPr lang="zh-CN" altLang="en-US" sz="1600" b="1" dirty="0"/>
          </a:p>
        </p:txBody>
      </p:sp>
      <p:sp>
        <p:nvSpPr>
          <p:cNvPr id="18" name="文本框 70"/>
          <p:cNvSpPr txBox="1">
            <a:spLocks noChangeArrowheads="1"/>
          </p:cNvSpPr>
          <p:nvPr/>
        </p:nvSpPr>
        <p:spPr bwMode="auto">
          <a:xfrm>
            <a:off x="6142038" y="1874150"/>
            <a:ext cx="644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en-US" altLang="zh-CN" sz="1600" b="1" dirty="0"/>
              <a:t>4hrs</a:t>
            </a:r>
            <a:endParaRPr lang="zh-CN" altLang="en-US" sz="1600" b="1" dirty="0"/>
          </a:p>
        </p:txBody>
      </p:sp>
      <p:cxnSp>
        <p:nvCxnSpPr>
          <p:cNvPr id="19" name="直接连接符 18"/>
          <p:cNvCxnSpPr/>
          <p:nvPr/>
        </p:nvCxnSpPr>
        <p:spPr>
          <a:xfrm>
            <a:off x="5091113" y="1649413"/>
            <a:ext cx="0" cy="1223962"/>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直接连接符 19"/>
          <p:cNvCxnSpPr/>
          <p:nvPr/>
        </p:nvCxnSpPr>
        <p:spPr>
          <a:xfrm>
            <a:off x="3830638" y="1643063"/>
            <a:ext cx="0" cy="1223962"/>
          </a:xfrm>
          <a:prstGeom prst="line">
            <a:avLst/>
          </a:prstGeom>
        </p:spPr>
        <p:style>
          <a:lnRef idx="3">
            <a:schemeClr val="accent3"/>
          </a:lnRef>
          <a:fillRef idx="0">
            <a:schemeClr val="accent3"/>
          </a:fillRef>
          <a:effectRef idx="2">
            <a:schemeClr val="accent3"/>
          </a:effectRef>
          <a:fontRef idx="minor">
            <a:schemeClr val="tx1"/>
          </a:fontRef>
        </p:style>
      </p:cxnSp>
      <p:sp>
        <p:nvSpPr>
          <p:cNvPr id="21" name="文本框 82"/>
          <p:cNvSpPr txBox="1">
            <a:spLocks noChangeArrowheads="1"/>
          </p:cNvSpPr>
          <p:nvPr/>
        </p:nvSpPr>
        <p:spPr bwMode="auto">
          <a:xfrm>
            <a:off x="4041775" y="1874150"/>
            <a:ext cx="581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1600" b="1" dirty="0"/>
              <a:t>2hrs</a:t>
            </a:r>
            <a:endParaRPr lang="zh-CN" altLang="en-US" sz="1600" b="1" dirty="0"/>
          </a:p>
        </p:txBody>
      </p:sp>
      <p:cxnSp>
        <p:nvCxnSpPr>
          <p:cNvPr id="22" name="直接箭头连接符 21"/>
          <p:cNvCxnSpPr>
            <a:stCxn id="17" idx="1"/>
          </p:cNvCxnSpPr>
          <p:nvPr/>
        </p:nvCxnSpPr>
        <p:spPr>
          <a:xfrm flipH="1">
            <a:off x="1789113" y="2044700"/>
            <a:ext cx="236537" cy="1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625725" y="2046288"/>
            <a:ext cx="3603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flipV="1">
            <a:off x="3829050" y="2046288"/>
            <a:ext cx="236538"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5" name="直接箭头连接符 24"/>
          <p:cNvCxnSpPr/>
          <p:nvPr/>
        </p:nvCxnSpPr>
        <p:spPr>
          <a:xfrm flipV="1">
            <a:off x="4713288" y="2049463"/>
            <a:ext cx="361950"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6" name="直接箭头连接符 25"/>
          <p:cNvCxnSpPr/>
          <p:nvPr/>
        </p:nvCxnSpPr>
        <p:spPr>
          <a:xfrm flipH="1" flipV="1">
            <a:off x="5905500" y="2047875"/>
            <a:ext cx="23653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7" name="直接箭头连接符 26"/>
          <p:cNvCxnSpPr/>
          <p:nvPr/>
        </p:nvCxnSpPr>
        <p:spPr>
          <a:xfrm flipV="1">
            <a:off x="6767513" y="2047875"/>
            <a:ext cx="361950"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1098104" y="1657870"/>
            <a:ext cx="656950" cy="369332"/>
          </a:xfrm>
          <a:prstGeom prst="rect">
            <a:avLst/>
          </a:prstGeom>
          <a:noFill/>
        </p:spPr>
        <p:txBody>
          <a:bodyPr wrap="square" rtlCol="0">
            <a:spAutoFit/>
          </a:bodyPr>
          <a:lstStyle/>
          <a:p>
            <a:r>
              <a:rPr lang="en-US" altLang="zh-CN" dirty="0" smtClean="0"/>
              <a:t>20</a:t>
            </a:r>
            <a:endParaRPr lang="zh-CN" altLang="en-US" dirty="0"/>
          </a:p>
        </p:txBody>
      </p:sp>
      <p:sp>
        <p:nvSpPr>
          <p:cNvPr id="29" name="文本框 28"/>
          <p:cNvSpPr txBox="1"/>
          <p:nvPr/>
        </p:nvSpPr>
        <p:spPr>
          <a:xfrm>
            <a:off x="3211898" y="1665843"/>
            <a:ext cx="504056" cy="369332"/>
          </a:xfrm>
          <a:prstGeom prst="rect">
            <a:avLst/>
          </a:prstGeom>
          <a:noFill/>
        </p:spPr>
        <p:txBody>
          <a:bodyPr wrap="square" rtlCol="0">
            <a:spAutoFit/>
          </a:bodyPr>
          <a:lstStyle/>
          <a:p>
            <a:r>
              <a:rPr lang="en-US" altLang="zh-CN" dirty="0" smtClean="0"/>
              <a:t>16</a:t>
            </a:r>
            <a:endParaRPr lang="zh-CN" altLang="en-US" dirty="0"/>
          </a:p>
        </p:txBody>
      </p:sp>
      <p:sp>
        <p:nvSpPr>
          <p:cNvPr id="30" name="文本框 29"/>
          <p:cNvSpPr txBox="1"/>
          <p:nvPr/>
        </p:nvSpPr>
        <p:spPr>
          <a:xfrm>
            <a:off x="5407530" y="1643063"/>
            <a:ext cx="504056" cy="369332"/>
          </a:xfrm>
          <a:prstGeom prst="rect">
            <a:avLst/>
          </a:prstGeom>
          <a:noFill/>
        </p:spPr>
        <p:txBody>
          <a:bodyPr wrap="square" rtlCol="0">
            <a:spAutoFit/>
          </a:bodyPr>
          <a:lstStyle/>
          <a:p>
            <a:r>
              <a:rPr lang="en-US" altLang="zh-CN" dirty="0"/>
              <a:t>8</a:t>
            </a:r>
            <a:endParaRPr lang="zh-CN" altLang="en-US" dirty="0"/>
          </a:p>
        </p:txBody>
      </p:sp>
      <p:sp>
        <p:nvSpPr>
          <p:cNvPr id="31" name="文本框 1"/>
          <p:cNvSpPr txBox="1">
            <a:spLocks noChangeArrowheads="1"/>
          </p:cNvSpPr>
          <p:nvPr/>
        </p:nvSpPr>
        <p:spPr bwMode="auto">
          <a:xfrm>
            <a:off x="255588" y="501650"/>
            <a:ext cx="8780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8775">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400" dirty="0"/>
              <a:t>现有</a:t>
            </a:r>
            <a:r>
              <a:rPr lang="en-US" altLang="zh-CN" sz="1400" dirty="0"/>
              <a:t>RTD</a:t>
            </a:r>
            <a:r>
              <a:rPr lang="zh-CN" altLang="en-US" sz="1400" dirty="0"/>
              <a:t>派工机制对于有</a:t>
            </a:r>
            <a:r>
              <a:rPr lang="en-US" altLang="zh-CN" sz="1400" dirty="0" err="1" smtClean="0"/>
              <a:t>Qtime</a:t>
            </a:r>
            <a:r>
              <a:rPr lang="zh-CN" altLang="en-US" sz="1400" dirty="0"/>
              <a:t>卡控的站点，采用的是</a:t>
            </a:r>
            <a:r>
              <a:rPr lang="zh-CN" altLang="en-US" sz="1400" b="1" dirty="0"/>
              <a:t>人为干预</a:t>
            </a:r>
            <a:r>
              <a:rPr lang="zh-CN" altLang="en-US" sz="1400" dirty="0"/>
              <a:t>的规则，没有明确的放货</a:t>
            </a:r>
            <a:r>
              <a:rPr lang="zh-CN" altLang="en-US" sz="1400" dirty="0" smtClean="0"/>
              <a:t>数量和放货时间。</a:t>
            </a:r>
            <a:r>
              <a:rPr lang="zh-CN" altLang="en-US" sz="1400" dirty="0"/>
              <a:t>但这样的放货规则，会容易出现一些</a:t>
            </a:r>
            <a:r>
              <a:rPr lang="zh-CN" altLang="en-US" sz="1400" dirty="0" smtClean="0"/>
              <a:t>问题。</a:t>
            </a:r>
            <a:endParaRPr lang="zh-CN" altLang="en-US" sz="1400" dirty="0"/>
          </a:p>
        </p:txBody>
      </p:sp>
      <p:sp>
        <p:nvSpPr>
          <p:cNvPr id="32" name="矩形 31"/>
          <p:cNvSpPr/>
          <p:nvPr/>
        </p:nvSpPr>
        <p:spPr>
          <a:xfrm>
            <a:off x="98425" y="2933700"/>
            <a:ext cx="8947150" cy="1870298"/>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a:lstStyle/>
          <a:p>
            <a:pPr>
              <a:defRPr/>
            </a:pPr>
            <a:r>
              <a:rPr lang="zh-CN" altLang="en-US" sz="1400" dirty="0">
                <a:solidFill>
                  <a:schemeClr val="tx1"/>
                </a:solidFill>
              </a:rPr>
              <a:t>说明：</a:t>
            </a:r>
            <a:endParaRPr lang="en-US" altLang="zh-CN" sz="1400" dirty="0">
              <a:solidFill>
                <a:schemeClr val="tx1"/>
              </a:solidFill>
            </a:endParaRPr>
          </a:p>
          <a:p>
            <a:pPr>
              <a:defRPr/>
            </a:pPr>
            <a:r>
              <a:rPr lang="zh-CN" altLang="en-US" sz="1400" dirty="0">
                <a:solidFill>
                  <a:schemeClr val="tx1"/>
                </a:solidFill>
              </a:rPr>
              <a:t>        现有</a:t>
            </a:r>
            <a:r>
              <a:rPr lang="en-US" altLang="zh-CN" sz="1400" dirty="0">
                <a:solidFill>
                  <a:schemeClr val="tx1"/>
                </a:solidFill>
              </a:rPr>
              <a:t>PA</a:t>
            </a:r>
            <a:r>
              <a:rPr lang="zh-CN" altLang="en-US" sz="1400" dirty="0">
                <a:solidFill>
                  <a:schemeClr val="tx1"/>
                </a:solidFill>
              </a:rPr>
              <a:t>、</a:t>
            </a:r>
            <a:r>
              <a:rPr lang="en-US" altLang="zh-CN" sz="1400" dirty="0">
                <a:solidFill>
                  <a:schemeClr val="tx1"/>
                </a:solidFill>
              </a:rPr>
              <a:t>PB</a:t>
            </a:r>
            <a:r>
              <a:rPr lang="zh-CN" altLang="en-US" sz="1400" dirty="0">
                <a:solidFill>
                  <a:schemeClr val="tx1"/>
                </a:solidFill>
              </a:rPr>
              <a:t>、</a:t>
            </a:r>
            <a:r>
              <a:rPr lang="en-US" altLang="zh-CN" sz="1400" dirty="0">
                <a:solidFill>
                  <a:schemeClr val="tx1"/>
                </a:solidFill>
              </a:rPr>
              <a:t>PC</a:t>
            </a:r>
            <a:r>
              <a:rPr lang="zh-CN" altLang="en-US" sz="1400" dirty="0">
                <a:solidFill>
                  <a:schemeClr val="tx1"/>
                </a:solidFill>
              </a:rPr>
              <a:t>和</a:t>
            </a:r>
            <a:r>
              <a:rPr lang="en-US" altLang="zh-CN" sz="1400" dirty="0">
                <a:solidFill>
                  <a:schemeClr val="tx1"/>
                </a:solidFill>
              </a:rPr>
              <a:t>PD</a:t>
            </a:r>
            <a:r>
              <a:rPr lang="zh-CN" altLang="en-US" sz="1400" dirty="0">
                <a:solidFill>
                  <a:schemeClr val="tx1"/>
                </a:solidFill>
              </a:rPr>
              <a:t>四个站点，对于一些即将到来的</a:t>
            </a:r>
            <a:r>
              <a:rPr lang="en-US" altLang="zh-CN" sz="1400" dirty="0">
                <a:solidFill>
                  <a:schemeClr val="tx1"/>
                </a:solidFill>
              </a:rPr>
              <a:t>LOT</a:t>
            </a:r>
            <a:r>
              <a:rPr lang="zh-CN" altLang="en-US" sz="1400" dirty="0">
                <a:solidFill>
                  <a:schemeClr val="tx1"/>
                </a:solidFill>
              </a:rPr>
              <a:t>，</a:t>
            </a:r>
            <a:r>
              <a:rPr lang="en-US" altLang="zh-CN" sz="1400" dirty="0">
                <a:solidFill>
                  <a:schemeClr val="tx1"/>
                </a:solidFill>
              </a:rPr>
              <a:t>PA</a:t>
            </a:r>
            <a:r>
              <a:rPr lang="zh-CN" altLang="en-US" sz="1400" dirty="0">
                <a:solidFill>
                  <a:schemeClr val="tx1"/>
                </a:solidFill>
              </a:rPr>
              <a:t>与</a:t>
            </a:r>
            <a:r>
              <a:rPr lang="en-US" altLang="zh-CN" sz="1400" dirty="0">
                <a:solidFill>
                  <a:schemeClr val="tx1"/>
                </a:solidFill>
              </a:rPr>
              <a:t>PB</a:t>
            </a:r>
            <a:r>
              <a:rPr lang="zh-CN" altLang="en-US" sz="1400" dirty="0">
                <a:solidFill>
                  <a:schemeClr val="tx1"/>
                </a:solidFill>
              </a:rPr>
              <a:t>之间</a:t>
            </a:r>
            <a:r>
              <a:rPr lang="en-US" altLang="zh-CN" sz="1400" dirty="0" err="1" smtClean="0">
                <a:solidFill>
                  <a:schemeClr val="tx1"/>
                </a:solidFill>
              </a:rPr>
              <a:t>Qtime</a:t>
            </a:r>
            <a:r>
              <a:rPr lang="zh-CN" altLang="en-US" sz="1400" dirty="0">
                <a:solidFill>
                  <a:schemeClr val="tx1"/>
                </a:solidFill>
              </a:rPr>
              <a:t>为</a:t>
            </a:r>
            <a:r>
              <a:rPr lang="en-US" altLang="zh-CN" sz="1400" dirty="0">
                <a:solidFill>
                  <a:schemeClr val="tx1"/>
                </a:solidFill>
              </a:rPr>
              <a:t>2hrs</a:t>
            </a:r>
            <a:r>
              <a:rPr lang="zh-CN" altLang="en-US" sz="1400" dirty="0">
                <a:solidFill>
                  <a:schemeClr val="tx1"/>
                </a:solidFill>
              </a:rPr>
              <a:t>，</a:t>
            </a:r>
            <a:r>
              <a:rPr lang="en-US" altLang="zh-CN" sz="1400" dirty="0">
                <a:solidFill>
                  <a:schemeClr val="tx1"/>
                </a:solidFill>
              </a:rPr>
              <a:t> PB</a:t>
            </a:r>
            <a:r>
              <a:rPr lang="zh-CN" altLang="en-US" sz="1400" dirty="0">
                <a:solidFill>
                  <a:schemeClr val="tx1"/>
                </a:solidFill>
              </a:rPr>
              <a:t>与</a:t>
            </a:r>
            <a:r>
              <a:rPr lang="en-US" altLang="zh-CN" sz="1400" dirty="0">
                <a:solidFill>
                  <a:schemeClr val="tx1"/>
                </a:solidFill>
              </a:rPr>
              <a:t>PC</a:t>
            </a:r>
            <a:r>
              <a:rPr lang="zh-CN" altLang="en-US" sz="1400" dirty="0">
                <a:solidFill>
                  <a:schemeClr val="tx1"/>
                </a:solidFill>
              </a:rPr>
              <a:t>之间</a:t>
            </a:r>
            <a:r>
              <a:rPr lang="en-US" altLang="zh-CN" sz="1400" dirty="0" err="1" smtClean="0">
                <a:solidFill>
                  <a:schemeClr val="tx1"/>
                </a:solidFill>
              </a:rPr>
              <a:t>Qtime</a:t>
            </a:r>
            <a:r>
              <a:rPr lang="zh-CN" altLang="en-US" sz="1400" dirty="0">
                <a:solidFill>
                  <a:schemeClr val="tx1"/>
                </a:solidFill>
              </a:rPr>
              <a:t>为</a:t>
            </a:r>
            <a:r>
              <a:rPr lang="en-US" altLang="zh-CN" sz="1400" dirty="0">
                <a:solidFill>
                  <a:schemeClr val="tx1"/>
                </a:solidFill>
              </a:rPr>
              <a:t>2hrs</a:t>
            </a:r>
            <a:r>
              <a:rPr lang="zh-CN" altLang="en-US" sz="1400" dirty="0">
                <a:solidFill>
                  <a:schemeClr val="tx1"/>
                </a:solidFill>
              </a:rPr>
              <a:t>，</a:t>
            </a:r>
            <a:r>
              <a:rPr lang="en-US" altLang="zh-CN" sz="1400" dirty="0">
                <a:solidFill>
                  <a:schemeClr val="tx1"/>
                </a:solidFill>
              </a:rPr>
              <a:t>PC</a:t>
            </a:r>
            <a:r>
              <a:rPr lang="zh-CN" altLang="en-US" sz="1400" dirty="0">
                <a:solidFill>
                  <a:schemeClr val="tx1"/>
                </a:solidFill>
              </a:rPr>
              <a:t>与</a:t>
            </a:r>
            <a:r>
              <a:rPr lang="en-US" altLang="zh-CN" sz="1400" dirty="0">
                <a:solidFill>
                  <a:schemeClr val="tx1"/>
                </a:solidFill>
              </a:rPr>
              <a:t>PD</a:t>
            </a:r>
            <a:r>
              <a:rPr lang="zh-CN" altLang="en-US" sz="1400" dirty="0">
                <a:solidFill>
                  <a:schemeClr val="tx1"/>
                </a:solidFill>
              </a:rPr>
              <a:t>之间</a:t>
            </a:r>
            <a:r>
              <a:rPr lang="en-US" altLang="zh-CN" sz="1400" dirty="0" err="1" smtClean="0">
                <a:solidFill>
                  <a:schemeClr val="tx1"/>
                </a:solidFill>
              </a:rPr>
              <a:t>Qtime</a:t>
            </a:r>
            <a:r>
              <a:rPr lang="zh-CN" altLang="en-US" sz="1400" dirty="0">
                <a:solidFill>
                  <a:schemeClr val="tx1"/>
                </a:solidFill>
              </a:rPr>
              <a:t>为</a:t>
            </a:r>
            <a:r>
              <a:rPr lang="en-US" altLang="zh-CN" sz="1400" dirty="0">
                <a:solidFill>
                  <a:schemeClr val="tx1"/>
                </a:solidFill>
              </a:rPr>
              <a:t>4hrs</a:t>
            </a:r>
            <a:r>
              <a:rPr lang="zh-CN" altLang="en-US" sz="1400" dirty="0">
                <a:solidFill>
                  <a:schemeClr val="tx1"/>
                </a:solidFill>
              </a:rPr>
              <a:t>。</a:t>
            </a:r>
            <a:endParaRPr lang="en-US" altLang="zh-CN" sz="1400" dirty="0">
              <a:solidFill>
                <a:schemeClr val="tx1"/>
              </a:solidFill>
            </a:endParaRPr>
          </a:p>
          <a:p>
            <a:pPr>
              <a:defRPr/>
            </a:pPr>
            <a:r>
              <a:rPr lang="zh-CN" altLang="en-US" sz="1400" dirty="0">
                <a:solidFill>
                  <a:schemeClr val="tx1"/>
                </a:solidFill>
              </a:rPr>
              <a:t>        现工程师预估</a:t>
            </a:r>
            <a:r>
              <a:rPr lang="en-US" altLang="zh-CN" sz="1400" dirty="0">
                <a:solidFill>
                  <a:schemeClr val="tx1"/>
                </a:solidFill>
              </a:rPr>
              <a:t>PA</a:t>
            </a:r>
            <a:r>
              <a:rPr lang="zh-CN" altLang="en-US" sz="1400" dirty="0">
                <a:solidFill>
                  <a:schemeClr val="tx1"/>
                </a:solidFill>
              </a:rPr>
              <a:t>站点最多能放货</a:t>
            </a:r>
            <a:r>
              <a:rPr lang="en-US" altLang="zh-CN" sz="1400" dirty="0">
                <a:solidFill>
                  <a:schemeClr val="tx1"/>
                </a:solidFill>
              </a:rPr>
              <a:t>20</a:t>
            </a:r>
            <a:r>
              <a:rPr lang="zh-CN" altLang="en-US" sz="1400" dirty="0">
                <a:solidFill>
                  <a:schemeClr val="tx1"/>
                </a:solidFill>
              </a:rPr>
              <a:t>批</a:t>
            </a:r>
            <a:r>
              <a:rPr lang="en-US" altLang="zh-CN" sz="1400" dirty="0">
                <a:solidFill>
                  <a:schemeClr val="tx1"/>
                </a:solidFill>
              </a:rPr>
              <a:t>LOT</a:t>
            </a:r>
            <a:r>
              <a:rPr lang="zh-CN" altLang="en-US" sz="1400" dirty="0">
                <a:solidFill>
                  <a:schemeClr val="tx1"/>
                </a:solidFill>
              </a:rPr>
              <a:t>，</a:t>
            </a:r>
            <a:r>
              <a:rPr lang="en-US" altLang="zh-CN" sz="1400" dirty="0">
                <a:solidFill>
                  <a:schemeClr val="tx1"/>
                </a:solidFill>
              </a:rPr>
              <a:t>PB</a:t>
            </a:r>
            <a:r>
              <a:rPr lang="zh-CN" altLang="en-US" sz="1400" dirty="0">
                <a:solidFill>
                  <a:schemeClr val="tx1"/>
                </a:solidFill>
              </a:rPr>
              <a:t>站点做多能放货</a:t>
            </a:r>
            <a:r>
              <a:rPr lang="en-US" altLang="zh-CN" sz="1400" dirty="0">
                <a:solidFill>
                  <a:schemeClr val="tx1"/>
                </a:solidFill>
              </a:rPr>
              <a:t>16</a:t>
            </a:r>
            <a:r>
              <a:rPr lang="zh-CN" altLang="en-US" sz="1400" dirty="0">
                <a:solidFill>
                  <a:schemeClr val="tx1"/>
                </a:solidFill>
              </a:rPr>
              <a:t>批</a:t>
            </a:r>
            <a:r>
              <a:rPr lang="en-US" altLang="zh-CN" sz="1400" dirty="0">
                <a:solidFill>
                  <a:schemeClr val="tx1"/>
                </a:solidFill>
              </a:rPr>
              <a:t>LOT  </a:t>
            </a:r>
            <a:r>
              <a:rPr lang="zh-CN" altLang="en-US" sz="1400" dirty="0">
                <a:solidFill>
                  <a:schemeClr val="tx1"/>
                </a:solidFill>
              </a:rPr>
              <a:t>，</a:t>
            </a:r>
            <a:r>
              <a:rPr lang="en-US" altLang="zh-CN" sz="1400" dirty="0">
                <a:solidFill>
                  <a:schemeClr val="tx1"/>
                </a:solidFill>
              </a:rPr>
              <a:t>PC</a:t>
            </a:r>
            <a:r>
              <a:rPr lang="zh-CN" altLang="en-US" sz="1400" dirty="0">
                <a:solidFill>
                  <a:schemeClr val="tx1"/>
                </a:solidFill>
              </a:rPr>
              <a:t>站点最多能放货</a:t>
            </a:r>
            <a:r>
              <a:rPr lang="en-US" altLang="zh-CN" sz="1400" dirty="0">
                <a:solidFill>
                  <a:schemeClr val="tx1"/>
                </a:solidFill>
              </a:rPr>
              <a:t>8</a:t>
            </a:r>
            <a:r>
              <a:rPr lang="zh-CN" altLang="en-US" sz="1400" dirty="0">
                <a:solidFill>
                  <a:schemeClr val="tx1"/>
                </a:solidFill>
              </a:rPr>
              <a:t>批</a:t>
            </a:r>
            <a:r>
              <a:rPr lang="en-US" altLang="zh-CN" sz="1400" dirty="0">
                <a:solidFill>
                  <a:schemeClr val="tx1"/>
                </a:solidFill>
              </a:rPr>
              <a:t>LOT </a:t>
            </a:r>
            <a:r>
              <a:rPr lang="zh-CN" altLang="en-US" sz="1400" dirty="0">
                <a:solidFill>
                  <a:schemeClr val="tx1"/>
                </a:solidFill>
              </a:rPr>
              <a:t>。那么通常情况下，为了避免发生</a:t>
            </a:r>
            <a:r>
              <a:rPr lang="en-US" altLang="zh-CN" sz="1400" dirty="0" err="1" smtClean="0">
                <a:solidFill>
                  <a:schemeClr val="tx1"/>
                </a:solidFill>
              </a:rPr>
              <a:t>Qtime</a:t>
            </a:r>
            <a:r>
              <a:rPr lang="en-US" altLang="zh-CN" sz="1400" dirty="0" smtClean="0">
                <a:solidFill>
                  <a:schemeClr val="tx1"/>
                </a:solidFill>
              </a:rPr>
              <a:t> </a:t>
            </a:r>
            <a:r>
              <a:rPr lang="en-US" altLang="zh-CN" sz="1400" dirty="0">
                <a:solidFill>
                  <a:schemeClr val="tx1"/>
                </a:solidFill>
              </a:rPr>
              <a:t>Over</a:t>
            </a:r>
            <a:r>
              <a:rPr lang="zh-CN" altLang="en-US" sz="1400" dirty="0">
                <a:solidFill>
                  <a:schemeClr val="tx1"/>
                </a:solidFill>
              </a:rPr>
              <a:t>，在</a:t>
            </a:r>
            <a:r>
              <a:rPr lang="en-US" altLang="zh-CN" sz="1400" dirty="0">
                <a:solidFill>
                  <a:schemeClr val="tx1"/>
                </a:solidFill>
              </a:rPr>
              <a:t>PA</a:t>
            </a:r>
            <a:r>
              <a:rPr lang="zh-CN" altLang="en-US" sz="1400" dirty="0">
                <a:solidFill>
                  <a:schemeClr val="tx1"/>
                </a:solidFill>
              </a:rPr>
              <a:t>站点只会放少于</a:t>
            </a:r>
            <a:r>
              <a:rPr lang="en-US" altLang="zh-CN" sz="1400" dirty="0">
                <a:solidFill>
                  <a:schemeClr val="tx1"/>
                </a:solidFill>
              </a:rPr>
              <a:t>8</a:t>
            </a:r>
            <a:r>
              <a:rPr lang="zh-CN" altLang="en-US" sz="1400" dirty="0">
                <a:solidFill>
                  <a:schemeClr val="tx1"/>
                </a:solidFill>
              </a:rPr>
              <a:t>批的</a:t>
            </a:r>
            <a:r>
              <a:rPr lang="zh-CN" altLang="en-US" sz="1400" dirty="0" smtClean="0">
                <a:solidFill>
                  <a:schemeClr val="tx1"/>
                </a:solidFill>
              </a:rPr>
              <a:t>货。</a:t>
            </a:r>
            <a:endParaRPr lang="en-US" altLang="zh-CN" sz="1400" dirty="0">
              <a:solidFill>
                <a:schemeClr val="tx1"/>
              </a:solidFill>
            </a:endParaRPr>
          </a:p>
          <a:p>
            <a:pPr>
              <a:defRPr/>
            </a:pPr>
            <a:r>
              <a:rPr lang="en-US" altLang="zh-CN" sz="1400" dirty="0">
                <a:solidFill>
                  <a:schemeClr val="tx1"/>
                </a:solidFill>
              </a:rPr>
              <a:t>        </a:t>
            </a:r>
            <a:r>
              <a:rPr lang="zh-CN" altLang="en-US" sz="1400" dirty="0">
                <a:solidFill>
                  <a:schemeClr val="tx1"/>
                </a:solidFill>
              </a:rPr>
              <a:t>以上是</a:t>
            </a:r>
            <a:r>
              <a:rPr lang="zh-CN" altLang="en-US" sz="1400" b="1" dirty="0">
                <a:solidFill>
                  <a:schemeClr val="tx1"/>
                </a:solidFill>
              </a:rPr>
              <a:t>放货数量卡控比较紧的情况，但这样易导致机台利用率不够，造成机台资源浪费。若</a:t>
            </a:r>
            <a:r>
              <a:rPr lang="zh-CN" altLang="en-US" sz="1400" b="1" dirty="0" smtClean="0">
                <a:solidFill>
                  <a:schemeClr val="tx1"/>
                </a:solidFill>
              </a:rPr>
              <a:t>放宽放货</a:t>
            </a:r>
            <a:r>
              <a:rPr lang="zh-CN" altLang="en-US" sz="1400" b="1" dirty="0">
                <a:solidFill>
                  <a:schemeClr val="tx1"/>
                </a:solidFill>
              </a:rPr>
              <a:t>数量，又易发生</a:t>
            </a:r>
            <a:r>
              <a:rPr lang="en-US" altLang="zh-CN" sz="1400" b="1" dirty="0" err="1" smtClean="0">
                <a:solidFill>
                  <a:schemeClr val="tx1"/>
                </a:solidFill>
              </a:rPr>
              <a:t>Qtime</a:t>
            </a:r>
            <a:r>
              <a:rPr lang="en-US" altLang="zh-CN" sz="1400" b="1" dirty="0" smtClean="0">
                <a:solidFill>
                  <a:schemeClr val="tx1"/>
                </a:solidFill>
              </a:rPr>
              <a:t> </a:t>
            </a:r>
            <a:r>
              <a:rPr lang="en-US" altLang="zh-CN" sz="1400" b="1" dirty="0">
                <a:solidFill>
                  <a:schemeClr val="tx1"/>
                </a:solidFill>
              </a:rPr>
              <a:t>Over</a:t>
            </a:r>
            <a:r>
              <a:rPr lang="zh-CN" altLang="en-US" sz="1400" b="1" dirty="0">
                <a:solidFill>
                  <a:schemeClr val="tx1"/>
                </a:solidFill>
              </a:rPr>
              <a:t>，且以上给出的数量都是人工经验的结果，具有很大的</a:t>
            </a:r>
            <a:r>
              <a:rPr lang="zh-CN" altLang="en-US" sz="1400" b="1" dirty="0" smtClean="0">
                <a:solidFill>
                  <a:schemeClr val="tx1"/>
                </a:solidFill>
              </a:rPr>
              <a:t>不确定性和主观性。</a:t>
            </a:r>
            <a:r>
              <a:rPr lang="zh-CN" altLang="en-US" sz="1400" dirty="0">
                <a:solidFill>
                  <a:schemeClr val="tx1"/>
                </a:solidFill>
              </a:rPr>
              <a:t>综上，给出一个合理的明确的放货建议是至关重要的</a:t>
            </a:r>
            <a:r>
              <a:rPr lang="zh-CN" altLang="en-US" sz="1400" dirty="0" smtClean="0">
                <a:solidFill>
                  <a:schemeClr val="tx1"/>
                </a:solidFill>
              </a:rPr>
              <a:t>。</a:t>
            </a:r>
            <a:r>
              <a:rPr lang="en-US" altLang="zh-CN" sz="1400" dirty="0" smtClean="0">
                <a:solidFill>
                  <a:schemeClr val="tx1"/>
                </a:solidFill>
              </a:rPr>
              <a:t>               </a:t>
            </a:r>
            <a:endParaRPr lang="zh-CN" altLang="en-US" sz="1400" dirty="0">
              <a:solidFill>
                <a:schemeClr val="tx1"/>
              </a:solidFill>
            </a:endParaRPr>
          </a:p>
        </p:txBody>
      </p:sp>
      <p:sp>
        <p:nvSpPr>
          <p:cNvPr id="33" name="矩形 32"/>
          <p:cNvSpPr/>
          <p:nvPr/>
        </p:nvSpPr>
        <p:spPr>
          <a:xfrm>
            <a:off x="1818008" y="2768908"/>
            <a:ext cx="5520053" cy="9871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b="1" dirty="0" smtClean="0"/>
              <a:t>未解决</a:t>
            </a:r>
            <a:r>
              <a:rPr lang="en-US" altLang="zh-CN" sz="2400" b="1" dirty="0" err="1" smtClean="0"/>
              <a:t>Qtime</a:t>
            </a:r>
            <a:r>
              <a:rPr lang="zh-CN" altLang="en-US" sz="2400" b="1" dirty="0" smtClean="0"/>
              <a:t>问题易造成资源浪费</a:t>
            </a:r>
            <a:endParaRPr lang="zh-CN" altLang="en-US" sz="2400" b="1" dirty="0"/>
          </a:p>
        </p:txBody>
      </p:sp>
    </p:spTree>
    <p:extLst>
      <p:ext uri="{BB962C8B-B14F-4D97-AF65-F5344CB8AC3E}">
        <p14:creationId xmlns:p14="http://schemas.microsoft.com/office/powerpoint/2010/main" val="117143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5</a:t>
            </a:r>
            <a:r>
              <a:rPr lang="zh-CN" altLang="en-US" dirty="0" smtClean="0"/>
              <a:t>（</a:t>
            </a:r>
            <a:r>
              <a:rPr lang="en-US" altLang="zh-CN" dirty="0" smtClean="0"/>
              <a:t>100</a:t>
            </a:r>
            <a:r>
              <a:rPr lang="zh-CN" altLang="en-US" dirty="0"/>
              <a:t>））</a:t>
            </a:r>
          </a:p>
        </p:txBody>
      </p:sp>
      <p:graphicFrame>
        <p:nvGraphicFramePr>
          <p:cNvPr id="5" name="表格 4"/>
          <p:cNvGraphicFramePr>
            <a:graphicFrameLocks noGrp="1"/>
          </p:cNvGraphicFramePr>
          <p:nvPr>
            <p:extLst/>
          </p:nvPr>
        </p:nvGraphicFramePr>
        <p:xfrm>
          <a:off x="685800" y="742950"/>
          <a:ext cx="2946400" cy="3672790"/>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4181393694"/>
                    </a:ext>
                  </a:extLst>
                </a:gridCol>
                <a:gridCol w="889000">
                  <a:extLst>
                    <a:ext uri="{9D8B030D-6E8A-4147-A177-3AD203B41FA5}">
                      <a16:colId xmlns:a16="http://schemas.microsoft.com/office/drawing/2014/main" val="239026101"/>
                    </a:ext>
                  </a:extLst>
                </a:gridCol>
                <a:gridCol w="685800">
                  <a:extLst>
                    <a:ext uri="{9D8B030D-6E8A-4147-A177-3AD203B41FA5}">
                      <a16:colId xmlns:a16="http://schemas.microsoft.com/office/drawing/2014/main" val="383316895"/>
                    </a:ext>
                  </a:extLst>
                </a:gridCol>
              </a:tblGrid>
              <a:tr h="0">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4861021"/>
                  </a:ext>
                </a:extLst>
              </a:tr>
              <a:tr h="205625">
                <a:tc>
                  <a:txBody>
                    <a:bodyPr/>
                    <a:lstStyle/>
                    <a:p>
                      <a:pPr algn="ctr" fontAlgn="b"/>
                      <a:r>
                        <a:rPr lang="en-US" sz="1100" u="none" strike="noStrike" dirty="0">
                          <a:effectLst/>
                        </a:rPr>
                        <a:t>ECT01-PM1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9.84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dirty="0">
                          <a:effectLst/>
                        </a:rPr>
                        <a:t>10.24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64106684"/>
                  </a:ext>
                </a:extLst>
              </a:tr>
              <a:tr h="205625">
                <a:tc>
                  <a:txBody>
                    <a:bodyPr/>
                    <a:lstStyle/>
                    <a:p>
                      <a:pPr algn="ctr" fontAlgn="b"/>
                      <a:r>
                        <a:rPr lang="en-US" sz="1100" u="none" strike="noStrike" dirty="0">
                          <a:effectLst/>
                        </a:rPr>
                        <a:t>ECT01-PM2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14.15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10.27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01326203"/>
                  </a:ext>
                </a:extLst>
              </a:tr>
              <a:tr h="205625">
                <a:tc>
                  <a:txBody>
                    <a:bodyPr/>
                    <a:lstStyle/>
                    <a:p>
                      <a:pPr algn="ctr" fontAlgn="b"/>
                      <a:r>
                        <a:rPr lang="en-US" sz="1100" u="none" strike="noStrike" dirty="0">
                          <a:effectLst/>
                        </a:rPr>
                        <a:t>ECT01-PM3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14.52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a:effectLst/>
                        </a:rPr>
                        <a:t>10.49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567976619"/>
                  </a:ext>
                </a:extLst>
              </a:tr>
              <a:tr h="205625">
                <a:tc>
                  <a:txBody>
                    <a:bodyPr/>
                    <a:lstStyle/>
                    <a:p>
                      <a:pPr algn="ctr" fontAlgn="b"/>
                      <a:r>
                        <a:rPr lang="en-US" sz="1100" u="none" strike="noStrike" dirty="0">
                          <a:effectLst/>
                        </a:rPr>
                        <a:t>ECT02-PM1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12.39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11.36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36790102"/>
                  </a:ext>
                </a:extLst>
              </a:tr>
              <a:tr h="205625">
                <a:tc>
                  <a:txBody>
                    <a:bodyPr/>
                    <a:lstStyle/>
                    <a:p>
                      <a:pPr algn="ctr" fontAlgn="b"/>
                      <a:r>
                        <a:rPr lang="en-US" sz="1100" u="none" strike="noStrike" dirty="0">
                          <a:effectLst/>
                        </a:rPr>
                        <a:t>ECT02-PM2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10.18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1353448"/>
                  </a:ext>
                </a:extLst>
              </a:tr>
              <a:tr h="205625">
                <a:tc>
                  <a:txBody>
                    <a:bodyPr/>
                    <a:lstStyle/>
                    <a:p>
                      <a:pPr algn="ctr" fontAlgn="b"/>
                      <a:r>
                        <a:rPr lang="en-US" sz="1100" u="none" strike="noStrike" dirty="0">
                          <a:effectLst/>
                        </a:rPr>
                        <a:t>ECT02-PM3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7.07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6.00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0412412"/>
                  </a:ext>
                </a:extLst>
              </a:tr>
              <a:tr h="205625">
                <a:tc>
                  <a:txBody>
                    <a:bodyPr/>
                    <a:lstStyle/>
                    <a:p>
                      <a:pPr algn="ctr" fontAlgn="b"/>
                      <a:r>
                        <a:rPr lang="en-US" sz="1100" u="none" strike="noStrike" dirty="0">
                          <a:effectLst/>
                        </a:rPr>
                        <a:t>ECT03-PM1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11.68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11.91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90481126"/>
                  </a:ext>
                </a:extLst>
              </a:tr>
              <a:tr h="205625">
                <a:tc>
                  <a:txBody>
                    <a:bodyPr/>
                    <a:lstStyle/>
                    <a:p>
                      <a:pPr algn="ctr" fontAlgn="b"/>
                      <a:r>
                        <a:rPr lang="en-US" sz="1100" u="none" strike="noStrike" dirty="0">
                          <a:effectLst/>
                        </a:rPr>
                        <a:t>ECT03-PM2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8.31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9.39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77257429"/>
                  </a:ext>
                </a:extLst>
              </a:tr>
              <a:tr h="205625">
                <a:tc>
                  <a:txBody>
                    <a:bodyPr/>
                    <a:lstStyle/>
                    <a:p>
                      <a:pPr algn="ctr" fontAlgn="b"/>
                      <a:r>
                        <a:rPr lang="en-US" sz="1100" u="none" strike="noStrike" dirty="0">
                          <a:effectLst/>
                        </a:rPr>
                        <a:t>ECT03-PM3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9.12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95779021"/>
                  </a:ext>
                </a:extLst>
              </a:tr>
              <a:tr h="205625">
                <a:tc>
                  <a:txBody>
                    <a:bodyPr/>
                    <a:lstStyle/>
                    <a:p>
                      <a:pPr algn="ctr" fontAlgn="b"/>
                      <a:r>
                        <a:rPr lang="en-US" sz="1100" u="none" strike="noStrike" dirty="0">
                          <a:effectLst/>
                        </a:rPr>
                        <a:t>ECT04-PM1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6.82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9.66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71639187"/>
                  </a:ext>
                </a:extLst>
              </a:tr>
              <a:tr h="205625">
                <a:tc>
                  <a:txBody>
                    <a:bodyPr/>
                    <a:lstStyle/>
                    <a:p>
                      <a:pPr algn="ctr" fontAlgn="b"/>
                      <a:r>
                        <a:rPr lang="en-US" sz="1100" u="none" strike="noStrike" dirty="0">
                          <a:effectLst/>
                        </a:rPr>
                        <a:t>ECT04-PM2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9.58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57096295"/>
                  </a:ext>
                </a:extLst>
              </a:tr>
              <a:tr h="205625">
                <a:tc>
                  <a:txBody>
                    <a:bodyPr/>
                    <a:lstStyle/>
                    <a:p>
                      <a:pPr algn="ctr" fontAlgn="b"/>
                      <a:r>
                        <a:rPr lang="en-US" sz="1100" u="none" strike="noStrike" dirty="0">
                          <a:effectLst/>
                        </a:rPr>
                        <a:t>ECT04-PM3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8.81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11.07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17386190"/>
                  </a:ext>
                </a:extLst>
              </a:tr>
              <a:tr h="205625">
                <a:tc>
                  <a:txBody>
                    <a:bodyPr/>
                    <a:lstStyle/>
                    <a:p>
                      <a:pPr algn="ctr" fontAlgn="b"/>
                      <a:r>
                        <a:rPr lang="en-US" sz="1100" u="none" strike="noStrike" dirty="0">
                          <a:effectLst/>
                        </a:rPr>
                        <a:t>ECT05-PM1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2.71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54124504"/>
                  </a:ext>
                </a:extLst>
              </a:tr>
              <a:tr h="205625">
                <a:tc>
                  <a:txBody>
                    <a:bodyPr/>
                    <a:lstStyle/>
                    <a:p>
                      <a:pPr algn="ctr" fontAlgn="b"/>
                      <a:r>
                        <a:rPr lang="en-US" sz="1100" u="none" strike="noStrike" dirty="0">
                          <a:effectLst/>
                        </a:rPr>
                        <a:t>ECT05-PM2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12.93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9.70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04723086"/>
                  </a:ext>
                </a:extLst>
              </a:tr>
              <a:tr h="205625">
                <a:tc>
                  <a:txBody>
                    <a:bodyPr/>
                    <a:lstStyle/>
                    <a:p>
                      <a:pPr algn="ctr" fontAlgn="b"/>
                      <a:r>
                        <a:rPr lang="en-US" sz="1100" u="none" strike="noStrike" dirty="0">
                          <a:effectLst/>
                        </a:rPr>
                        <a:t>ECT05-PM3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6.88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5.60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76359221"/>
                  </a:ext>
                </a:extLst>
              </a:tr>
              <a:tr h="205625">
                <a:tc>
                  <a:txBody>
                    <a:bodyPr/>
                    <a:lstStyle/>
                    <a:p>
                      <a:pPr algn="ctr" fontAlgn="b"/>
                      <a:r>
                        <a:rPr lang="en-US" sz="1100" u="none" strike="noStrike" dirty="0">
                          <a:effectLst/>
                        </a:rPr>
                        <a:t>ECT06-PM2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12.06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181629440"/>
                  </a:ext>
                </a:extLst>
              </a:tr>
              <a:tr h="205625">
                <a:tc>
                  <a:txBody>
                    <a:bodyPr/>
                    <a:lstStyle/>
                    <a:p>
                      <a:pPr algn="ctr" fontAlgn="b"/>
                      <a:r>
                        <a:rPr lang="en-US" sz="1100" u="none" strike="noStrike" dirty="0">
                          <a:effectLst/>
                        </a:rPr>
                        <a:t>ECT06-PM3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12.26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12.43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022927505"/>
                  </a:ext>
                </a:extLst>
              </a:tr>
            </a:tbl>
          </a:graphicData>
        </a:graphic>
      </p:graphicFrame>
      <p:pic>
        <p:nvPicPr>
          <p:cNvPr id="7" name="图片 6"/>
          <p:cNvPicPr>
            <a:picLocks noChangeAspect="1"/>
          </p:cNvPicPr>
          <p:nvPr/>
        </p:nvPicPr>
        <p:blipFill>
          <a:blip r:embed="rId2"/>
          <a:stretch>
            <a:fillRect/>
          </a:stretch>
        </p:blipFill>
        <p:spPr>
          <a:xfrm>
            <a:off x="3886201" y="762000"/>
            <a:ext cx="3810000" cy="2738437"/>
          </a:xfrm>
          <a:prstGeom prst="rect">
            <a:avLst/>
          </a:prstGeom>
        </p:spPr>
      </p:pic>
      <p:graphicFrame>
        <p:nvGraphicFramePr>
          <p:cNvPr id="8" name="表格 7"/>
          <p:cNvGraphicFramePr>
            <a:graphicFrameLocks noGrp="1"/>
          </p:cNvGraphicFramePr>
          <p:nvPr>
            <p:extLst/>
          </p:nvPr>
        </p:nvGraphicFramePr>
        <p:xfrm>
          <a:off x="3886200" y="3638550"/>
          <a:ext cx="4953000" cy="663344"/>
        </p:xfrm>
        <a:graphic>
          <a:graphicData uri="http://schemas.openxmlformats.org/drawingml/2006/table">
            <a:tbl>
              <a:tblPr>
                <a:tableStyleId>{5C22544A-7EE6-4342-B048-85BDC9FD1C3A}</a:tableStyleId>
              </a:tblPr>
              <a:tblGrid>
                <a:gridCol w="4953000">
                  <a:extLst>
                    <a:ext uri="{9D8B030D-6E8A-4147-A177-3AD203B41FA5}">
                      <a16:colId xmlns:a16="http://schemas.microsoft.com/office/drawing/2014/main" val="570580663"/>
                    </a:ext>
                  </a:extLst>
                </a:gridCol>
              </a:tblGrid>
              <a:tr h="124291">
                <a:tc>
                  <a:txBody>
                    <a:bodyPr/>
                    <a:lstStyle/>
                    <a:p>
                      <a:pPr algn="l" fontAlgn="b"/>
                      <a:r>
                        <a:rPr lang="zh-CN" altLang="en-US" sz="700" b="1" u="none" strike="noStrike" dirty="0" smtClean="0">
                          <a:solidFill>
                            <a:schemeClr val="bg1"/>
                          </a:solidFill>
                          <a:effectLst/>
                        </a:rPr>
                        <a:t> </a:t>
                      </a:r>
                      <a:r>
                        <a:rPr lang="en-US" altLang="zh-CN" sz="700" b="1" u="none" strike="noStrike" dirty="0" smtClean="0">
                          <a:solidFill>
                            <a:schemeClr val="bg1"/>
                          </a:solidFill>
                          <a:effectLst/>
                        </a:rPr>
                        <a:t>[LOT</a:t>
                      </a:r>
                      <a:r>
                        <a:rPr lang="zh-CN" altLang="en-US" sz="700" b="1" u="none" strike="noStrike" dirty="0" smtClean="0">
                          <a:solidFill>
                            <a:schemeClr val="bg1"/>
                          </a:solidFill>
                          <a:effectLst/>
                        </a:rPr>
                        <a:t>投给机台的顺序</a:t>
                      </a:r>
                      <a:r>
                        <a:rPr lang="en-US" altLang="zh-CN" sz="700" b="1" u="none" strike="noStrike" dirty="0" smtClean="0">
                          <a:solidFill>
                            <a:schemeClr val="bg1"/>
                          </a:solidFill>
                          <a:effectLst/>
                        </a:rPr>
                        <a:t>]</a:t>
                      </a:r>
                      <a:endParaRPr lang="en-US" altLang="zh-CN"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279277966"/>
                  </a:ext>
                </a:extLst>
              </a:tr>
              <a:tr h="409109">
                <a:tc>
                  <a:txBody>
                    <a:bodyPr/>
                    <a:lstStyle/>
                    <a:p>
                      <a:pPr algn="l" fontAlgn="b"/>
                      <a:r>
                        <a:rPr lang="en-US" sz="700" b="1" i="0" u="none" strike="noStrike" dirty="0" smtClean="0">
                          <a:solidFill>
                            <a:schemeClr val="bg1"/>
                          </a:solidFill>
                          <a:effectLst/>
                          <a:latin typeface="等线" panose="02010600030101010101" pitchFamily="2" charset="-122"/>
                          <a:ea typeface="等线" panose="02010600030101010101" pitchFamily="2" charset="-122"/>
                        </a:rPr>
                        <a:t>p431 p681 p481 p131 p591 p951 p751 p391 p271 p251 p361 p81 p971 p371 p761 p791 p671 p511 p711 p831 p301 p261 p51 p141 p841 p181 p611 p191 p661 p31 p71 p991 p231 p411 p11 p641 p621 p921 p501 p911 p241 p581 p741 p701 p111 p421 p281 p451 p541 p221 p151 p561 p691 p1001 p771 p631 p41 p471 p721 p651 p871 p331 p601 p931 p881 p61 p341 p901 p531 p121 p811 p161 p91 p351 p731 p851 p171 p311 p961 p491 p781 p291 p941 p381 p441 p101 p461 p821 p401 p551 p211 p521 p981 p21 p571 p201 p891 p321 p861 p801 </a:t>
                      </a:r>
                      <a:endParaRPr lang="en-US"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4226548438"/>
                  </a:ext>
                </a:extLst>
              </a:tr>
            </a:tbl>
          </a:graphicData>
        </a:graphic>
      </p:graphicFrame>
      <p:sp>
        <p:nvSpPr>
          <p:cNvPr id="10" name="动作按钮: 第一张 9">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102451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5</a:t>
            </a:r>
            <a:r>
              <a:rPr lang="zh-CN" altLang="en-US" dirty="0" smtClean="0"/>
              <a:t>（</a:t>
            </a:r>
            <a:r>
              <a:rPr lang="en-US" altLang="zh-CN" dirty="0" smtClean="0"/>
              <a:t>150</a:t>
            </a:r>
            <a:r>
              <a:rPr lang="zh-CN" altLang="en-US" dirty="0"/>
              <a:t>））</a:t>
            </a:r>
          </a:p>
        </p:txBody>
      </p:sp>
      <p:graphicFrame>
        <p:nvGraphicFramePr>
          <p:cNvPr id="4" name="表格 3"/>
          <p:cNvGraphicFramePr>
            <a:graphicFrameLocks noGrp="1"/>
          </p:cNvGraphicFramePr>
          <p:nvPr>
            <p:extLst/>
          </p:nvPr>
        </p:nvGraphicFramePr>
        <p:xfrm>
          <a:off x="768350" y="666750"/>
          <a:ext cx="2946400" cy="3672790"/>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4181393694"/>
                    </a:ext>
                  </a:extLst>
                </a:gridCol>
                <a:gridCol w="889000">
                  <a:extLst>
                    <a:ext uri="{9D8B030D-6E8A-4147-A177-3AD203B41FA5}">
                      <a16:colId xmlns:a16="http://schemas.microsoft.com/office/drawing/2014/main" val="239026101"/>
                    </a:ext>
                  </a:extLst>
                </a:gridCol>
                <a:gridCol w="685800">
                  <a:extLst>
                    <a:ext uri="{9D8B030D-6E8A-4147-A177-3AD203B41FA5}">
                      <a16:colId xmlns:a16="http://schemas.microsoft.com/office/drawing/2014/main" val="383316895"/>
                    </a:ext>
                  </a:extLst>
                </a:gridCol>
              </a:tblGrid>
              <a:tr h="0">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4861021"/>
                  </a:ext>
                </a:extLst>
              </a:tr>
              <a:tr h="205625">
                <a:tc>
                  <a:txBody>
                    <a:bodyPr/>
                    <a:lstStyle/>
                    <a:p>
                      <a:pPr algn="ctr" fontAlgn="b"/>
                      <a:r>
                        <a:rPr lang="en-US" sz="1100" u="none" strike="noStrike" dirty="0">
                          <a:effectLst/>
                        </a:rPr>
                        <a:t>ECT01-PM1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19.44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dirty="0">
                          <a:effectLst/>
                        </a:rPr>
                        <a:t>18.49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64106684"/>
                  </a:ext>
                </a:extLst>
              </a:tr>
              <a:tr h="205625">
                <a:tc>
                  <a:txBody>
                    <a:bodyPr/>
                    <a:lstStyle/>
                    <a:p>
                      <a:pPr algn="ctr" fontAlgn="b"/>
                      <a:r>
                        <a:rPr lang="en-US" sz="1100" u="none" strike="noStrike" dirty="0">
                          <a:effectLst/>
                        </a:rPr>
                        <a:t>ECT01-PM2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17.35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dirty="0">
                          <a:effectLst/>
                        </a:rPr>
                        <a:t>11.19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01326203"/>
                  </a:ext>
                </a:extLst>
              </a:tr>
              <a:tr h="205625">
                <a:tc>
                  <a:txBody>
                    <a:bodyPr/>
                    <a:lstStyle/>
                    <a:p>
                      <a:pPr algn="ctr" fontAlgn="b"/>
                      <a:r>
                        <a:rPr lang="en-US" sz="1100" u="none" strike="noStrike" dirty="0">
                          <a:effectLst/>
                        </a:rPr>
                        <a:t>ECT01-PM3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14.26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dirty="0">
                          <a:effectLst/>
                        </a:rPr>
                        <a:t>10.90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567976619"/>
                  </a:ext>
                </a:extLst>
              </a:tr>
              <a:tr h="205625">
                <a:tc>
                  <a:txBody>
                    <a:bodyPr/>
                    <a:lstStyle/>
                    <a:p>
                      <a:pPr algn="ctr" fontAlgn="b"/>
                      <a:r>
                        <a:rPr lang="en-US" sz="1100" u="none" strike="noStrike">
                          <a:effectLst/>
                        </a:rPr>
                        <a:t>ECT02-PM1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12.32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bg1"/>
                      </a:solidFill>
                      <a:prstDash val="solid"/>
                      <a:round/>
                      <a:headEnd type="none" w="med" len="med"/>
                      <a:tailEnd type="none" w="med" len="med"/>
                    </a:lnT>
                  </a:tcPr>
                </a:tc>
                <a:tc>
                  <a:txBody>
                    <a:bodyPr/>
                    <a:lstStyle/>
                    <a:p>
                      <a:pPr algn="ctr" fontAlgn="b"/>
                      <a:r>
                        <a:rPr lang="en-US" altLang="zh-CN" sz="1100" u="none" strike="noStrike" dirty="0">
                          <a:effectLst/>
                        </a:rPr>
                        <a:t>5.65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36790102"/>
                  </a:ext>
                </a:extLst>
              </a:tr>
              <a:tr h="205625">
                <a:tc>
                  <a:txBody>
                    <a:bodyPr/>
                    <a:lstStyle/>
                    <a:p>
                      <a:pPr algn="ctr" fontAlgn="b"/>
                      <a:r>
                        <a:rPr lang="en-US" sz="1100" u="none" strike="noStrike">
                          <a:effectLst/>
                        </a:rPr>
                        <a:t>ECT02-PM2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8.74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10.61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1353448"/>
                  </a:ext>
                </a:extLst>
              </a:tr>
              <a:tr h="205625">
                <a:tc>
                  <a:txBody>
                    <a:bodyPr/>
                    <a:lstStyle/>
                    <a:p>
                      <a:pPr algn="ctr" fontAlgn="b"/>
                      <a:r>
                        <a:rPr lang="en-US" sz="1100" u="none" strike="noStrike">
                          <a:effectLst/>
                        </a:rPr>
                        <a:t>ECT02-PM3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21.63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17.24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0412412"/>
                  </a:ext>
                </a:extLst>
              </a:tr>
              <a:tr h="205625">
                <a:tc>
                  <a:txBody>
                    <a:bodyPr/>
                    <a:lstStyle/>
                    <a:p>
                      <a:pPr algn="ctr" fontAlgn="b"/>
                      <a:r>
                        <a:rPr lang="en-US" sz="1100" u="none" strike="noStrike">
                          <a:effectLst/>
                        </a:rPr>
                        <a:t>ECT03-PM1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18.73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90481126"/>
                  </a:ext>
                </a:extLst>
              </a:tr>
              <a:tr h="205625">
                <a:tc>
                  <a:txBody>
                    <a:bodyPr/>
                    <a:lstStyle/>
                    <a:p>
                      <a:pPr algn="ctr" fontAlgn="b"/>
                      <a:r>
                        <a:rPr lang="en-US" sz="1100" u="none" strike="noStrike">
                          <a:effectLst/>
                        </a:rPr>
                        <a:t>ECT03-PM2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11.68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16.89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377257429"/>
                  </a:ext>
                </a:extLst>
              </a:tr>
              <a:tr h="205625">
                <a:tc>
                  <a:txBody>
                    <a:bodyPr/>
                    <a:lstStyle/>
                    <a:p>
                      <a:pPr algn="ctr" fontAlgn="b"/>
                      <a:r>
                        <a:rPr lang="en-US" sz="1100" u="none" strike="noStrike">
                          <a:effectLst/>
                        </a:rPr>
                        <a:t>ECT03-PM3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11.47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13.76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95779021"/>
                  </a:ext>
                </a:extLst>
              </a:tr>
              <a:tr h="205625">
                <a:tc>
                  <a:txBody>
                    <a:bodyPr/>
                    <a:lstStyle/>
                    <a:p>
                      <a:pPr algn="ctr" fontAlgn="b"/>
                      <a:r>
                        <a:rPr lang="en-US" sz="1100" u="none" strike="noStrike">
                          <a:effectLst/>
                        </a:rPr>
                        <a:t>ECT04-PM1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23.26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18.21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671639187"/>
                  </a:ext>
                </a:extLst>
              </a:tr>
              <a:tr h="205625">
                <a:tc>
                  <a:txBody>
                    <a:bodyPr/>
                    <a:lstStyle/>
                    <a:p>
                      <a:pPr algn="ctr" fontAlgn="b"/>
                      <a:r>
                        <a:rPr lang="en-US" sz="1100" u="none" strike="noStrike">
                          <a:effectLst/>
                        </a:rPr>
                        <a:t>ECT04-PM2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9.01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16.53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57096295"/>
                  </a:ext>
                </a:extLst>
              </a:tr>
              <a:tr h="205625">
                <a:tc>
                  <a:txBody>
                    <a:bodyPr/>
                    <a:lstStyle/>
                    <a:p>
                      <a:pPr algn="ctr" fontAlgn="b"/>
                      <a:r>
                        <a:rPr lang="en-US" sz="1100" u="none" strike="noStrike">
                          <a:effectLst/>
                        </a:rPr>
                        <a:t>ECT04-PM3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3.86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9.18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17386190"/>
                  </a:ext>
                </a:extLst>
              </a:tr>
              <a:tr h="205625">
                <a:tc>
                  <a:txBody>
                    <a:bodyPr/>
                    <a:lstStyle/>
                    <a:p>
                      <a:pPr algn="ctr" fontAlgn="b"/>
                      <a:r>
                        <a:rPr lang="en-US" sz="1100" u="none" strike="noStrike">
                          <a:effectLst/>
                        </a:rPr>
                        <a:t>ECT05-PM1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13.82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54124504"/>
                  </a:ext>
                </a:extLst>
              </a:tr>
              <a:tr h="205625">
                <a:tc>
                  <a:txBody>
                    <a:bodyPr/>
                    <a:lstStyle/>
                    <a:p>
                      <a:pPr algn="ctr" fontAlgn="b"/>
                      <a:r>
                        <a:rPr lang="en-US" sz="1100" u="none" strike="noStrike">
                          <a:effectLst/>
                        </a:rPr>
                        <a:t>ECT05-PM2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7.65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13.60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104723086"/>
                  </a:ext>
                </a:extLst>
              </a:tr>
              <a:tr h="205625">
                <a:tc>
                  <a:txBody>
                    <a:bodyPr/>
                    <a:lstStyle/>
                    <a:p>
                      <a:pPr algn="ctr" fontAlgn="b"/>
                      <a:r>
                        <a:rPr lang="en-US" sz="1100" u="none" strike="noStrike">
                          <a:effectLst/>
                        </a:rPr>
                        <a:t>ECT05-PM3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13.92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19.10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876359221"/>
                  </a:ext>
                </a:extLst>
              </a:tr>
              <a:tr h="205625">
                <a:tc>
                  <a:txBody>
                    <a:bodyPr/>
                    <a:lstStyle/>
                    <a:p>
                      <a:pPr algn="ctr" fontAlgn="b"/>
                      <a:r>
                        <a:rPr lang="en-US" sz="1100" u="none" strike="noStrike">
                          <a:effectLst/>
                        </a:rPr>
                        <a:t>ECT06-PM2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6.53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18.37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28575" cap="flat" cmpd="sng" algn="ctr">
                      <a:solidFill>
                        <a:srgbClr val="FF0000"/>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1629440"/>
                  </a:ext>
                </a:extLst>
              </a:tr>
              <a:tr h="205625">
                <a:tc>
                  <a:txBody>
                    <a:bodyPr/>
                    <a:lstStyle/>
                    <a:p>
                      <a:pPr algn="ctr" fontAlgn="b"/>
                      <a:r>
                        <a:rPr lang="en-US" sz="1100" u="none" strike="noStrike" dirty="0">
                          <a:effectLst/>
                        </a:rPr>
                        <a:t>ECT06-PM3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18.76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8.86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22927505"/>
                  </a:ext>
                </a:extLst>
              </a:tr>
            </a:tbl>
          </a:graphicData>
        </a:graphic>
      </p:graphicFrame>
      <p:pic>
        <p:nvPicPr>
          <p:cNvPr id="7" name="图片 6"/>
          <p:cNvPicPr>
            <a:picLocks noChangeAspect="1"/>
          </p:cNvPicPr>
          <p:nvPr/>
        </p:nvPicPr>
        <p:blipFill>
          <a:blip r:embed="rId2"/>
          <a:stretch>
            <a:fillRect/>
          </a:stretch>
        </p:blipFill>
        <p:spPr>
          <a:xfrm>
            <a:off x="3886200" y="646929"/>
            <a:ext cx="4190999" cy="2720142"/>
          </a:xfrm>
          <a:prstGeom prst="rect">
            <a:avLst/>
          </a:prstGeom>
        </p:spPr>
      </p:pic>
      <p:graphicFrame>
        <p:nvGraphicFramePr>
          <p:cNvPr id="8" name="表格 7"/>
          <p:cNvGraphicFramePr>
            <a:graphicFrameLocks noGrp="1"/>
          </p:cNvGraphicFramePr>
          <p:nvPr>
            <p:extLst/>
          </p:nvPr>
        </p:nvGraphicFramePr>
        <p:xfrm>
          <a:off x="3898900" y="3491712"/>
          <a:ext cx="5105400" cy="983384"/>
        </p:xfrm>
        <a:graphic>
          <a:graphicData uri="http://schemas.openxmlformats.org/drawingml/2006/table">
            <a:tbl>
              <a:tblPr>
                <a:tableStyleId>{5C22544A-7EE6-4342-B048-85BDC9FD1C3A}</a:tableStyleId>
              </a:tblPr>
              <a:tblGrid>
                <a:gridCol w="5105400">
                  <a:extLst>
                    <a:ext uri="{9D8B030D-6E8A-4147-A177-3AD203B41FA5}">
                      <a16:colId xmlns:a16="http://schemas.microsoft.com/office/drawing/2014/main" val="570580663"/>
                    </a:ext>
                  </a:extLst>
                </a:gridCol>
              </a:tblGrid>
              <a:tr h="124291">
                <a:tc>
                  <a:txBody>
                    <a:bodyPr/>
                    <a:lstStyle/>
                    <a:p>
                      <a:pPr algn="l" fontAlgn="b"/>
                      <a:r>
                        <a:rPr lang="en-US" altLang="zh-CN" sz="700" b="1" u="none" strike="noStrike" dirty="0" smtClean="0">
                          <a:solidFill>
                            <a:schemeClr val="bg1"/>
                          </a:solidFill>
                          <a:effectLst/>
                        </a:rPr>
                        <a:t>[[LOT</a:t>
                      </a:r>
                      <a:r>
                        <a:rPr lang="zh-CN" altLang="en-US" sz="700" b="1" u="none" strike="noStrike" dirty="0" smtClean="0">
                          <a:solidFill>
                            <a:schemeClr val="bg1"/>
                          </a:solidFill>
                          <a:effectLst/>
                        </a:rPr>
                        <a:t>投给机台的顺序</a:t>
                      </a:r>
                      <a:r>
                        <a:rPr lang="en-US" altLang="zh-CN" sz="700" b="1" u="none" strike="noStrike" dirty="0" smtClean="0">
                          <a:solidFill>
                            <a:schemeClr val="bg1"/>
                          </a:solidFill>
                          <a:effectLst/>
                        </a:rPr>
                        <a:t>]</a:t>
                      </a:r>
                      <a:endParaRPr lang="en-US" altLang="zh-CN"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279277966"/>
                  </a:ext>
                </a:extLst>
              </a:tr>
              <a:tr h="409109">
                <a:tc>
                  <a:txBody>
                    <a:bodyPr/>
                    <a:lstStyle/>
                    <a:p>
                      <a:pPr algn="l" fontAlgn="b"/>
                      <a:r>
                        <a:rPr lang="en-US" sz="700" b="1" i="0" u="none" strike="noStrike" dirty="0" smtClean="0">
                          <a:solidFill>
                            <a:schemeClr val="bg1"/>
                          </a:solidFill>
                          <a:effectLst/>
                          <a:latin typeface="等线" panose="02010600030101010101" pitchFamily="2" charset="-122"/>
                          <a:ea typeface="等线" panose="02010600030101010101" pitchFamily="2" charset="-122"/>
                        </a:rPr>
                        <a:t>p1221 p1261 p341 p261 p471 p541 p1341 p741 p381 p291 p311 p1351 p491 p781 p1331 p1191 p371 p511 p821 p1241 p751 p731 p1121 p831 p1231 p761 p1001 p1381 p11 p131 p691 p841 p171 p1181 p181 p1171 p451 p1421 p1051 p141 p551 p971 p811 p1211 p401 p411 p1111 p101 p1031 p1021 p1501 p51 p421 p711 p1301 p1061 p231 p71 p191 p1161 p981 p1141 p951 p531 p641 p651 p1441 p561 p771 p1101 p571 p81 p501 p881 p701 p1411 p911 p521 p481 p901 p991 p151 p721 p1481 p871 p1401 p601 p931 p281 p91 p1271 p161 p391 p941 p351 p41 p1071 p621 p1281 p271 p1491 p61 p611 p1451 p791 p671 p861 p361 p801 p241 p1461 p591 p891 p1131 p1471 p431 p461 p251 p631 p111 p581 p1011 p221 p1391 p441 p681 p1081 p321 p331 p1251 p1091 p1371 p851 p1431 p211 p201 p661 p961 p1041 p1201 p1151 p21 p301 p921 p1361 p121 p1321 p31 p1291 p1311 </a:t>
                      </a:r>
                      <a:endParaRPr lang="en-US"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4226548438"/>
                  </a:ext>
                </a:extLst>
              </a:tr>
            </a:tbl>
          </a:graphicData>
        </a:graphic>
      </p:graphicFrame>
      <p:sp>
        <p:nvSpPr>
          <p:cNvPr id="9" name="动作按钮: 第一张 8">
            <a:hlinkClick r:id="rId3" action="ppaction://hlinksldjump" highlightClick="1"/>
          </p:cNvPr>
          <p:cNvSpPr/>
          <p:nvPr/>
        </p:nvSpPr>
        <p:spPr>
          <a:xfrm>
            <a:off x="8229600" y="4475096"/>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97421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6</a:t>
            </a:r>
            <a:r>
              <a:rPr lang="zh-CN" altLang="en-US" dirty="0" smtClean="0"/>
              <a:t>（</a:t>
            </a:r>
            <a:r>
              <a:rPr lang="en-US" altLang="zh-CN" dirty="0" smtClean="0"/>
              <a:t>60</a:t>
            </a:r>
            <a:r>
              <a:rPr lang="zh-CN" altLang="en-US" dirty="0"/>
              <a:t>））</a:t>
            </a:r>
          </a:p>
        </p:txBody>
      </p:sp>
      <p:graphicFrame>
        <p:nvGraphicFramePr>
          <p:cNvPr id="4" name="表格 3"/>
          <p:cNvGraphicFramePr>
            <a:graphicFrameLocks noGrp="1"/>
          </p:cNvGraphicFramePr>
          <p:nvPr>
            <p:extLst/>
          </p:nvPr>
        </p:nvGraphicFramePr>
        <p:xfrm>
          <a:off x="609600" y="819150"/>
          <a:ext cx="2946400" cy="3878415"/>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4181393694"/>
                    </a:ext>
                  </a:extLst>
                </a:gridCol>
                <a:gridCol w="889000">
                  <a:extLst>
                    <a:ext uri="{9D8B030D-6E8A-4147-A177-3AD203B41FA5}">
                      <a16:colId xmlns:a16="http://schemas.microsoft.com/office/drawing/2014/main" val="239026101"/>
                    </a:ext>
                  </a:extLst>
                </a:gridCol>
                <a:gridCol w="685800">
                  <a:extLst>
                    <a:ext uri="{9D8B030D-6E8A-4147-A177-3AD203B41FA5}">
                      <a16:colId xmlns:a16="http://schemas.microsoft.com/office/drawing/2014/main" val="383316895"/>
                    </a:ext>
                  </a:extLst>
                </a:gridCol>
              </a:tblGrid>
              <a:tr h="0">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4861021"/>
                  </a:ext>
                </a:extLst>
              </a:tr>
              <a:tr h="205625">
                <a:tc>
                  <a:txBody>
                    <a:bodyPr/>
                    <a:lstStyle/>
                    <a:p>
                      <a:pPr algn="l" fontAlgn="b"/>
                      <a:r>
                        <a:rPr lang="en-US" sz="1100" u="none" strike="noStrike" dirty="0">
                          <a:effectLst/>
                        </a:rPr>
                        <a:t>ECT01-PM1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9.36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B w="12700" cap="flat" cmpd="sng" algn="ctr">
                      <a:solidFill>
                        <a:schemeClr val="bg1"/>
                      </a:solidFill>
                      <a:prstDash val="solid"/>
                      <a:round/>
                      <a:headEnd type="none" w="med" len="med"/>
                      <a:tailEnd type="none" w="med" len="med"/>
                    </a:lnB>
                  </a:tcPr>
                </a:tc>
                <a:tc>
                  <a:txBody>
                    <a:bodyPr/>
                    <a:lstStyle/>
                    <a:p>
                      <a:pPr algn="r" fontAlgn="b"/>
                      <a:r>
                        <a:rPr lang="en-US" altLang="zh-CN" sz="1100" u="none" strike="noStrike" dirty="0">
                          <a:effectLst/>
                        </a:rPr>
                        <a:t>8.48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extLst>
                  <a:ext uri="{0D108BD9-81ED-4DB2-BD59-A6C34878D82A}">
                    <a16:rowId xmlns:a16="http://schemas.microsoft.com/office/drawing/2014/main" val="1764106684"/>
                  </a:ext>
                </a:extLst>
              </a:tr>
              <a:tr h="205625">
                <a:tc>
                  <a:txBody>
                    <a:bodyPr/>
                    <a:lstStyle/>
                    <a:p>
                      <a:pPr algn="l" fontAlgn="b"/>
                      <a:r>
                        <a:rPr lang="en-US" sz="1100" u="none" strike="noStrike">
                          <a:effectLst/>
                        </a:rPr>
                        <a:t>ECT01-PM2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a:effectLst/>
                        </a:rPr>
                        <a:t>5.12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en-US" altLang="zh-CN" sz="1100" u="none" strike="noStrike" dirty="0">
                          <a:effectLst/>
                        </a:rPr>
                        <a:t>5.55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extLst>
                  <a:ext uri="{0D108BD9-81ED-4DB2-BD59-A6C34878D82A}">
                    <a16:rowId xmlns:a16="http://schemas.microsoft.com/office/drawing/2014/main" val="370596495"/>
                  </a:ext>
                </a:extLst>
              </a:tr>
              <a:tr h="205625">
                <a:tc>
                  <a:txBody>
                    <a:bodyPr/>
                    <a:lstStyle/>
                    <a:p>
                      <a:pPr algn="l" fontAlgn="b"/>
                      <a:r>
                        <a:rPr lang="en-US" sz="1100" u="none" strike="noStrike">
                          <a:effectLst/>
                        </a:rPr>
                        <a:t>ECT01-PM3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R w="12700" cap="flat" cmpd="sng" algn="ctr">
                      <a:solidFill>
                        <a:schemeClr val="bg1"/>
                      </a:solidFill>
                      <a:prstDash val="solid"/>
                      <a:round/>
                      <a:headEnd type="none" w="med" len="med"/>
                      <a:tailEnd type="none" w="med" len="med"/>
                    </a:lnR>
                  </a:tcPr>
                </a:tc>
                <a:tc>
                  <a:txBody>
                    <a:bodyPr/>
                    <a:lstStyle/>
                    <a:p>
                      <a:pPr algn="r" fontAlgn="b"/>
                      <a:r>
                        <a:rPr lang="en-US" altLang="zh-CN" sz="1100" u="none" strike="noStrike">
                          <a:effectLst/>
                        </a:rPr>
                        <a:t>5.82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en-US" altLang="zh-CN" sz="1100" u="none" strike="noStrike" dirty="0">
                          <a:effectLst/>
                        </a:rPr>
                        <a:t>5.72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01326203"/>
                  </a:ext>
                </a:extLst>
              </a:tr>
              <a:tr h="205625">
                <a:tc>
                  <a:txBody>
                    <a:bodyPr/>
                    <a:lstStyle/>
                    <a:p>
                      <a:pPr algn="l" fontAlgn="b"/>
                      <a:r>
                        <a:rPr lang="en-US" sz="1100" u="none" strike="noStrike">
                          <a:effectLst/>
                        </a:rPr>
                        <a:t>ECT02-PM1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R w="12700" cap="flat" cmpd="sng" algn="ctr">
                      <a:solidFill>
                        <a:schemeClr val="bg1"/>
                      </a:solidFill>
                      <a:prstDash val="solid"/>
                      <a:round/>
                      <a:headEnd type="none" w="med" len="med"/>
                      <a:tailEnd type="none" w="med" len="med"/>
                    </a:lnR>
                  </a:tcPr>
                </a:tc>
                <a:tc>
                  <a:txBody>
                    <a:bodyPr/>
                    <a:lstStyle/>
                    <a:p>
                      <a:pPr algn="r" fontAlgn="b"/>
                      <a:r>
                        <a:rPr lang="en-US" altLang="zh-CN" sz="1100" u="none" strike="noStrike">
                          <a:effectLst/>
                        </a:rPr>
                        <a:t>7.05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en-US" altLang="zh-CN" sz="1100" u="none" strike="noStrike" dirty="0">
                          <a:effectLst/>
                        </a:rPr>
                        <a:t>7.48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567976619"/>
                  </a:ext>
                </a:extLst>
              </a:tr>
              <a:tr h="205625">
                <a:tc>
                  <a:txBody>
                    <a:bodyPr/>
                    <a:lstStyle/>
                    <a:p>
                      <a:pPr algn="l" fontAlgn="b"/>
                      <a:r>
                        <a:rPr lang="en-US" sz="1100" u="none" strike="noStrike">
                          <a:effectLst/>
                        </a:rPr>
                        <a:t>ECT02-PM2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a:effectLst/>
                        </a:rPr>
                        <a:t>5.67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T w="12700" cap="flat" cmpd="sng" algn="ctr">
                      <a:solidFill>
                        <a:schemeClr val="bg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altLang="zh-CN" sz="1100" u="none" strike="noStrike" dirty="0">
                          <a:effectLst/>
                        </a:rPr>
                        <a:t>7.43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extLst>
                  <a:ext uri="{0D108BD9-81ED-4DB2-BD59-A6C34878D82A}">
                    <a16:rowId xmlns:a16="http://schemas.microsoft.com/office/drawing/2014/main" val="1436790102"/>
                  </a:ext>
                </a:extLst>
              </a:tr>
              <a:tr h="205625">
                <a:tc>
                  <a:txBody>
                    <a:bodyPr/>
                    <a:lstStyle/>
                    <a:p>
                      <a:pPr algn="l" fontAlgn="b"/>
                      <a:r>
                        <a:rPr lang="en-US" sz="1100" u="none" strike="noStrike">
                          <a:effectLst/>
                        </a:rPr>
                        <a:t>ECT02-PM3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R w="28575" cap="flat" cmpd="sng" algn="ctr">
                      <a:solidFill>
                        <a:srgbClr val="FF0000"/>
                      </a:solidFill>
                      <a:prstDash val="solid"/>
                      <a:round/>
                      <a:headEnd type="none" w="med" len="med"/>
                      <a:tailEnd type="none" w="med" len="med"/>
                    </a:lnR>
                  </a:tcPr>
                </a:tc>
                <a:tc>
                  <a:txBody>
                    <a:bodyPr/>
                    <a:lstStyle/>
                    <a:p>
                      <a:pPr algn="r" fontAlgn="b"/>
                      <a:r>
                        <a:rPr lang="en-US" altLang="zh-CN" sz="1100" u="none" strike="noStrike" dirty="0">
                          <a:effectLst/>
                        </a:rPr>
                        <a:t>9.83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r" fontAlgn="b"/>
                      <a:r>
                        <a:rPr lang="en-US" altLang="zh-CN" sz="1100" u="none" strike="noStrike" dirty="0">
                          <a:effectLst/>
                        </a:rPr>
                        <a:t>8.36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28575" cap="flat" cmpd="sng" algn="ctr">
                      <a:solidFill>
                        <a:srgbClr val="FF0000"/>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1353448"/>
                  </a:ext>
                </a:extLst>
              </a:tr>
              <a:tr h="205625">
                <a:tc>
                  <a:txBody>
                    <a:bodyPr/>
                    <a:lstStyle/>
                    <a:p>
                      <a:pPr algn="l" fontAlgn="b"/>
                      <a:r>
                        <a:rPr lang="en-US" sz="1100" u="none" strike="noStrike">
                          <a:effectLst/>
                        </a:rPr>
                        <a:t>ECT03-PM1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3.52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R w="12700" cap="flat" cmpd="sng" algn="ctr">
                      <a:solidFill>
                        <a:schemeClr val="bg1"/>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en-US" altLang="zh-CN" sz="1100" u="none" strike="noStrike" dirty="0">
                          <a:effectLst/>
                        </a:rPr>
                        <a:t>7.13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0412412"/>
                  </a:ext>
                </a:extLst>
              </a:tr>
              <a:tr h="205625">
                <a:tc>
                  <a:txBody>
                    <a:bodyPr/>
                    <a:lstStyle/>
                    <a:p>
                      <a:pPr algn="l" fontAlgn="b"/>
                      <a:r>
                        <a:rPr lang="en-US" sz="1100" u="none" strike="noStrike">
                          <a:effectLst/>
                        </a:rPr>
                        <a:t>ECT03-PM2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R w="12700" cap="flat" cmpd="sng" algn="ctr">
                      <a:solidFill>
                        <a:schemeClr val="bg1"/>
                      </a:solidFill>
                      <a:prstDash val="solid"/>
                      <a:round/>
                      <a:headEnd type="none" w="med" len="med"/>
                      <a:tailEnd type="none" w="med" len="med"/>
                    </a:lnR>
                  </a:tcPr>
                </a:tc>
                <a:tc>
                  <a:txBody>
                    <a:bodyPr/>
                    <a:lstStyle/>
                    <a:p>
                      <a:pPr algn="r" fontAlgn="b"/>
                      <a:r>
                        <a:rPr lang="en-US" altLang="zh-CN" sz="1100" u="none" strike="noStrike" dirty="0">
                          <a:effectLst/>
                        </a:rPr>
                        <a:t>8.28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fontAlgn="b"/>
                      <a:r>
                        <a:rPr lang="en-US" altLang="zh-CN" sz="1100" u="none" strike="noStrike" dirty="0">
                          <a:effectLst/>
                        </a:rPr>
                        <a:t>9.31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90481126"/>
                  </a:ext>
                </a:extLst>
              </a:tr>
              <a:tr h="205625">
                <a:tc>
                  <a:txBody>
                    <a:bodyPr/>
                    <a:lstStyle/>
                    <a:p>
                      <a:pPr algn="l" fontAlgn="b"/>
                      <a:r>
                        <a:rPr lang="en-US" sz="1100" u="none" strike="noStrike">
                          <a:effectLst/>
                        </a:rPr>
                        <a:t>ECT03-PM3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4.26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T w="12700" cap="flat" cmpd="sng" algn="ctr">
                      <a:solidFill>
                        <a:schemeClr val="bg1"/>
                      </a:solidFill>
                      <a:prstDash val="solid"/>
                      <a:round/>
                      <a:headEnd type="none" w="med" len="med"/>
                      <a:tailEnd type="none" w="med" len="med"/>
                    </a:lnT>
                  </a:tcPr>
                </a:tc>
                <a:tc>
                  <a:txBody>
                    <a:bodyPr/>
                    <a:lstStyle/>
                    <a:p>
                      <a:pPr algn="r" fontAlgn="b"/>
                      <a:r>
                        <a:rPr lang="en-US" altLang="zh-CN" sz="1100" u="none" strike="noStrike" dirty="0">
                          <a:effectLst/>
                        </a:rPr>
                        <a:t>5.84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77257429"/>
                  </a:ext>
                </a:extLst>
              </a:tr>
              <a:tr h="205625">
                <a:tc>
                  <a:txBody>
                    <a:bodyPr/>
                    <a:lstStyle/>
                    <a:p>
                      <a:pPr algn="l" fontAlgn="b"/>
                      <a:r>
                        <a:rPr lang="en-US" sz="1100" u="none" strike="noStrike">
                          <a:effectLst/>
                        </a:rPr>
                        <a:t>ECT04-PM1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9.40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8.49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95779021"/>
                  </a:ext>
                </a:extLst>
              </a:tr>
              <a:tr h="205625">
                <a:tc>
                  <a:txBody>
                    <a:bodyPr/>
                    <a:lstStyle/>
                    <a:p>
                      <a:pPr algn="l" fontAlgn="b"/>
                      <a:r>
                        <a:rPr lang="en-US" sz="1100" u="none" strike="noStrike">
                          <a:effectLst/>
                        </a:rPr>
                        <a:t>ECT04-PM2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7.26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R w="12700" cap="flat" cmpd="sng" algn="ctr">
                      <a:solidFill>
                        <a:schemeClr val="bg1"/>
                      </a:solidFill>
                      <a:prstDash val="solid"/>
                      <a:round/>
                      <a:headEnd type="none" w="med" len="med"/>
                      <a:tailEnd type="none" w="med" len="med"/>
                    </a:lnR>
                  </a:tcPr>
                </a:tc>
                <a:tc>
                  <a:txBody>
                    <a:bodyPr/>
                    <a:lstStyle/>
                    <a:p>
                      <a:pPr algn="r" fontAlgn="b"/>
                      <a:r>
                        <a:rPr lang="en-US" altLang="zh-CN" sz="1100" u="none" strike="noStrike" dirty="0">
                          <a:effectLst/>
                        </a:rPr>
                        <a:t>2.43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71639187"/>
                  </a:ext>
                </a:extLst>
              </a:tr>
              <a:tr h="205625">
                <a:tc>
                  <a:txBody>
                    <a:bodyPr/>
                    <a:lstStyle/>
                    <a:p>
                      <a:pPr algn="l" fontAlgn="b"/>
                      <a:r>
                        <a:rPr lang="en-US" sz="1100" u="none" strike="noStrike">
                          <a:effectLst/>
                        </a:rPr>
                        <a:t>ECT04-PM3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3.42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R w="12700" cap="flat" cmpd="sng" algn="ctr">
                      <a:solidFill>
                        <a:schemeClr val="bg1"/>
                      </a:solidFill>
                      <a:prstDash val="solid"/>
                      <a:round/>
                      <a:headEnd type="none" w="med" len="med"/>
                      <a:tailEnd type="none" w="med" len="med"/>
                    </a:lnR>
                  </a:tcPr>
                </a:tc>
                <a:tc>
                  <a:txBody>
                    <a:bodyPr/>
                    <a:lstStyle/>
                    <a:p>
                      <a:pPr algn="r" fontAlgn="b"/>
                      <a:r>
                        <a:rPr lang="en-US" altLang="zh-CN" sz="1100" u="none" strike="noStrike" dirty="0">
                          <a:effectLst/>
                        </a:rPr>
                        <a:t>7.45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57096295"/>
                  </a:ext>
                </a:extLst>
              </a:tr>
              <a:tr h="205625">
                <a:tc>
                  <a:txBody>
                    <a:bodyPr/>
                    <a:lstStyle/>
                    <a:p>
                      <a:pPr algn="l" fontAlgn="b"/>
                      <a:r>
                        <a:rPr lang="en-US" sz="1100" u="none" strike="noStrike">
                          <a:effectLst/>
                        </a:rPr>
                        <a:t>ECT05-PM1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4.11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3.47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117386190"/>
                  </a:ext>
                </a:extLst>
              </a:tr>
              <a:tr h="205625">
                <a:tc>
                  <a:txBody>
                    <a:bodyPr/>
                    <a:lstStyle/>
                    <a:p>
                      <a:pPr algn="l" fontAlgn="b"/>
                      <a:r>
                        <a:rPr lang="en-US" sz="1100" u="none" strike="noStrike">
                          <a:effectLst/>
                        </a:rPr>
                        <a:t>ECT05-PM2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a:effectLst/>
                        </a:rPr>
                        <a:t>5.76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4.02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454124504"/>
                  </a:ext>
                </a:extLst>
              </a:tr>
              <a:tr h="205625">
                <a:tc>
                  <a:txBody>
                    <a:bodyPr/>
                    <a:lstStyle/>
                    <a:p>
                      <a:pPr algn="l" fontAlgn="b"/>
                      <a:r>
                        <a:rPr lang="en-US" sz="1100" u="none" strike="noStrike">
                          <a:effectLst/>
                        </a:rPr>
                        <a:t>ECT05-PM3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7.25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R w="28575" cap="flat" cmpd="sng" algn="ctr">
                      <a:solidFill>
                        <a:srgbClr val="FF0000"/>
                      </a:solidFill>
                      <a:prstDash val="solid"/>
                      <a:round/>
                      <a:headEnd type="none" w="med" len="med"/>
                      <a:tailEnd type="none" w="med" len="med"/>
                    </a:lnR>
                  </a:tcPr>
                </a:tc>
                <a:tc>
                  <a:txBody>
                    <a:bodyPr/>
                    <a:lstStyle/>
                    <a:p>
                      <a:pPr algn="r" fontAlgn="b"/>
                      <a:r>
                        <a:rPr lang="en-US" altLang="zh-CN" sz="1100" u="none" strike="noStrike" dirty="0">
                          <a:effectLst/>
                        </a:rPr>
                        <a:t>9.49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104723086"/>
                  </a:ext>
                </a:extLst>
              </a:tr>
              <a:tr h="205625">
                <a:tc>
                  <a:txBody>
                    <a:bodyPr/>
                    <a:lstStyle/>
                    <a:p>
                      <a:pPr algn="l" fontAlgn="b"/>
                      <a:r>
                        <a:rPr lang="en-US" sz="1100" u="none" strike="noStrike">
                          <a:effectLst/>
                        </a:rPr>
                        <a:t>ECT06-PM1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876359221"/>
                  </a:ext>
                </a:extLst>
              </a:tr>
              <a:tr h="205625">
                <a:tc>
                  <a:txBody>
                    <a:bodyPr/>
                    <a:lstStyle/>
                    <a:p>
                      <a:pPr algn="l" fontAlgn="b"/>
                      <a:r>
                        <a:rPr lang="en-US" sz="1100" u="none" strike="noStrike">
                          <a:effectLst/>
                        </a:rPr>
                        <a:t>ECT06-PM2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4.57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2.12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1629440"/>
                  </a:ext>
                </a:extLst>
              </a:tr>
              <a:tr h="205625">
                <a:tc>
                  <a:txBody>
                    <a:bodyPr/>
                    <a:lstStyle/>
                    <a:p>
                      <a:pPr algn="l" fontAlgn="b"/>
                      <a:r>
                        <a:rPr lang="en-US" sz="1100" u="none" strike="noStrike" dirty="0">
                          <a:effectLst/>
                        </a:rPr>
                        <a:t>ECT06-PM3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r" fontAlgn="b"/>
                      <a:r>
                        <a:rPr lang="en-US" altLang="zh-CN" sz="1100" u="none" strike="noStrike" dirty="0">
                          <a:effectLst/>
                        </a:rPr>
                        <a:t>6.65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R w="12700" cap="flat" cmpd="sng" algn="ctr">
                      <a:solidFill>
                        <a:schemeClr val="bg1"/>
                      </a:solidFill>
                      <a:prstDash val="solid"/>
                      <a:round/>
                      <a:headEnd type="none" w="med" len="med"/>
                      <a:tailEnd type="none" w="med" len="med"/>
                    </a:lnR>
                  </a:tcPr>
                </a:tc>
                <a:tc>
                  <a:txBody>
                    <a:bodyPr/>
                    <a:lstStyle/>
                    <a:p>
                      <a:pPr algn="r" fontAlgn="b"/>
                      <a:r>
                        <a:rPr lang="en-US" altLang="zh-CN" sz="1100" u="none" strike="noStrike" dirty="0">
                          <a:effectLst/>
                        </a:rPr>
                        <a:t>4.55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22927505"/>
                  </a:ext>
                </a:extLst>
              </a:tr>
            </a:tbl>
          </a:graphicData>
        </a:graphic>
      </p:graphicFrame>
      <p:graphicFrame>
        <p:nvGraphicFramePr>
          <p:cNvPr id="8" name="表格 7"/>
          <p:cNvGraphicFramePr>
            <a:graphicFrameLocks noGrp="1"/>
          </p:cNvGraphicFramePr>
          <p:nvPr>
            <p:extLst/>
          </p:nvPr>
        </p:nvGraphicFramePr>
        <p:xfrm>
          <a:off x="3898900" y="3491712"/>
          <a:ext cx="5105400" cy="533400"/>
        </p:xfrm>
        <a:graphic>
          <a:graphicData uri="http://schemas.openxmlformats.org/drawingml/2006/table">
            <a:tbl>
              <a:tblPr>
                <a:tableStyleId>{5C22544A-7EE6-4342-B048-85BDC9FD1C3A}</a:tableStyleId>
              </a:tblPr>
              <a:tblGrid>
                <a:gridCol w="5105400">
                  <a:extLst>
                    <a:ext uri="{9D8B030D-6E8A-4147-A177-3AD203B41FA5}">
                      <a16:colId xmlns:a16="http://schemas.microsoft.com/office/drawing/2014/main" val="570580663"/>
                    </a:ext>
                  </a:extLst>
                </a:gridCol>
              </a:tblGrid>
              <a:tr h="124291">
                <a:tc>
                  <a:txBody>
                    <a:bodyPr/>
                    <a:lstStyle/>
                    <a:p>
                      <a:pPr algn="l" fontAlgn="b"/>
                      <a:r>
                        <a:rPr lang="zh-CN" altLang="en-US" sz="700" b="1" u="none" strike="noStrike" dirty="0" smtClean="0">
                          <a:solidFill>
                            <a:schemeClr val="bg1"/>
                          </a:solidFill>
                          <a:effectLst/>
                        </a:rPr>
                        <a:t> </a:t>
                      </a:r>
                      <a:r>
                        <a:rPr lang="en-US" altLang="zh-CN" sz="700" b="1" u="none" strike="noStrike" dirty="0" smtClean="0">
                          <a:solidFill>
                            <a:schemeClr val="bg1"/>
                          </a:solidFill>
                          <a:effectLst/>
                        </a:rPr>
                        <a:t>[LOT</a:t>
                      </a:r>
                      <a:r>
                        <a:rPr lang="zh-CN" altLang="en-US" sz="700" b="1" u="none" strike="noStrike" dirty="0" smtClean="0">
                          <a:solidFill>
                            <a:schemeClr val="bg1"/>
                          </a:solidFill>
                          <a:effectLst/>
                        </a:rPr>
                        <a:t>投给机台的顺序</a:t>
                      </a:r>
                      <a:r>
                        <a:rPr lang="en-US" altLang="zh-CN" sz="700" b="1" u="none" strike="noStrike" dirty="0" smtClean="0">
                          <a:solidFill>
                            <a:schemeClr val="bg1"/>
                          </a:solidFill>
                          <a:effectLst/>
                        </a:rPr>
                        <a:t>]</a:t>
                      </a:r>
                      <a:endParaRPr lang="en-US" altLang="zh-CN"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279277966"/>
                  </a:ext>
                </a:extLst>
              </a:tr>
              <a:tr h="409109">
                <a:tc>
                  <a:txBody>
                    <a:bodyPr/>
                    <a:lstStyle/>
                    <a:p>
                      <a:pPr algn="l" fontAlgn="b"/>
                      <a:r>
                        <a:rPr lang="en-US" sz="700" b="1" i="0" u="none" strike="noStrike" dirty="0" smtClean="0">
                          <a:solidFill>
                            <a:schemeClr val="bg1"/>
                          </a:solidFill>
                          <a:effectLst/>
                          <a:latin typeface="等线" panose="02010600030101010101" pitchFamily="2" charset="-122"/>
                          <a:ea typeface="等线" panose="02010600030101010101" pitchFamily="2" charset="-122"/>
                        </a:rPr>
                        <a:t>p51 p201 p501 p601 p291 p261 p411 p311 p111 p141 p591 p351 p81 p471 p361 p321 p11 p561 p511 p251 p301 p531 p91 p31 p381 p161 p541 p521 p101 p341 p41 p391 p231 p171 p281 p461 p371 p211 p451 p61 p431 p331 p21 p401 p71 p121 p191 p241 p481 p271 p421 p181 p131 p491 p551 p571 p581 p441 p151 p221 </a:t>
                      </a:r>
                      <a:endParaRPr lang="en-US"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4226548438"/>
                  </a:ext>
                </a:extLst>
              </a:tr>
            </a:tbl>
          </a:graphicData>
        </a:graphic>
      </p:graphicFrame>
      <p:pic>
        <p:nvPicPr>
          <p:cNvPr id="10" name="图片 9"/>
          <p:cNvPicPr>
            <a:picLocks noChangeAspect="1"/>
          </p:cNvPicPr>
          <p:nvPr/>
        </p:nvPicPr>
        <p:blipFill>
          <a:blip r:embed="rId2"/>
          <a:stretch>
            <a:fillRect/>
          </a:stretch>
        </p:blipFill>
        <p:spPr>
          <a:xfrm>
            <a:off x="4076700" y="718114"/>
            <a:ext cx="3666667" cy="2628571"/>
          </a:xfrm>
          <a:prstGeom prst="rect">
            <a:avLst/>
          </a:prstGeom>
        </p:spPr>
      </p:pic>
      <p:sp>
        <p:nvSpPr>
          <p:cNvPr id="11" name="动作按钮: 第一张 10">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026473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6</a:t>
            </a:r>
            <a:r>
              <a:rPr lang="zh-CN" altLang="en-US" dirty="0" smtClean="0"/>
              <a:t>（</a:t>
            </a:r>
            <a:r>
              <a:rPr lang="en-US" altLang="zh-CN" dirty="0" smtClean="0"/>
              <a:t>100</a:t>
            </a:r>
            <a:r>
              <a:rPr lang="zh-CN" altLang="en-US" dirty="0"/>
              <a:t>））</a:t>
            </a:r>
          </a:p>
        </p:txBody>
      </p:sp>
      <p:graphicFrame>
        <p:nvGraphicFramePr>
          <p:cNvPr id="4" name="表格 3"/>
          <p:cNvGraphicFramePr>
            <a:graphicFrameLocks noGrp="1"/>
          </p:cNvGraphicFramePr>
          <p:nvPr>
            <p:extLst/>
          </p:nvPr>
        </p:nvGraphicFramePr>
        <p:xfrm>
          <a:off x="609600" y="819150"/>
          <a:ext cx="2946400" cy="3672790"/>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4181393694"/>
                    </a:ext>
                  </a:extLst>
                </a:gridCol>
                <a:gridCol w="889000">
                  <a:extLst>
                    <a:ext uri="{9D8B030D-6E8A-4147-A177-3AD203B41FA5}">
                      <a16:colId xmlns:a16="http://schemas.microsoft.com/office/drawing/2014/main" val="239026101"/>
                    </a:ext>
                  </a:extLst>
                </a:gridCol>
                <a:gridCol w="685800">
                  <a:extLst>
                    <a:ext uri="{9D8B030D-6E8A-4147-A177-3AD203B41FA5}">
                      <a16:colId xmlns:a16="http://schemas.microsoft.com/office/drawing/2014/main" val="383316895"/>
                    </a:ext>
                  </a:extLst>
                </a:gridCol>
              </a:tblGrid>
              <a:tr h="0">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4861021"/>
                  </a:ext>
                </a:extLst>
              </a:tr>
              <a:tr h="205625">
                <a:tc>
                  <a:txBody>
                    <a:bodyPr/>
                    <a:lstStyle/>
                    <a:p>
                      <a:pPr algn="ctr" fontAlgn="b"/>
                      <a:r>
                        <a:rPr lang="en-US" sz="1100" u="none" strike="noStrike" dirty="0">
                          <a:effectLst/>
                        </a:rPr>
                        <a:t>ECT01-PM1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7.93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dirty="0">
                          <a:effectLst/>
                        </a:rPr>
                        <a:t>11.80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1764106684"/>
                  </a:ext>
                </a:extLst>
              </a:tr>
              <a:tr h="205625">
                <a:tc>
                  <a:txBody>
                    <a:bodyPr/>
                    <a:lstStyle/>
                    <a:p>
                      <a:pPr algn="ctr" fontAlgn="b"/>
                      <a:r>
                        <a:rPr lang="en-US" sz="1100" u="none" strike="noStrike" dirty="0">
                          <a:effectLst/>
                        </a:rPr>
                        <a:t>ECT01-PM2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11.60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a:effectLst/>
                        </a:rPr>
                        <a:t>9.38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01326203"/>
                  </a:ext>
                </a:extLst>
              </a:tr>
              <a:tr h="205625">
                <a:tc>
                  <a:txBody>
                    <a:bodyPr/>
                    <a:lstStyle/>
                    <a:p>
                      <a:pPr algn="ctr" fontAlgn="b"/>
                      <a:r>
                        <a:rPr lang="en-US" sz="1100" u="none" strike="noStrike" dirty="0">
                          <a:effectLst/>
                        </a:rPr>
                        <a:t>ECT01-PM3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11.77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dirty="0">
                          <a:effectLst/>
                        </a:rPr>
                        <a:t>9.76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567976619"/>
                  </a:ext>
                </a:extLst>
              </a:tr>
              <a:tr h="205625">
                <a:tc>
                  <a:txBody>
                    <a:bodyPr/>
                    <a:lstStyle/>
                    <a:p>
                      <a:pPr algn="ctr" fontAlgn="b"/>
                      <a:r>
                        <a:rPr lang="en-US" sz="1100" u="none" strike="noStrike" dirty="0">
                          <a:effectLst/>
                        </a:rPr>
                        <a:t>ECT02-PM1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9.21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12700" cap="flat" cmpd="sng" algn="ctr">
                      <a:solidFill>
                        <a:schemeClr val="bg1"/>
                      </a:solidFill>
                      <a:prstDash val="solid"/>
                      <a:round/>
                      <a:headEnd type="none" w="med" len="med"/>
                      <a:tailEnd type="none" w="med" len="med"/>
                    </a:lnT>
                  </a:tcPr>
                </a:tc>
                <a:tc>
                  <a:txBody>
                    <a:bodyPr/>
                    <a:lstStyle/>
                    <a:p>
                      <a:pPr algn="ctr" fontAlgn="b"/>
                      <a:r>
                        <a:rPr lang="en-US" altLang="zh-CN" sz="1100" u="none" strike="noStrike">
                          <a:effectLst/>
                        </a:rPr>
                        <a:t>9.81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1436790102"/>
                  </a:ext>
                </a:extLst>
              </a:tr>
              <a:tr h="205625">
                <a:tc>
                  <a:txBody>
                    <a:bodyPr/>
                    <a:lstStyle/>
                    <a:p>
                      <a:pPr algn="ctr" fontAlgn="b"/>
                      <a:r>
                        <a:rPr lang="en-US" sz="1100" u="none" strike="noStrike" dirty="0">
                          <a:effectLst/>
                        </a:rPr>
                        <a:t>ECT02-PM2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11.95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11.51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1353448"/>
                  </a:ext>
                </a:extLst>
              </a:tr>
              <a:tr h="205625">
                <a:tc>
                  <a:txBody>
                    <a:bodyPr/>
                    <a:lstStyle/>
                    <a:p>
                      <a:pPr algn="ctr" fontAlgn="b"/>
                      <a:r>
                        <a:rPr lang="en-US" sz="1100" u="none" strike="noStrike" dirty="0">
                          <a:effectLst/>
                        </a:rPr>
                        <a:t>ECT02-PM3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9.11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8.50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0412412"/>
                  </a:ext>
                </a:extLst>
              </a:tr>
              <a:tr h="205625">
                <a:tc>
                  <a:txBody>
                    <a:bodyPr/>
                    <a:lstStyle/>
                    <a:p>
                      <a:pPr algn="ctr" fontAlgn="b"/>
                      <a:r>
                        <a:rPr lang="en-US" sz="1100" u="none" strike="noStrike" dirty="0">
                          <a:effectLst/>
                        </a:rPr>
                        <a:t>ECT03-PM1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5.97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11.90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90481126"/>
                  </a:ext>
                </a:extLst>
              </a:tr>
              <a:tr h="205625">
                <a:tc>
                  <a:txBody>
                    <a:bodyPr/>
                    <a:lstStyle/>
                    <a:p>
                      <a:pPr algn="ctr" fontAlgn="b"/>
                      <a:r>
                        <a:rPr lang="en-US" sz="1100" u="none" strike="noStrike">
                          <a:effectLst/>
                        </a:rPr>
                        <a:t>ECT03-PM2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4.61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2377257429"/>
                  </a:ext>
                </a:extLst>
              </a:tr>
              <a:tr h="205625">
                <a:tc>
                  <a:txBody>
                    <a:bodyPr/>
                    <a:lstStyle/>
                    <a:p>
                      <a:pPr algn="ctr" fontAlgn="b"/>
                      <a:r>
                        <a:rPr lang="en-US" sz="1100" u="none" strike="noStrike" dirty="0">
                          <a:effectLst/>
                        </a:rPr>
                        <a:t>ECT03-PM3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11.65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10.10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4095779021"/>
                  </a:ext>
                </a:extLst>
              </a:tr>
              <a:tr h="205625">
                <a:tc>
                  <a:txBody>
                    <a:bodyPr/>
                    <a:lstStyle/>
                    <a:p>
                      <a:pPr algn="ctr" fontAlgn="b"/>
                      <a:r>
                        <a:rPr lang="en-US" sz="1100" u="none" strike="noStrike" dirty="0">
                          <a:effectLst/>
                        </a:rPr>
                        <a:t>ECT04-PM1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7.26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2.39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671639187"/>
                  </a:ext>
                </a:extLst>
              </a:tr>
              <a:tr h="205625">
                <a:tc>
                  <a:txBody>
                    <a:bodyPr/>
                    <a:lstStyle/>
                    <a:p>
                      <a:pPr algn="ctr" fontAlgn="b"/>
                      <a:r>
                        <a:rPr lang="en-US" sz="1100" u="none" strike="noStrike" dirty="0">
                          <a:effectLst/>
                        </a:rPr>
                        <a:t>ECT04-PM2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9.80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12.06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57096295"/>
                  </a:ext>
                </a:extLst>
              </a:tr>
              <a:tr h="205625">
                <a:tc>
                  <a:txBody>
                    <a:bodyPr/>
                    <a:lstStyle/>
                    <a:p>
                      <a:pPr algn="ctr" fontAlgn="b"/>
                      <a:r>
                        <a:rPr lang="en-US" sz="1100" u="none" strike="noStrike">
                          <a:effectLst/>
                        </a:rPr>
                        <a:t>ECT04-PM3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11.24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11.17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117386190"/>
                  </a:ext>
                </a:extLst>
              </a:tr>
              <a:tr h="205625">
                <a:tc>
                  <a:txBody>
                    <a:bodyPr/>
                    <a:lstStyle/>
                    <a:p>
                      <a:pPr algn="ctr" fontAlgn="b"/>
                      <a:r>
                        <a:rPr lang="en-US" sz="1100" u="none" strike="noStrike" dirty="0">
                          <a:effectLst/>
                        </a:rPr>
                        <a:t>ECT05-PM1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12.42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10.73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454124504"/>
                  </a:ext>
                </a:extLst>
              </a:tr>
              <a:tr h="205625">
                <a:tc>
                  <a:txBody>
                    <a:bodyPr/>
                    <a:lstStyle/>
                    <a:p>
                      <a:pPr algn="ctr" fontAlgn="b"/>
                      <a:r>
                        <a:rPr lang="en-US" sz="1100" u="none" strike="noStrike" dirty="0">
                          <a:effectLst/>
                        </a:rPr>
                        <a:t>ECT05-PM2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8.92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10.25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104723086"/>
                  </a:ext>
                </a:extLst>
              </a:tr>
              <a:tr h="205625">
                <a:tc>
                  <a:txBody>
                    <a:bodyPr/>
                    <a:lstStyle/>
                    <a:p>
                      <a:pPr algn="ctr" fontAlgn="b"/>
                      <a:r>
                        <a:rPr lang="en-US" sz="1100" u="none" strike="noStrike" dirty="0">
                          <a:effectLst/>
                        </a:rPr>
                        <a:t>ECT05-PM3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3.94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876359221"/>
                  </a:ext>
                </a:extLst>
              </a:tr>
              <a:tr h="205625">
                <a:tc>
                  <a:txBody>
                    <a:bodyPr/>
                    <a:lstStyle/>
                    <a:p>
                      <a:pPr algn="ctr" fontAlgn="b"/>
                      <a:r>
                        <a:rPr lang="en-US" sz="1100" u="none" strike="noStrike" dirty="0">
                          <a:effectLst/>
                        </a:rPr>
                        <a:t>ECT06-PM2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12.81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10.79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1629440"/>
                  </a:ext>
                </a:extLst>
              </a:tr>
              <a:tr h="205625">
                <a:tc>
                  <a:txBody>
                    <a:bodyPr/>
                    <a:lstStyle/>
                    <a:p>
                      <a:pPr algn="ctr" fontAlgn="b"/>
                      <a:r>
                        <a:rPr lang="en-US" sz="1100" u="none" strike="noStrike" dirty="0">
                          <a:effectLst/>
                        </a:rPr>
                        <a:t>ECT06-PM3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10.93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lnT w="28575"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10.80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22927505"/>
                  </a:ext>
                </a:extLst>
              </a:tr>
            </a:tbl>
          </a:graphicData>
        </a:graphic>
      </p:graphicFrame>
      <p:graphicFrame>
        <p:nvGraphicFramePr>
          <p:cNvPr id="5" name="表格 4"/>
          <p:cNvGraphicFramePr>
            <a:graphicFrameLocks noGrp="1"/>
          </p:cNvGraphicFramePr>
          <p:nvPr>
            <p:extLst/>
          </p:nvPr>
        </p:nvGraphicFramePr>
        <p:xfrm>
          <a:off x="3898900" y="3491712"/>
          <a:ext cx="5105400" cy="663344"/>
        </p:xfrm>
        <a:graphic>
          <a:graphicData uri="http://schemas.openxmlformats.org/drawingml/2006/table">
            <a:tbl>
              <a:tblPr>
                <a:tableStyleId>{5C22544A-7EE6-4342-B048-85BDC9FD1C3A}</a:tableStyleId>
              </a:tblPr>
              <a:tblGrid>
                <a:gridCol w="5105400">
                  <a:extLst>
                    <a:ext uri="{9D8B030D-6E8A-4147-A177-3AD203B41FA5}">
                      <a16:colId xmlns:a16="http://schemas.microsoft.com/office/drawing/2014/main" val="570580663"/>
                    </a:ext>
                  </a:extLst>
                </a:gridCol>
              </a:tblGrid>
              <a:tr h="124291">
                <a:tc>
                  <a:txBody>
                    <a:bodyPr/>
                    <a:lstStyle/>
                    <a:p>
                      <a:pPr algn="l" fontAlgn="b"/>
                      <a:r>
                        <a:rPr lang="zh-CN" altLang="en-US" sz="700" b="1" u="none" strike="noStrike" dirty="0" smtClean="0">
                          <a:solidFill>
                            <a:schemeClr val="bg1"/>
                          </a:solidFill>
                          <a:effectLst/>
                        </a:rPr>
                        <a:t> </a:t>
                      </a:r>
                      <a:r>
                        <a:rPr lang="en-US" altLang="zh-CN" sz="700" b="1" u="none" strike="noStrike" dirty="0" smtClean="0">
                          <a:solidFill>
                            <a:schemeClr val="bg1"/>
                          </a:solidFill>
                          <a:effectLst/>
                        </a:rPr>
                        <a:t>[LOT</a:t>
                      </a:r>
                      <a:r>
                        <a:rPr lang="zh-CN" altLang="en-US" sz="700" b="1" u="none" strike="noStrike" dirty="0" smtClean="0">
                          <a:solidFill>
                            <a:schemeClr val="bg1"/>
                          </a:solidFill>
                          <a:effectLst/>
                        </a:rPr>
                        <a:t>投给机台的顺序</a:t>
                      </a:r>
                      <a:r>
                        <a:rPr lang="en-US" altLang="zh-CN" sz="700" b="1" u="none" strike="noStrike" dirty="0" smtClean="0">
                          <a:solidFill>
                            <a:schemeClr val="bg1"/>
                          </a:solidFill>
                          <a:effectLst/>
                        </a:rPr>
                        <a:t>]</a:t>
                      </a:r>
                      <a:endParaRPr lang="en-US" altLang="zh-CN"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279277966"/>
                  </a:ext>
                </a:extLst>
              </a:tr>
              <a:tr h="409109">
                <a:tc>
                  <a:txBody>
                    <a:bodyPr/>
                    <a:lstStyle/>
                    <a:p>
                      <a:pPr algn="l" fontAlgn="b"/>
                      <a:r>
                        <a:rPr lang="en-US" sz="700" b="1" i="0" u="none" strike="noStrike" dirty="0" smtClean="0">
                          <a:solidFill>
                            <a:schemeClr val="bg1"/>
                          </a:solidFill>
                          <a:effectLst/>
                          <a:latin typeface="等线" panose="02010600030101010101" pitchFamily="2" charset="-122"/>
                          <a:ea typeface="等线" panose="02010600030101010101" pitchFamily="2" charset="-122"/>
                        </a:rPr>
                        <a:t>p611 p631 p761 p871 p551 p371 p671 p181 p701 p151 p851 p481 p841 p311 p471 p821 p101 p261 p561 p861 p351 p141 p661 p191 p811 p251 p161 p241 p971 p71 p981 p541 p931 p221 p421 p771 p451 p711 p441 p721 p691 p271 p651 p291 p951 p601 p381 p331 p781 p41 p51 p401 p791 p91 p81 p501 p11 p911 p301 p621 p361 p431 p901 p281 p521 p31 p991 p681 p921 p211 p731 p751 p581 p881 p591 p641 p831 p1001 p321 p21 p491 p891 p411 p341 p61 p461 p111 p131 p391 p171 p511 p801 p961 p571 p741 p121 p941 p201 p231 p531</a:t>
                      </a:r>
                      <a:endParaRPr lang="en-US"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4226548438"/>
                  </a:ext>
                </a:extLst>
              </a:tr>
            </a:tbl>
          </a:graphicData>
        </a:graphic>
      </p:graphicFrame>
      <p:pic>
        <p:nvPicPr>
          <p:cNvPr id="7" name="图片 6"/>
          <p:cNvPicPr>
            <a:picLocks noChangeAspect="1"/>
          </p:cNvPicPr>
          <p:nvPr/>
        </p:nvPicPr>
        <p:blipFill>
          <a:blip r:embed="rId2"/>
          <a:stretch>
            <a:fillRect/>
          </a:stretch>
        </p:blipFill>
        <p:spPr>
          <a:xfrm>
            <a:off x="4191000" y="819150"/>
            <a:ext cx="3962400" cy="2567958"/>
          </a:xfrm>
          <a:prstGeom prst="rect">
            <a:avLst/>
          </a:prstGeom>
        </p:spPr>
      </p:pic>
      <p:sp>
        <p:nvSpPr>
          <p:cNvPr id="8" name="动作按钮: 第一张 7">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026565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6</a:t>
            </a:r>
            <a:r>
              <a:rPr lang="zh-CN" altLang="en-US" dirty="0" smtClean="0"/>
              <a:t>（</a:t>
            </a:r>
            <a:r>
              <a:rPr lang="en-US" altLang="zh-CN" dirty="0" smtClean="0"/>
              <a:t>150</a:t>
            </a:r>
            <a:r>
              <a:rPr lang="zh-CN" altLang="en-US" dirty="0"/>
              <a:t>））</a:t>
            </a:r>
          </a:p>
        </p:txBody>
      </p:sp>
      <p:graphicFrame>
        <p:nvGraphicFramePr>
          <p:cNvPr id="4" name="表格 3"/>
          <p:cNvGraphicFramePr>
            <a:graphicFrameLocks noGrp="1"/>
          </p:cNvGraphicFramePr>
          <p:nvPr>
            <p:extLst/>
          </p:nvPr>
        </p:nvGraphicFramePr>
        <p:xfrm>
          <a:off x="609600" y="819150"/>
          <a:ext cx="2946400" cy="3672790"/>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4181393694"/>
                    </a:ext>
                  </a:extLst>
                </a:gridCol>
                <a:gridCol w="889000">
                  <a:extLst>
                    <a:ext uri="{9D8B030D-6E8A-4147-A177-3AD203B41FA5}">
                      <a16:colId xmlns:a16="http://schemas.microsoft.com/office/drawing/2014/main" val="239026101"/>
                    </a:ext>
                  </a:extLst>
                </a:gridCol>
                <a:gridCol w="685800">
                  <a:extLst>
                    <a:ext uri="{9D8B030D-6E8A-4147-A177-3AD203B41FA5}">
                      <a16:colId xmlns:a16="http://schemas.microsoft.com/office/drawing/2014/main" val="383316895"/>
                    </a:ext>
                  </a:extLst>
                </a:gridCol>
              </a:tblGrid>
              <a:tr h="0">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4861021"/>
                  </a:ext>
                </a:extLst>
              </a:tr>
              <a:tr h="205625">
                <a:tc>
                  <a:txBody>
                    <a:bodyPr/>
                    <a:lstStyle/>
                    <a:p>
                      <a:pPr algn="ctr" fontAlgn="b"/>
                      <a:r>
                        <a:rPr lang="en-US" sz="1100" u="none" strike="noStrike" dirty="0">
                          <a:effectLst/>
                        </a:rPr>
                        <a:t>ECT01-PM1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11.11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dirty="0">
                          <a:effectLst/>
                        </a:rPr>
                        <a:t>8.21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1764106684"/>
                  </a:ext>
                </a:extLst>
              </a:tr>
              <a:tr h="205625">
                <a:tc>
                  <a:txBody>
                    <a:bodyPr/>
                    <a:lstStyle/>
                    <a:p>
                      <a:pPr algn="ctr" fontAlgn="b"/>
                      <a:r>
                        <a:rPr lang="en-US" sz="1100" u="none" strike="noStrike">
                          <a:effectLst/>
                        </a:rPr>
                        <a:t>ECT01-PM2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17.79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dirty="0">
                          <a:effectLst/>
                        </a:rPr>
                        <a:t>15.47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01326203"/>
                  </a:ext>
                </a:extLst>
              </a:tr>
              <a:tr h="205625">
                <a:tc>
                  <a:txBody>
                    <a:bodyPr/>
                    <a:lstStyle/>
                    <a:p>
                      <a:pPr algn="ctr" fontAlgn="b"/>
                      <a:r>
                        <a:rPr lang="en-US" sz="1100" u="none" strike="noStrike">
                          <a:effectLst/>
                        </a:rPr>
                        <a:t>ECT01-PM3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16.59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11.14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567976619"/>
                  </a:ext>
                </a:extLst>
              </a:tr>
              <a:tr h="205625">
                <a:tc>
                  <a:txBody>
                    <a:bodyPr/>
                    <a:lstStyle/>
                    <a:p>
                      <a:pPr algn="ctr" fontAlgn="b"/>
                      <a:r>
                        <a:rPr lang="en-US" sz="1100" u="none" strike="noStrike">
                          <a:effectLst/>
                        </a:rPr>
                        <a:t>ECT02-PM1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19.11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13.91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1436790102"/>
                  </a:ext>
                </a:extLst>
              </a:tr>
              <a:tr h="205625">
                <a:tc>
                  <a:txBody>
                    <a:bodyPr/>
                    <a:lstStyle/>
                    <a:p>
                      <a:pPr algn="ctr" fontAlgn="b"/>
                      <a:r>
                        <a:rPr lang="en-US" sz="1100" u="none" strike="noStrike">
                          <a:effectLst/>
                        </a:rPr>
                        <a:t>ECT02-PM2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15.19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15.55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1353448"/>
                  </a:ext>
                </a:extLst>
              </a:tr>
              <a:tr h="205625">
                <a:tc>
                  <a:txBody>
                    <a:bodyPr/>
                    <a:lstStyle/>
                    <a:p>
                      <a:pPr algn="ctr" fontAlgn="b"/>
                      <a:r>
                        <a:rPr lang="en-US" sz="1100" u="none" strike="noStrike">
                          <a:effectLst/>
                        </a:rPr>
                        <a:t>ECT02-PM3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15.41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8.42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0412412"/>
                  </a:ext>
                </a:extLst>
              </a:tr>
              <a:tr h="205625">
                <a:tc>
                  <a:txBody>
                    <a:bodyPr/>
                    <a:lstStyle/>
                    <a:p>
                      <a:pPr algn="ctr" fontAlgn="b"/>
                      <a:r>
                        <a:rPr lang="en-US" sz="1100" u="none" strike="noStrike">
                          <a:effectLst/>
                        </a:rPr>
                        <a:t>ECT03-PM1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10.87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17.04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90481126"/>
                  </a:ext>
                </a:extLst>
              </a:tr>
              <a:tr h="205625">
                <a:tc>
                  <a:txBody>
                    <a:bodyPr/>
                    <a:lstStyle/>
                    <a:p>
                      <a:pPr algn="ctr" fontAlgn="b"/>
                      <a:r>
                        <a:rPr lang="en-US" sz="1100" u="none" strike="noStrike">
                          <a:effectLst/>
                        </a:rPr>
                        <a:t>ECT03-PM2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7.31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2377257429"/>
                  </a:ext>
                </a:extLst>
              </a:tr>
              <a:tr h="205625">
                <a:tc>
                  <a:txBody>
                    <a:bodyPr/>
                    <a:lstStyle/>
                    <a:p>
                      <a:pPr algn="ctr" fontAlgn="b"/>
                      <a:r>
                        <a:rPr lang="en-US" sz="1100" u="none" strike="noStrike">
                          <a:effectLst/>
                        </a:rPr>
                        <a:t>ECT03-PM3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18.69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17.07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4095779021"/>
                  </a:ext>
                </a:extLst>
              </a:tr>
              <a:tr h="205625">
                <a:tc>
                  <a:txBody>
                    <a:bodyPr/>
                    <a:lstStyle/>
                    <a:p>
                      <a:pPr algn="ctr" fontAlgn="b"/>
                      <a:r>
                        <a:rPr lang="en-US" sz="1100" u="none" strike="noStrike">
                          <a:effectLst/>
                        </a:rPr>
                        <a:t>ECT04-PM1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10.80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15.69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671639187"/>
                  </a:ext>
                </a:extLst>
              </a:tr>
              <a:tr h="205625">
                <a:tc>
                  <a:txBody>
                    <a:bodyPr/>
                    <a:lstStyle/>
                    <a:p>
                      <a:pPr algn="ctr" fontAlgn="b"/>
                      <a:r>
                        <a:rPr lang="en-US" sz="1100" u="none" strike="noStrike">
                          <a:effectLst/>
                        </a:rPr>
                        <a:t>ECT04-PM2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18.98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17.37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57096295"/>
                  </a:ext>
                </a:extLst>
              </a:tr>
              <a:tr h="205625">
                <a:tc>
                  <a:txBody>
                    <a:bodyPr/>
                    <a:lstStyle/>
                    <a:p>
                      <a:pPr algn="ctr" fontAlgn="b"/>
                      <a:r>
                        <a:rPr lang="en-US" sz="1100" u="none" strike="noStrike">
                          <a:effectLst/>
                        </a:rPr>
                        <a:t>ECT04-PM3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18.43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18.73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117386190"/>
                  </a:ext>
                </a:extLst>
              </a:tr>
              <a:tr h="205625">
                <a:tc>
                  <a:txBody>
                    <a:bodyPr/>
                    <a:lstStyle/>
                    <a:p>
                      <a:pPr algn="ctr" fontAlgn="b"/>
                      <a:r>
                        <a:rPr lang="en-US" sz="1100" u="none" strike="noStrike">
                          <a:effectLst/>
                        </a:rPr>
                        <a:t>ECT05-PM1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15.40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17.14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454124504"/>
                  </a:ext>
                </a:extLst>
              </a:tr>
              <a:tr h="205625">
                <a:tc>
                  <a:txBody>
                    <a:bodyPr/>
                    <a:lstStyle/>
                    <a:p>
                      <a:pPr algn="ctr" fontAlgn="b"/>
                      <a:r>
                        <a:rPr lang="en-US" sz="1100" u="none" strike="noStrike">
                          <a:effectLst/>
                        </a:rPr>
                        <a:t>ECT05-PM2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12.37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15.51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104723086"/>
                  </a:ext>
                </a:extLst>
              </a:tr>
              <a:tr h="205625">
                <a:tc>
                  <a:txBody>
                    <a:bodyPr/>
                    <a:lstStyle/>
                    <a:p>
                      <a:pPr algn="ctr" fontAlgn="b"/>
                      <a:r>
                        <a:rPr lang="en-US" sz="1100" u="none" strike="noStrike">
                          <a:effectLst/>
                        </a:rPr>
                        <a:t>ECT05-PM3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6.18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7.83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876359221"/>
                  </a:ext>
                </a:extLst>
              </a:tr>
              <a:tr h="205625">
                <a:tc>
                  <a:txBody>
                    <a:bodyPr/>
                    <a:lstStyle/>
                    <a:p>
                      <a:pPr algn="ctr" fontAlgn="b"/>
                      <a:r>
                        <a:rPr lang="en-US" sz="1100" u="none" strike="noStrike">
                          <a:effectLst/>
                        </a:rPr>
                        <a:t>ECT06-PM2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18.42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17.33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1629440"/>
                  </a:ext>
                </a:extLst>
              </a:tr>
              <a:tr h="205625">
                <a:tc>
                  <a:txBody>
                    <a:bodyPr/>
                    <a:lstStyle/>
                    <a:p>
                      <a:pPr algn="ctr" fontAlgn="b"/>
                      <a:r>
                        <a:rPr lang="en-US" sz="1100" u="none" strike="noStrike" dirty="0">
                          <a:effectLst/>
                        </a:rPr>
                        <a:t>ECT06-PM3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8.18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13.77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22927505"/>
                  </a:ext>
                </a:extLst>
              </a:tr>
            </a:tbl>
          </a:graphicData>
        </a:graphic>
      </p:graphicFrame>
      <p:graphicFrame>
        <p:nvGraphicFramePr>
          <p:cNvPr id="5" name="表格 4"/>
          <p:cNvGraphicFramePr>
            <a:graphicFrameLocks noGrp="1"/>
          </p:cNvGraphicFramePr>
          <p:nvPr>
            <p:extLst/>
          </p:nvPr>
        </p:nvGraphicFramePr>
        <p:xfrm>
          <a:off x="3886200" y="3340966"/>
          <a:ext cx="5105400" cy="983384"/>
        </p:xfrm>
        <a:graphic>
          <a:graphicData uri="http://schemas.openxmlformats.org/drawingml/2006/table">
            <a:tbl>
              <a:tblPr>
                <a:tableStyleId>{5C22544A-7EE6-4342-B048-85BDC9FD1C3A}</a:tableStyleId>
              </a:tblPr>
              <a:tblGrid>
                <a:gridCol w="5105400">
                  <a:extLst>
                    <a:ext uri="{9D8B030D-6E8A-4147-A177-3AD203B41FA5}">
                      <a16:colId xmlns:a16="http://schemas.microsoft.com/office/drawing/2014/main" val="570580663"/>
                    </a:ext>
                  </a:extLst>
                </a:gridCol>
              </a:tblGrid>
              <a:tr h="124291">
                <a:tc>
                  <a:txBody>
                    <a:bodyPr/>
                    <a:lstStyle/>
                    <a:p>
                      <a:pPr algn="l" fontAlgn="b"/>
                      <a:r>
                        <a:rPr lang="zh-CN" altLang="en-US" sz="700" b="1" u="none" strike="noStrike" dirty="0" smtClean="0">
                          <a:solidFill>
                            <a:schemeClr val="bg1"/>
                          </a:solidFill>
                          <a:effectLst/>
                        </a:rPr>
                        <a:t> </a:t>
                      </a:r>
                      <a:r>
                        <a:rPr lang="en-US" altLang="zh-CN" sz="700" b="1" u="none" strike="noStrike" dirty="0" smtClean="0">
                          <a:solidFill>
                            <a:schemeClr val="bg1"/>
                          </a:solidFill>
                          <a:effectLst/>
                        </a:rPr>
                        <a:t>[LOT</a:t>
                      </a:r>
                      <a:r>
                        <a:rPr lang="zh-CN" altLang="en-US" sz="700" b="1" u="none" strike="noStrike" dirty="0" smtClean="0">
                          <a:solidFill>
                            <a:schemeClr val="bg1"/>
                          </a:solidFill>
                          <a:effectLst/>
                        </a:rPr>
                        <a:t>投给机台的顺序</a:t>
                      </a:r>
                      <a:r>
                        <a:rPr lang="en-US" altLang="zh-CN" sz="700" b="1" u="none" strike="noStrike" dirty="0" smtClean="0">
                          <a:solidFill>
                            <a:schemeClr val="bg1"/>
                          </a:solidFill>
                          <a:effectLst/>
                        </a:rPr>
                        <a:t>]</a:t>
                      </a:r>
                      <a:endParaRPr lang="en-US" altLang="zh-CN"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279277966"/>
                  </a:ext>
                </a:extLst>
              </a:tr>
              <a:tr h="409109">
                <a:tc>
                  <a:txBody>
                    <a:bodyPr/>
                    <a:lstStyle/>
                    <a:p>
                      <a:pPr algn="l" fontAlgn="b"/>
                      <a:r>
                        <a:rPr lang="en-US" sz="700" b="1" i="0" u="none" strike="noStrike" dirty="0" smtClean="0">
                          <a:solidFill>
                            <a:schemeClr val="bg1"/>
                          </a:solidFill>
                          <a:effectLst/>
                          <a:latin typeface="等线" panose="02010600030101010101" pitchFamily="2" charset="-122"/>
                          <a:ea typeface="等线" panose="02010600030101010101" pitchFamily="2" charset="-122"/>
                        </a:rPr>
                        <a:t>p1021 p1281 p751 p161 p601 p1241 p1071 p61 p951 p591 p1501 p151 p1371 p931 p651 p611 p241 p251 p1271 p71 p1311 p1261 p901 p781 p1181 p321 p811 p771 p721 p421 p761 p501 p521 p741 p1061 p801 p371 p31 p1031 p971 p531 p841 p111 p451 p381 p1221 p1081 p1441 p21 p1051 p631 p261 p361 p551 p871 p1191 p1101 p41 p991 p1151 p411 p391 p1291 p1091 p691 p301 p331 p81 p171 p271 p1491 p851 p131 p1341 p661 p621 p1481 p1461 p1451 p431 p491 p541 p441 p1351 p191 p461 p91 p571 p821 p1431 p561 p831 p341 p311 p1411 p51 p961 p1211 p481 p1001 p1401 p121 p891 p181 p701 p711 p1381 p1011 p981 p401 p1171 p941 p1161 p1121 p351 p1251 p511 p911 p211 p1391 p1201 p861 p1321 p1111 p1301 p881 p1131 p1041 p11 p1141 p141 p1331 p221 p471 p1361 p791 p921 p231 p291 p1471 p681 p101 p1421 p201 p1231 p671 p731 p281 p641 p581 </a:t>
                      </a:r>
                      <a:endParaRPr lang="en-US"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4226548438"/>
                  </a:ext>
                </a:extLst>
              </a:tr>
            </a:tbl>
          </a:graphicData>
        </a:graphic>
      </p:graphicFrame>
      <p:pic>
        <p:nvPicPr>
          <p:cNvPr id="7" name="图片 6"/>
          <p:cNvPicPr>
            <a:picLocks noChangeAspect="1"/>
          </p:cNvPicPr>
          <p:nvPr/>
        </p:nvPicPr>
        <p:blipFill>
          <a:blip r:embed="rId2"/>
          <a:stretch>
            <a:fillRect/>
          </a:stretch>
        </p:blipFill>
        <p:spPr>
          <a:xfrm>
            <a:off x="4038600" y="720066"/>
            <a:ext cx="3581400" cy="2548467"/>
          </a:xfrm>
          <a:prstGeom prst="rect">
            <a:avLst/>
          </a:prstGeom>
        </p:spPr>
      </p:pic>
      <p:sp>
        <p:nvSpPr>
          <p:cNvPr id="8" name="动作按钮: 第一张 7">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837827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7</a:t>
            </a:r>
            <a:r>
              <a:rPr lang="zh-CN" altLang="en-US" dirty="0" smtClean="0"/>
              <a:t>（</a:t>
            </a:r>
            <a:r>
              <a:rPr lang="en-US" altLang="zh-CN" dirty="0" smtClean="0"/>
              <a:t>60</a:t>
            </a:r>
            <a:r>
              <a:rPr lang="zh-CN" altLang="en-US" dirty="0"/>
              <a:t>））</a:t>
            </a:r>
          </a:p>
        </p:txBody>
      </p:sp>
      <p:graphicFrame>
        <p:nvGraphicFramePr>
          <p:cNvPr id="4" name="表格 3"/>
          <p:cNvGraphicFramePr>
            <a:graphicFrameLocks noGrp="1"/>
          </p:cNvGraphicFramePr>
          <p:nvPr>
            <p:extLst/>
          </p:nvPr>
        </p:nvGraphicFramePr>
        <p:xfrm>
          <a:off x="609600" y="819150"/>
          <a:ext cx="2946400" cy="3878415"/>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4181393694"/>
                    </a:ext>
                  </a:extLst>
                </a:gridCol>
                <a:gridCol w="889000">
                  <a:extLst>
                    <a:ext uri="{9D8B030D-6E8A-4147-A177-3AD203B41FA5}">
                      <a16:colId xmlns:a16="http://schemas.microsoft.com/office/drawing/2014/main" val="239026101"/>
                    </a:ext>
                  </a:extLst>
                </a:gridCol>
                <a:gridCol w="685800">
                  <a:extLst>
                    <a:ext uri="{9D8B030D-6E8A-4147-A177-3AD203B41FA5}">
                      <a16:colId xmlns:a16="http://schemas.microsoft.com/office/drawing/2014/main" val="383316895"/>
                    </a:ext>
                  </a:extLst>
                </a:gridCol>
              </a:tblGrid>
              <a:tr h="0">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4861021"/>
                  </a:ext>
                </a:extLst>
              </a:tr>
              <a:tr h="205625">
                <a:tc>
                  <a:txBody>
                    <a:bodyPr/>
                    <a:lstStyle/>
                    <a:p>
                      <a:pPr algn="ctr" fontAlgn="b"/>
                      <a:r>
                        <a:rPr lang="en-US" sz="1000" u="none" strike="noStrike" dirty="0">
                          <a:effectLst/>
                        </a:rPr>
                        <a:t>ECT01-PM1</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7.16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B w="12700" cap="flat" cmpd="sng" algn="ctr">
                      <a:solidFill>
                        <a:schemeClr val="bg1"/>
                      </a:solidFill>
                      <a:prstDash val="solid"/>
                      <a:round/>
                      <a:headEnd type="none" w="med" len="med"/>
                      <a:tailEnd type="none" w="med" len="med"/>
                    </a:lnB>
                  </a:tcPr>
                </a:tc>
                <a:tc>
                  <a:txBody>
                    <a:bodyPr/>
                    <a:lstStyle/>
                    <a:p>
                      <a:pPr algn="ctr" fontAlgn="b"/>
                      <a:r>
                        <a:rPr lang="en-US" altLang="zh-CN" sz="1000" u="none" strike="noStrike" dirty="0">
                          <a:effectLst/>
                        </a:rPr>
                        <a:t>5.49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extLst>
                  <a:ext uri="{0D108BD9-81ED-4DB2-BD59-A6C34878D82A}">
                    <a16:rowId xmlns:a16="http://schemas.microsoft.com/office/drawing/2014/main" val="1764106684"/>
                  </a:ext>
                </a:extLst>
              </a:tr>
              <a:tr h="205625">
                <a:tc>
                  <a:txBody>
                    <a:bodyPr/>
                    <a:lstStyle/>
                    <a:p>
                      <a:pPr algn="ctr" fontAlgn="b"/>
                      <a:r>
                        <a:rPr lang="en-US" sz="1000" u="none" strike="noStrike" dirty="0">
                          <a:effectLst/>
                        </a:rPr>
                        <a:t>ECT01-PM2</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4.94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1000" u="none" strike="noStrike" dirty="0">
                          <a:effectLst/>
                        </a:rPr>
                        <a:t>5.74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extLst>
                  <a:ext uri="{0D108BD9-81ED-4DB2-BD59-A6C34878D82A}">
                    <a16:rowId xmlns:a16="http://schemas.microsoft.com/office/drawing/2014/main" val="810533576"/>
                  </a:ext>
                </a:extLst>
              </a:tr>
              <a:tr h="205625">
                <a:tc>
                  <a:txBody>
                    <a:bodyPr/>
                    <a:lstStyle/>
                    <a:p>
                      <a:pPr algn="ctr" fontAlgn="b"/>
                      <a:r>
                        <a:rPr lang="en-US" sz="1000" u="none" strike="noStrike" dirty="0">
                          <a:effectLst/>
                        </a:rPr>
                        <a:t>ECT01-PM3</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000" u="none" strike="noStrike">
                          <a:effectLst/>
                        </a:rPr>
                        <a:t>3.58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932" marR="8932" marT="893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1000" u="none" strike="noStrike">
                          <a:effectLst/>
                        </a:rPr>
                        <a:t>7.22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932" marR="8932" marT="8932"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01326203"/>
                  </a:ext>
                </a:extLst>
              </a:tr>
              <a:tr h="205625">
                <a:tc>
                  <a:txBody>
                    <a:bodyPr/>
                    <a:lstStyle/>
                    <a:p>
                      <a:pPr algn="ctr" fontAlgn="b"/>
                      <a:r>
                        <a:rPr lang="en-US" sz="1000" u="none" strike="noStrike" dirty="0">
                          <a:effectLst/>
                        </a:rPr>
                        <a:t>ECT02-PM1</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000" u="none" strike="noStrike" dirty="0">
                          <a:effectLst/>
                        </a:rPr>
                        <a:t>6.99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US" altLang="zh-CN" sz="1000" u="none" strike="noStrike" dirty="0">
                          <a:effectLst/>
                        </a:rPr>
                        <a:t>5.45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567976619"/>
                  </a:ext>
                </a:extLst>
              </a:tr>
              <a:tr h="205625">
                <a:tc>
                  <a:txBody>
                    <a:bodyPr/>
                    <a:lstStyle/>
                    <a:p>
                      <a:pPr algn="ctr" fontAlgn="b"/>
                      <a:r>
                        <a:rPr lang="en-US" sz="1000" u="none" strike="noStrike">
                          <a:effectLst/>
                        </a:rPr>
                        <a:t>ECT02-PM2</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4.33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T w="12700" cap="flat" cmpd="sng" algn="ctr">
                      <a:solidFill>
                        <a:schemeClr val="bg1"/>
                      </a:solidFill>
                      <a:prstDash val="solid"/>
                      <a:round/>
                      <a:headEnd type="none" w="med" len="med"/>
                      <a:tailEnd type="none" w="med" len="med"/>
                    </a:lnT>
                  </a:tcPr>
                </a:tc>
                <a:tc>
                  <a:txBody>
                    <a:bodyPr/>
                    <a:lstStyle/>
                    <a:p>
                      <a:pPr algn="ctr" fontAlgn="b"/>
                      <a:r>
                        <a:rPr lang="en-US" altLang="zh-CN" sz="1000" u="none" strike="noStrike" dirty="0">
                          <a:effectLst/>
                        </a:rPr>
                        <a:t>4.52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extLst>
                  <a:ext uri="{0D108BD9-81ED-4DB2-BD59-A6C34878D82A}">
                    <a16:rowId xmlns:a16="http://schemas.microsoft.com/office/drawing/2014/main" val="1436790102"/>
                  </a:ext>
                </a:extLst>
              </a:tr>
              <a:tr h="205625">
                <a:tc>
                  <a:txBody>
                    <a:bodyPr/>
                    <a:lstStyle/>
                    <a:p>
                      <a:pPr algn="ctr" fontAlgn="b"/>
                      <a:r>
                        <a:rPr lang="en-US" sz="1000" u="none" strike="noStrike">
                          <a:effectLst/>
                        </a:rPr>
                        <a:t>ECT02-PM3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7.95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6.70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1353448"/>
                  </a:ext>
                </a:extLst>
              </a:tr>
              <a:tr h="205625">
                <a:tc>
                  <a:txBody>
                    <a:bodyPr/>
                    <a:lstStyle/>
                    <a:p>
                      <a:pPr algn="ctr" fontAlgn="b"/>
                      <a:r>
                        <a:rPr lang="en-US" sz="1000" u="none" strike="noStrike" dirty="0">
                          <a:effectLst/>
                        </a:rPr>
                        <a:t>ECT03-PM1</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5.45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000" u="none" strike="noStrike" dirty="0">
                          <a:effectLst/>
                        </a:rPr>
                        <a:t>2.30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0412412"/>
                  </a:ext>
                </a:extLst>
              </a:tr>
              <a:tr h="205625">
                <a:tc>
                  <a:txBody>
                    <a:bodyPr/>
                    <a:lstStyle/>
                    <a:p>
                      <a:pPr algn="ctr" fontAlgn="b"/>
                      <a:r>
                        <a:rPr lang="en-US" sz="1000" u="none" strike="noStrike" dirty="0">
                          <a:effectLst/>
                        </a:rPr>
                        <a:t>ECT03-PM2</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2.91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4.32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90481126"/>
                  </a:ext>
                </a:extLst>
              </a:tr>
              <a:tr h="205625">
                <a:tc>
                  <a:txBody>
                    <a:bodyPr/>
                    <a:lstStyle/>
                    <a:p>
                      <a:pPr algn="ctr" fontAlgn="b"/>
                      <a:r>
                        <a:rPr lang="en-US" sz="1000" u="none" strike="noStrike">
                          <a:effectLst/>
                        </a:rPr>
                        <a:t>ECT03-PM3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5.24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5.41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377257429"/>
                  </a:ext>
                </a:extLst>
              </a:tr>
              <a:tr h="205625">
                <a:tc>
                  <a:txBody>
                    <a:bodyPr/>
                    <a:lstStyle/>
                    <a:p>
                      <a:pPr algn="ctr" fontAlgn="b"/>
                      <a:r>
                        <a:rPr lang="en-US" sz="1000" u="none" strike="noStrike" dirty="0">
                          <a:effectLst/>
                        </a:rPr>
                        <a:t>ECT04-PM1</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3.90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000" u="none" strike="noStrike" dirty="0">
                          <a:effectLst/>
                        </a:rPr>
                        <a:t>7.63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095779021"/>
                  </a:ext>
                </a:extLst>
              </a:tr>
              <a:tr h="205625">
                <a:tc>
                  <a:txBody>
                    <a:bodyPr/>
                    <a:lstStyle/>
                    <a:p>
                      <a:pPr algn="ctr" fontAlgn="b"/>
                      <a:r>
                        <a:rPr lang="en-US" sz="1000" u="none" strike="noStrike">
                          <a:effectLst/>
                        </a:rPr>
                        <a:t>ECT04-PM2</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a:effectLst/>
                        </a:rPr>
                        <a:t>7.81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1.96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671639187"/>
                  </a:ext>
                </a:extLst>
              </a:tr>
              <a:tr h="205625">
                <a:tc>
                  <a:txBody>
                    <a:bodyPr/>
                    <a:lstStyle/>
                    <a:p>
                      <a:pPr algn="ctr" fontAlgn="b"/>
                      <a:r>
                        <a:rPr lang="en-US" sz="1000" u="none" strike="noStrike">
                          <a:effectLst/>
                        </a:rPr>
                        <a:t>ECT04-PM3</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5.61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5.68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extLst>
                  <a:ext uri="{0D108BD9-81ED-4DB2-BD59-A6C34878D82A}">
                    <a16:rowId xmlns:a16="http://schemas.microsoft.com/office/drawing/2014/main" val="1057096295"/>
                  </a:ext>
                </a:extLst>
              </a:tr>
              <a:tr h="205625">
                <a:tc>
                  <a:txBody>
                    <a:bodyPr/>
                    <a:lstStyle/>
                    <a:p>
                      <a:pPr algn="ctr" fontAlgn="b"/>
                      <a:r>
                        <a:rPr lang="en-US" sz="1000" u="none" strike="noStrike" dirty="0">
                          <a:effectLst/>
                        </a:rPr>
                        <a:t>ECT05-PM1</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4.59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6.19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extLst>
                  <a:ext uri="{0D108BD9-81ED-4DB2-BD59-A6C34878D82A}">
                    <a16:rowId xmlns:a16="http://schemas.microsoft.com/office/drawing/2014/main" val="3117386190"/>
                  </a:ext>
                </a:extLst>
              </a:tr>
              <a:tr h="205625">
                <a:tc>
                  <a:txBody>
                    <a:bodyPr/>
                    <a:lstStyle/>
                    <a:p>
                      <a:pPr algn="ctr" fontAlgn="b"/>
                      <a:r>
                        <a:rPr lang="en-US" sz="1000" u="none" strike="noStrike" dirty="0">
                          <a:effectLst/>
                        </a:rPr>
                        <a:t>ECT05-PM2</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1.88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7.53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extLst>
                  <a:ext uri="{0D108BD9-81ED-4DB2-BD59-A6C34878D82A}">
                    <a16:rowId xmlns:a16="http://schemas.microsoft.com/office/drawing/2014/main" val="3454124504"/>
                  </a:ext>
                </a:extLst>
              </a:tr>
              <a:tr h="205625">
                <a:tc>
                  <a:txBody>
                    <a:bodyPr/>
                    <a:lstStyle/>
                    <a:p>
                      <a:pPr algn="ctr" fontAlgn="b"/>
                      <a:r>
                        <a:rPr lang="en-US" sz="1000" u="none" strike="noStrike" dirty="0">
                          <a:effectLst/>
                        </a:rPr>
                        <a:t>ECT05-PM3</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6.80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4.57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extLst>
                  <a:ext uri="{0D108BD9-81ED-4DB2-BD59-A6C34878D82A}">
                    <a16:rowId xmlns:a16="http://schemas.microsoft.com/office/drawing/2014/main" val="3104723086"/>
                  </a:ext>
                </a:extLst>
              </a:tr>
              <a:tr h="205625">
                <a:tc>
                  <a:txBody>
                    <a:bodyPr/>
                    <a:lstStyle/>
                    <a:p>
                      <a:pPr algn="ctr" fontAlgn="b"/>
                      <a:r>
                        <a:rPr lang="en-US" sz="1000" u="none" strike="noStrike" dirty="0">
                          <a:effectLst/>
                        </a:rPr>
                        <a:t>ECT06-PM1</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0.00</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extLst>
                  <a:ext uri="{0D108BD9-81ED-4DB2-BD59-A6C34878D82A}">
                    <a16:rowId xmlns:a16="http://schemas.microsoft.com/office/drawing/2014/main" val="876359221"/>
                  </a:ext>
                </a:extLst>
              </a:tr>
              <a:tr h="205625">
                <a:tc>
                  <a:txBody>
                    <a:bodyPr/>
                    <a:lstStyle/>
                    <a:p>
                      <a:pPr algn="ctr" fontAlgn="b"/>
                      <a:r>
                        <a:rPr lang="en-US" sz="1000" u="none" strike="noStrike" dirty="0">
                          <a:effectLst/>
                        </a:rPr>
                        <a:t>ECT06-PM2</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tc>
                <a:tc>
                  <a:txBody>
                    <a:bodyPr/>
                    <a:lstStyle/>
                    <a:p>
                      <a:pPr algn="ctr" fontAlgn="b"/>
                      <a:r>
                        <a:rPr lang="en-US" altLang="zh-CN" sz="1000" u="none" strike="noStrike" dirty="0">
                          <a:effectLst/>
                        </a:rPr>
                        <a:t>5.18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B w="28575" cap="flat" cmpd="sng" algn="ctr">
                      <a:solidFill>
                        <a:srgbClr val="FF0000"/>
                      </a:solidFill>
                      <a:prstDash val="solid"/>
                      <a:round/>
                      <a:headEnd type="none" w="med" len="med"/>
                      <a:tailEnd type="none" w="med" len="med"/>
                    </a:lnB>
                  </a:tcPr>
                </a:tc>
                <a:tc>
                  <a:txBody>
                    <a:bodyPr/>
                    <a:lstStyle/>
                    <a:p>
                      <a:pPr algn="ctr" fontAlgn="b"/>
                      <a:r>
                        <a:rPr lang="en-US" altLang="zh-CN" sz="1000" u="none" strike="noStrike" dirty="0">
                          <a:effectLst/>
                        </a:rPr>
                        <a:t>5.29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1629440"/>
                  </a:ext>
                </a:extLst>
              </a:tr>
              <a:tr h="205625">
                <a:tc>
                  <a:txBody>
                    <a:bodyPr/>
                    <a:lstStyle/>
                    <a:p>
                      <a:pPr algn="ctr" fontAlgn="b"/>
                      <a:r>
                        <a:rPr lang="en-US" sz="1000" u="none" strike="noStrike" dirty="0">
                          <a:effectLst/>
                        </a:rPr>
                        <a:t>ECT06-PM3</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000" u="none" strike="noStrike" dirty="0">
                          <a:effectLst/>
                        </a:rPr>
                        <a:t>7.96</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000" u="none" strike="noStrike" dirty="0">
                          <a:effectLst/>
                        </a:rPr>
                        <a:t>6.27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932" marR="8932" marT="8932" marB="0" anchor="ctr">
                    <a:lnL w="28575" cap="flat" cmpd="sng" algn="ctr">
                      <a:solidFill>
                        <a:srgbClr val="FF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22927505"/>
                  </a:ext>
                </a:extLst>
              </a:tr>
            </a:tbl>
          </a:graphicData>
        </a:graphic>
      </p:graphicFrame>
      <p:graphicFrame>
        <p:nvGraphicFramePr>
          <p:cNvPr id="5" name="表格 4"/>
          <p:cNvGraphicFramePr>
            <a:graphicFrameLocks noGrp="1"/>
          </p:cNvGraphicFramePr>
          <p:nvPr>
            <p:extLst/>
          </p:nvPr>
        </p:nvGraphicFramePr>
        <p:xfrm>
          <a:off x="3898900" y="3491712"/>
          <a:ext cx="5105400" cy="533400"/>
        </p:xfrm>
        <a:graphic>
          <a:graphicData uri="http://schemas.openxmlformats.org/drawingml/2006/table">
            <a:tbl>
              <a:tblPr>
                <a:tableStyleId>{5C22544A-7EE6-4342-B048-85BDC9FD1C3A}</a:tableStyleId>
              </a:tblPr>
              <a:tblGrid>
                <a:gridCol w="5105400">
                  <a:extLst>
                    <a:ext uri="{9D8B030D-6E8A-4147-A177-3AD203B41FA5}">
                      <a16:colId xmlns:a16="http://schemas.microsoft.com/office/drawing/2014/main" val="570580663"/>
                    </a:ext>
                  </a:extLst>
                </a:gridCol>
              </a:tblGrid>
              <a:tr h="124291">
                <a:tc>
                  <a:txBody>
                    <a:bodyPr/>
                    <a:lstStyle/>
                    <a:p>
                      <a:pPr algn="l" fontAlgn="b"/>
                      <a:r>
                        <a:rPr lang="zh-CN" altLang="en-US" sz="700" b="1" u="none" strike="noStrike" dirty="0" smtClean="0">
                          <a:solidFill>
                            <a:schemeClr val="bg1"/>
                          </a:solidFill>
                          <a:effectLst/>
                        </a:rPr>
                        <a:t> </a:t>
                      </a:r>
                      <a:r>
                        <a:rPr lang="en-US" altLang="zh-CN" sz="700" b="1" u="none" strike="noStrike" dirty="0" smtClean="0">
                          <a:solidFill>
                            <a:schemeClr val="bg1"/>
                          </a:solidFill>
                          <a:effectLst/>
                        </a:rPr>
                        <a:t>[LOT</a:t>
                      </a:r>
                      <a:r>
                        <a:rPr lang="zh-CN" altLang="en-US" sz="700" b="1" u="none" strike="noStrike" dirty="0" smtClean="0">
                          <a:solidFill>
                            <a:schemeClr val="bg1"/>
                          </a:solidFill>
                          <a:effectLst/>
                        </a:rPr>
                        <a:t>投给机台的顺序</a:t>
                      </a:r>
                      <a:r>
                        <a:rPr lang="en-US" altLang="zh-CN" sz="700" b="1" u="none" strike="noStrike" dirty="0" smtClean="0">
                          <a:solidFill>
                            <a:schemeClr val="bg1"/>
                          </a:solidFill>
                          <a:effectLst/>
                        </a:rPr>
                        <a:t>]</a:t>
                      </a:r>
                      <a:endParaRPr lang="en-US" altLang="zh-CN"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279277966"/>
                  </a:ext>
                </a:extLst>
              </a:tr>
              <a:tr h="409109">
                <a:tc>
                  <a:txBody>
                    <a:bodyPr/>
                    <a:lstStyle/>
                    <a:p>
                      <a:pPr algn="l" fontAlgn="b"/>
                      <a:r>
                        <a:rPr lang="en-US" sz="700" b="1" i="0" u="none" strike="noStrike" dirty="0" smtClean="0">
                          <a:solidFill>
                            <a:schemeClr val="bg1"/>
                          </a:solidFill>
                          <a:effectLst/>
                          <a:latin typeface="等线" panose="02010600030101010101" pitchFamily="2" charset="-122"/>
                          <a:ea typeface="等线" panose="02010600030101010101" pitchFamily="2" charset="-122"/>
                        </a:rPr>
                        <a:t>p41 p11 p431 p441 p231 p181 p581 p391 p251 p481 p301 p351 p501 p381 p81 p241 p171 p341 p71 p411 p51 p601 p61 p461 p511 p111 p531 p471 p281 p491 p321 p191 p551 p21 p371 p31 p131 p161 p421 p361 p541 p211 p311 p331 p101 p271 p261 p521 p91 p291 p201 p571 p151 p221 p121 p591 p561 p141 p401 p451 </a:t>
                      </a:r>
                      <a:endParaRPr lang="en-US"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4226548438"/>
                  </a:ext>
                </a:extLst>
              </a:tr>
            </a:tbl>
          </a:graphicData>
        </a:graphic>
      </p:graphicFrame>
      <p:pic>
        <p:nvPicPr>
          <p:cNvPr id="7" name="图片 6"/>
          <p:cNvPicPr>
            <a:picLocks noChangeAspect="1"/>
          </p:cNvPicPr>
          <p:nvPr/>
        </p:nvPicPr>
        <p:blipFill>
          <a:blip r:embed="rId2"/>
          <a:stretch>
            <a:fillRect/>
          </a:stretch>
        </p:blipFill>
        <p:spPr>
          <a:xfrm>
            <a:off x="4089400" y="742950"/>
            <a:ext cx="3666667" cy="2628571"/>
          </a:xfrm>
          <a:prstGeom prst="rect">
            <a:avLst/>
          </a:prstGeom>
        </p:spPr>
      </p:pic>
      <p:sp>
        <p:nvSpPr>
          <p:cNvPr id="8" name="动作按钮: 第一张 7">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536091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7</a:t>
            </a:r>
            <a:r>
              <a:rPr lang="zh-CN" altLang="en-US" dirty="0" smtClean="0"/>
              <a:t>（</a:t>
            </a:r>
            <a:r>
              <a:rPr lang="en-US" altLang="zh-CN" dirty="0" smtClean="0"/>
              <a:t>100</a:t>
            </a:r>
            <a:r>
              <a:rPr lang="zh-CN" altLang="en-US" dirty="0"/>
              <a:t>））</a:t>
            </a:r>
          </a:p>
        </p:txBody>
      </p:sp>
      <p:graphicFrame>
        <p:nvGraphicFramePr>
          <p:cNvPr id="4" name="表格 3"/>
          <p:cNvGraphicFramePr>
            <a:graphicFrameLocks noGrp="1"/>
          </p:cNvGraphicFramePr>
          <p:nvPr>
            <p:extLst/>
          </p:nvPr>
        </p:nvGraphicFramePr>
        <p:xfrm>
          <a:off x="762000" y="715581"/>
          <a:ext cx="2946400" cy="3672790"/>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4181393694"/>
                    </a:ext>
                  </a:extLst>
                </a:gridCol>
                <a:gridCol w="889000">
                  <a:extLst>
                    <a:ext uri="{9D8B030D-6E8A-4147-A177-3AD203B41FA5}">
                      <a16:colId xmlns:a16="http://schemas.microsoft.com/office/drawing/2014/main" val="239026101"/>
                    </a:ext>
                  </a:extLst>
                </a:gridCol>
                <a:gridCol w="685800">
                  <a:extLst>
                    <a:ext uri="{9D8B030D-6E8A-4147-A177-3AD203B41FA5}">
                      <a16:colId xmlns:a16="http://schemas.microsoft.com/office/drawing/2014/main" val="383316895"/>
                    </a:ext>
                  </a:extLst>
                </a:gridCol>
              </a:tblGrid>
              <a:tr h="0">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4861021"/>
                  </a:ext>
                </a:extLst>
              </a:tr>
              <a:tr h="205625">
                <a:tc>
                  <a:txBody>
                    <a:bodyPr/>
                    <a:lstStyle/>
                    <a:p>
                      <a:pPr algn="l" fontAlgn="b"/>
                      <a:r>
                        <a:rPr lang="en-US" sz="1100" u="none" strike="noStrike" dirty="0">
                          <a:effectLst/>
                        </a:rPr>
                        <a:t>ECT01-PM1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dirty="0">
                          <a:effectLst/>
                        </a:rPr>
                        <a:t>6.22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tc>
                  <a:txBody>
                    <a:bodyPr/>
                    <a:lstStyle/>
                    <a:p>
                      <a:pPr algn="ctr" fontAlgn="ctr"/>
                      <a:r>
                        <a:rPr lang="en-US" altLang="zh-CN" sz="1100" u="none" strike="noStrike" dirty="0">
                          <a:effectLst/>
                        </a:rPr>
                        <a:t>9.89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1764106684"/>
                  </a:ext>
                </a:extLst>
              </a:tr>
              <a:tr h="205625">
                <a:tc>
                  <a:txBody>
                    <a:bodyPr/>
                    <a:lstStyle/>
                    <a:p>
                      <a:pPr algn="l" fontAlgn="b"/>
                      <a:r>
                        <a:rPr lang="en-US" sz="1100" u="none" strike="noStrike" dirty="0">
                          <a:effectLst/>
                        </a:rPr>
                        <a:t>ECT01-PM2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lnR w="12700" cap="flat" cmpd="sng" algn="ctr">
                      <a:solidFill>
                        <a:schemeClr val="bg1"/>
                      </a:solidFill>
                      <a:prstDash val="solid"/>
                      <a:round/>
                      <a:headEnd type="none" w="med" len="med"/>
                      <a:tailEnd type="none" w="med" len="med"/>
                    </a:lnR>
                  </a:tcPr>
                </a:tc>
                <a:tc>
                  <a:txBody>
                    <a:bodyPr/>
                    <a:lstStyle/>
                    <a:p>
                      <a:pPr algn="ctr" fontAlgn="ctr"/>
                      <a:r>
                        <a:rPr lang="en-US" altLang="zh-CN" sz="1100" u="none" strike="noStrike" dirty="0">
                          <a:effectLst/>
                        </a:rPr>
                        <a:t>9.13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altLang="zh-CN" sz="1100" u="none" strike="noStrike" dirty="0">
                          <a:effectLst/>
                        </a:rPr>
                        <a:t>8.95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01326203"/>
                  </a:ext>
                </a:extLst>
              </a:tr>
              <a:tr h="205625">
                <a:tc>
                  <a:txBody>
                    <a:bodyPr/>
                    <a:lstStyle/>
                    <a:p>
                      <a:pPr algn="l" fontAlgn="b"/>
                      <a:r>
                        <a:rPr lang="en-US" sz="1100" u="none" strike="noStrike">
                          <a:effectLst/>
                        </a:rPr>
                        <a:t>ECT01-PM3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R w="12700" cap="flat" cmpd="sng" algn="ctr">
                      <a:solidFill>
                        <a:schemeClr val="bg1"/>
                      </a:solidFill>
                      <a:prstDash val="solid"/>
                      <a:round/>
                      <a:headEnd type="none" w="med" len="med"/>
                      <a:tailEnd type="none" w="med" len="med"/>
                    </a:lnR>
                  </a:tcPr>
                </a:tc>
                <a:tc>
                  <a:txBody>
                    <a:bodyPr/>
                    <a:lstStyle/>
                    <a:p>
                      <a:pPr algn="ctr" fontAlgn="ctr"/>
                      <a:r>
                        <a:rPr lang="en-US" altLang="zh-CN" sz="1100" u="none" strike="noStrike" dirty="0">
                          <a:effectLst/>
                        </a:rPr>
                        <a:t>7.02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ctr"/>
                      <a:r>
                        <a:rPr lang="en-US" altLang="zh-CN" sz="1100" u="none" strike="noStrike" dirty="0">
                          <a:effectLst/>
                        </a:rPr>
                        <a:t>9.70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567976619"/>
                  </a:ext>
                </a:extLst>
              </a:tr>
              <a:tr h="205625">
                <a:tc>
                  <a:txBody>
                    <a:bodyPr/>
                    <a:lstStyle/>
                    <a:p>
                      <a:pPr algn="l" fontAlgn="b"/>
                      <a:r>
                        <a:rPr lang="en-US" sz="1100" u="none" strike="noStrike">
                          <a:effectLst/>
                        </a:rPr>
                        <a:t>ECT02-PM1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a:effectLst/>
                        </a:rPr>
                        <a:t>8.93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T w="12700" cap="flat" cmpd="sng" algn="ctr">
                      <a:solidFill>
                        <a:schemeClr val="bg1"/>
                      </a:solidFill>
                      <a:prstDash val="solid"/>
                      <a:round/>
                      <a:headEnd type="none" w="med" len="med"/>
                      <a:tailEnd type="none" w="med" len="med"/>
                    </a:lnT>
                  </a:tcPr>
                </a:tc>
                <a:tc>
                  <a:txBody>
                    <a:bodyPr/>
                    <a:lstStyle/>
                    <a:p>
                      <a:pPr algn="ctr" fontAlgn="ctr"/>
                      <a:r>
                        <a:rPr lang="en-US" altLang="zh-CN" sz="1100" u="none" strike="noStrike">
                          <a:effectLst/>
                        </a:rPr>
                        <a:t>9.79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1436790102"/>
                  </a:ext>
                </a:extLst>
              </a:tr>
              <a:tr h="205625">
                <a:tc>
                  <a:txBody>
                    <a:bodyPr/>
                    <a:lstStyle/>
                    <a:p>
                      <a:pPr algn="l" fontAlgn="b"/>
                      <a:r>
                        <a:rPr lang="en-US" sz="1100" u="none" strike="noStrike">
                          <a:effectLst/>
                        </a:rPr>
                        <a:t>ECT02-PM2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dirty="0">
                          <a:effectLst/>
                        </a:rPr>
                        <a:t>9.30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ctr"/>
                      <a:r>
                        <a:rPr lang="en-US" altLang="zh-CN" sz="1100" u="none" strike="noStrike" dirty="0">
                          <a:effectLst/>
                        </a:rPr>
                        <a:t>7.22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1353448"/>
                  </a:ext>
                </a:extLst>
              </a:tr>
              <a:tr h="205625">
                <a:tc>
                  <a:txBody>
                    <a:bodyPr/>
                    <a:lstStyle/>
                    <a:p>
                      <a:pPr algn="l" fontAlgn="b"/>
                      <a:r>
                        <a:rPr lang="en-US" sz="1100" u="none" strike="noStrike">
                          <a:effectLst/>
                        </a:rPr>
                        <a:t>ECT02-PM3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a:effectLst/>
                        </a:rPr>
                        <a:t>10.15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ctr"/>
                      <a:r>
                        <a:rPr lang="en-US" altLang="zh-CN" sz="1100" u="none" strike="noStrike" dirty="0">
                          <a:effectLst/>
                        </a:rPr>
                        <a:t>10.85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0412412"/>
                  </a:ext>
                </a:extLst>
              </a:tr>
              <a:tr h="205625">
                <a:tc>
                  <a:txBody>
                    <a:bodyPr/>
                    <a:lstStyle/>
                    <a:p>
                      <a:pPr algn="l" fontAlgn="b"/>
                      <a:r>
                        <a:rPr lang="en-US" sz="1100" u="none" strike="noStrike">
                          <a:effectLst/>
                        </a:rPr>
                        <a:t>ECT03-PM1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a:effectLst/>
                        </a:rPr>
                        <a:t>11.02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ctr"/>
                      <a:r>
                        <a:rPr lang="en-US" altLang="zh-CN" sz="1100" u="none" strike="noStrike" dirty="0">
                          <a:effectLst/>
                        </a:rPr>
                        <a:t>9.20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90481126"/>
                  </a:ext>
                </a:extLst>
              </a:tr>
              <a:tr h="205625">
                <a:tc>
                  <a:txBody>
                    <a:bodyPr/>
                    <a:lstStyle/>
                    <a:p>
                      <a:pPr algn="l" fontAlgn="b"/>
                      <a:r>
                        <a:rPr lang="en-US" sz="1100" u="none" strike="noStrike">
                          <a:effectLst/>
                        </a:rPr>
                        <a:t>ECT03-PM2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a:effectLst/>
                        </a:rPr>
                        <a:t>9.46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ctr"/>
                      <a:r>
                        <a:rPr lang="en-US" altLang="zh-CN" sz="1100" u="none" strike="noStrike" dirty="0">
                          <a:effectLst/>
                        </a:rPr>
                        <a:t>10.42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377257429"/>
                  </a:ext>
                </a:extLst>
              </a:tr>
              <a:tr h="205625">
                <a:tc>
                  <a:txBody>
                    <a:bodyPr/>
                    <a:lstStyle/>
                    <a:p>
                      <a:pPr algn="l" fontAlgn="b"/>
                      <a:r>
                        <a:rPr lang="en-US" sz="1100" u="none" strike="noStrike">
                          <a:effectLst/>
                        </a:rPr>
                        <a:t>ECT03-PM3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dirty="0">
                          <a:effectLst/>
                        </a:rPr>
                        <a:t>11.12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28575" cap="flat" cmpd="sng" algn="ctr">
                      <a:solidFill>
                        <a:srgbClr val="FF0000"/>
                      </a:solidFill>
                      <a:prstDash val="solid"/>
                      <a:round/>
                      <a:headEnd type="none" w="med" len="med"/>
                      <a:tailEnd type="none" w="med" len="med"/>
                    </a:lnR>
                    <a:lnB w="28575"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dirty="0">
                          <a:effectLst/>
                        </a:rPr>
                        <a:t>11.39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4095779021"/>
                  </a:ext>
                </a:extLst>
              </a:tr>
              <a:tr h="205625">
                <a:tc>
                  <a:txBody>
                    <a:bodyPr/>
                    <a:lstStyle/>
                    <a:p>
                      <a:pPr algn="l" fontAlgn="b"/>
                      <a:r>
                        <a:rPr lang="en-US" sz="1100" u="none" strike="noStrike">
                          <a:effectLst/>
                        </a:rPr>
                        <a:t>ECT04-PM1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lnR w="28575" cap="flat" cmpd="sng" algn="ctr">
                      <a:solidFill>
                        <a:srgbClr val="FF0000"/>
                      </a:solidFill>
                      <a:prstDash val="solid"/>
                      <a:round/>
                      <a:headEnd type="none" w="med" len="med"/>
                      <a:tailEnd type="none" w="med" len="med"/>
                    </a:lnR>
                  </a:tcPr>
                </a:tc>
                <a:tc>
                  <a:txBody>
                    <a:bodyPr/>
                    <a:lstStyle/>
                    <a:p>
                      <a:pPr algn="ctr" fontAlgn="ctr"/>
                      <a:r>
                        <a:rPr lang="en-US" altLang="zh-CN" sz="1100" u="none" strike="noStrike" dirty="0">
                          <a:effectLst/>
                        </a:rPr>
                        <a:t>11.80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ctr"/>
                      <a:r>
                        <a:rPr lang="en-US" altLang="zh-CN" sz="1100" u="none" strike="noStrike" dirty="0">
                          <a:effectLst/>
                        </a:rPr>
                        <a:t>7.32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T w="28575"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671639187"/>
                  </a:ext>
                </a:extLst>
              </a:tr>
              <a:tr h="205625">
                <a:tc>
                  <a:txBody>
                    <a:bodyPr/>
                    <a:lstStyle/>
                    <a:p>
                      <a:pPr algn="l" fontAlgn="b"/>
                      <a:r>
                        <a:rPr lang="en-US" sz="1100" u="none" strike="noStrike">
                          <a:effectLst/>
                        </a:rPr>
                        <a:t>ECT04-PM2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dirty="0">
                          <a:effectLst/>
                        </a:rPr>
                        <a:t>10.96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28575" cap="flat" cmpd="sng" algn="ctr">
                      <a:solidFill>
                        <a:srgbClr val="FF0000"/>
                      </a:solidFill>
                      <a:prstDash val="solid"/>
                      <a:round/>
                      <a:headEnd type="none" w="med" len="med"/>
                      <a:tailEnd type="none" w="med" len="med"/>
                    </a:lnT>
                  </a:tcPr>
                </a:tc>
                <a:tc>
                  <a:txBody>
                    <a:bodyPr/>
                    <a:lstStyle/>
                    <a:p>
                      <a:pPr algn="ctr" fontAlgn="ctr"/>
                      <a:r>
                        <a:rPr lang="en-US" altLang="zh-CN" sz="1100" u="none" strike="noStrike" dirty="0">
                          <a:effectLst/>
                        </a:rPr>
                        <a:t>9.59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1057096295"/>
                  </a:ext>
                </a:extLst>
              </a:tr>
              <a:tr h="205625">
                <a:tc>
                  <a:txBody>
                    <a:bodyPr/>
                    <a:lstStyle/>
                    <a:p>
                      <a:pPr algn="l" fontAlgn="b"/>
                      <a:r>
                        <a:rPr lang="en-US" sz="1100" u="none" strike="noStrike">
                          <a:effectLst/>
                        </a:rPr>
                        <a:t>ECT04-PM3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a:effectLst/>
                        </a:rPr>
                        <a:t>10.98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ctr"/>
                      <a:r>
                        <a:rPr lang="en-US" altLang="zh-CN" sz="1100" u="none" strike="noStrike" dirty="0">
                          <a:effectLst/>
                        </a:rPr>
                        <a:t>11.35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117386190"/>
                  </a:ext>
                </a:extLst>
              </a:tr>
              <a:tr h="205625">
                <a:tc>
                  <a:txBody>
                    <a:bodyPr/>
                    <a:lstStyle/>
                    <a:p>
                      <a:pPr algn="l" fontAlgn="b"/>
                      <a:r>
                        <a:rPr lang="en-US" sz="1100" u="none" strike="noStrike">
                          <a:effectLst/>
                        </a:rPr>
                        <a:t>ECT05-PM1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a:effectLst/>
                        </a:rPr>
                        <a:t>11.75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ctr"/>
                      <a:r>
                        <a:rPr lang="en-US" altLang="zh-CN" sz="1100" u="none" strike="noStrike" dirty="0">
                          <a:effectLst/>
                        </a:rPr>
                        <a:t>5.72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454124504"/>
                  </a:ext>
                </a:extLst>
              </a:tr>
              <a:tr h="205625">
                <a:tc>
                  <a:txBody>
                    <a:bodyPr/>
                    <a:lstStyle/>
                    <a:p>
                      <a:pPr algn="l" fontAlgn="b"/>
                      <a:r>
                        <a:rPr lang="en-US" sz="1100" u="none" strike="noStrike">
                          <a:effectLst/>
                        </a:rPr>
                        <a:t>ECT05-PM2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dirty="0">
                          <a:effectLst/>
                        </a:rPr>
                        <a:t>3.69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ctr"/>
                      <a:r>
                        <a:rPr lang="en-US" altLang="zh-CN" sz="1100" u="none" strike="noStrike" dirty="0">
                          <a:effectLst/>
                        </a:rPr>
                        <a:t>7.30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104723086"/>
                  </a:ext>
                </a:extLst>
              </a:tr>
              <a:tr h="205625">
                <a:tc>
                  <a:txBody>
                    <a:bodyPr/>
                    <a:lstStyle/>
                    <a:p>
                      <a:pPr algn="l" fontAlgn="b"/>
                      <a:r>
                        <a:rPr lang="en-US" sz="1100" u="none" strike="noStrike">
                          <a:effectLst/>
                        </a:rPr>
                        <a:t>ECT05-PM3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dirty="0">
                          <a:effectLst/>
                        </a:rPr>
                        <a:t>11.67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ctr"/>
                      <a:r>
                        <a:rPr lang="en-US" altLang="zh-CN" sz="1100" u="none" strike="noStrike" dirty="0">
                          <a:effectLst/>
                        </a:rPr>
                        <a:t>10.82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876359221"/>
                  </a:ext>
                </a:extLst>
              </a:tr>
              <a:tr h="205625">
                <a:tc>
                  <a:txBody>
                    <a:bodyPr/>
                    <a:lstStyle/>
                    <a:p>
                      <a:pPr algn="l" fontAlgn="b"/>
                      <a:r>
                        <a:rPr lang="en-US" sz="1100" u="none" strike="noStrike">
                          <a:effectLst/>
                        </a:rPr>
                        <a:t>ECT06-PM2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dirty="0">
                          <a:effectLst/>
                        </a:rPr>
                        <a:t>9.46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ctr"/>
                      <a:r>
                        <a:rPr lang="en-US" altLang="zh-CN" sz="1100" u="none" strike="noStrike" dirty="0">
                          <a:effectLst/>
                        </a:rPr>
                        <a:t>9.14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1629440"/>
                  </a:ext>
                </a:extLst>
              </a:tr>
              <a:tr h="205625">
                <a:tc>
                  <a:txBody>
                    <a:bodyPr/>
                    <a:lstStyle/>
                    <a:p>
                      <a:pPr algn="l" fontAlgn="b"/>
                      <a:r>
                        <a:rPr lang="en-US" sz="1100" u="none" strike="noStrike" dirty="0">
                          <a:effectLst/>
                        </a:rPr>
                        <a:t>ECT06-PM3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b"/>
                </a:tc>
                <a:tc>
                  <a:txBody>
                    <a:bodyPr/>
                    <a:lstStyle/>
                    <a:p>
                      <a:pPr algn="ctr" fontAlgn="ctr"/>
                      <a:r>
                        <a:rPr lang="en-US" altLang="zh-CN" sz="1100" u="none" strike="noStrike" dirty="0">
                          <a:effectLst/>
                        </a:rPr>
                        <a:t>5.70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ctr"/>
                      <a:r>
                        <a:rPr lang="en-US" altLang="zh-CN" sz="1100" u="none" strike="noStrike" dirty="0">
                          <a:effectLst/>
                        </a:rPr>
                        <a:t>9.70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22927505"/>
                  </a:ext>
                </a:extLst>
              </a:tr>
            </a:tbl>
          </a:graphicData>
        </a:graphic>
      </p:graphicFrame>
      <p:graphicFrame>
        <p:nvGraphicFramePr>
          <p:cNvPr id="5" name="表格 4"/>
          <p:cNvGraphicFramePr>
            <a:graphicFrameLocks noGrp="1"/>
          </p:cNvGraphicFramePr>
          <p:nvPr>
            <p:extLst/>
          </p:nvPr>
        </p:nvGraphicFramePr>
        <p:xfrm>
          <a:off x="3886200" y="3486150"/>
          <a:ext cx="5105400" cy="663344"/>
        </p:xfrm>
        <a:graphic>
          <a:graphicData uri="http://schemas.openxmlformats.org/drawingml/2006/table">
            <a:tbl>
              <a:tblPr>
                <a:tableStyleId>{5C22544A-7EE6-4342-B048-85BDC9FD1C3A}</a:tableStyleId>
              </a:tblPr>
              <a:tblGrid>
                <a:gridCol w="5105400">
                  <a:extLst>
                    <a:ext uri="{9D8B030D-6E8A-4147-A177-3AD203B41FA5}">
                      <a16:colId xmlns:a16="http://schemas.microsoft.com/office/drawing/2014/main" val="570580663"/>
                    </a:ext>
                  </a:extLst>
                </a:gridCol>
              </a:tblGrid>
              <a:tr h="124291">
                <a:tc>
                  <a:txBody>
                    <a:bodyPr/>
                    <a:lstStyle/>
                    <a:p>
                      <a:pPr algn="l" fontAlgn="b"/>
                      <a:r>
                        <a:rPr lang="zh-CN" altLang="en-US" sz="700" b="1" u="none" strike="noStrike" dirty="0" smtClean="0">
                          <a:solidFill>
                            <a:schemeClr val="bg1"/>
                          </a:solidFill>
                          <a:effectLst/>
                        </a:rPr>
                        <a:t> </a:t>
                      </a:r>
                      <a:r>
                        <a:rPr lang="en-US" altLang="zh-CN" sz="700" b="1" u="none" strike="noStrike" dirty="0" smtClean="0">
                          <a:solidFill>
                            <a:schemeClr val="bg1"/>
                          </a:solidFill>
                          <a:effectLst/>
                        </a:rPr>
                        <a:t>[LOT</a:t>
                      </a:r>
                      <a:r>
                        <a:rPr lang="zh-CN" altLang="en-US" sz="700" b="1" u="none" strike="noStrike" dirty="0" smtClean="0">
                          <a:solidFill>
                            <a:schemeClr val="bg1"/>
                          </a:solidFill>
                          <a:effectLst/>
                        </a:rPr>
                        <a:t>投给机台的顺序</a:t>
                      </a:r>
                      <a:r>
                        <a:rPr lang="en-US" altLang="zh-CN" sz="700" b="1" u="none" strike="noStrike" dirty="0" smtClean="0">
                          <a:solidFill>
                            <a:schemeClr val="bg1"/>
                          </a:solidFill>
                          <a:effectLst/>
                        </a:rPr>
                        <a:t>]</a:t>
                      </a:r>
                      <a:endParaRPr lang="en-US" altLang="zh-CN"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279277966"/>
                  </a:ext>
                </a:extLst>
              </a:tr>
              <a:tr h="409109">
                <a:tc>
                  <a:txBody>
                    <a:bodyPr/>
                    <a:lstStyle/>
                    <a:p>
                      <a:pPr algn="l" fontAlgn="b"/>
                      <a:r>
                        <a:rPr lang="en-US" sz="700" b="1" i="0" u="none" strike="noStrike" dirty="0" smtClean="0">
                          <a:solidFill>
                            <a:schemeClr val="bg1"/>
                          </a:solidFill>
                          <a:effectLst/>
                          <a:latin typeface="等线" panose="02010600030101010101" pitchFamily="2" charset="-122"/>
                          <a:ea typeface="等线" panose="02010600030101010101" pitchFamily="2" charset="-122"/>
                        </a:rPr>
                        <a:t>p741 p851 p321 p601 p591 p771 p11 p91 p131 p161 p681 p991 p411 p471 p1001 p621 p191 p181 p501 p551 p211 p641 p431 p631 p231 p951 p581 p751 p311 p531 p171 p61 p831 p791 p71 p491 p21 p921 p41 p371 p721 p811 p81 p821 p31 p361 p961 p341 p291 p541 p251 p281 p121 p971 p481 p261 p651 p841 p731 p331 p911 p381 p101 p701 p871 p521 p711 p201 p141 p761 p691 p891 p611 p901 p351 p561 p111 p421 p391 p661 p881 p221 p861 p151 p401 p461 p511 p781 p441 p271 p981 p801 p51 p451 p241 p941 p931 p571 p301 p671 </a:t>
                      </a:r>
                      <a:endParaRPr lang="en-US"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4226548438"/>
                  </a:ext>
                </a:extLst>
              </a:tr>
            </a:tbl>
          </a:graphicData>
        </a:graphic>
      </p:graphicFrame>
      <p:pic>
        <p:nvPicPr>
          <p:cNvPr id="7" name="图片 6"/>
          <p:cNvPicPr>
            <a:picLocks noChangeAspect="1"/>
          </p:cNvPicPr>
          <p:nvPr/>
        </p:nvPicPr>
        <p:blipFill>
          <a:blip r:embed="rId2"/>
          <a:stretch>
            <a:fillRect/>
          </a:stretch>
        </p:blipFill>
        <p:spPr>
          <a:xfrm>
            <a:off x="3962400" y="715581"/>
            <a:ext cx="3646238" cy="2628076"/>
          </a:xfrm>
          <a:prstGeom prst="rect">
            <a:avLst/>
          </a:prstGeom>
        </p:spPr>
      </p:pic>
      <p:sp>
        <p:nvSpPr>
          <p:cNvPr id="8" name="动作按钮: 第一张 7">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633927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实验设计</a:t>
            </a:r>
            <a:r>
              <a:rPr lang="zh-CN" altLang="en-US" dirty="0" smtClean="0"/>
              <a:t>（</a:t>
            </a:r>
            <a:r>
              <a:rPr lang="en-US" altLang="zh-CN" dirty="0" smtClean="0"/>
              <a:t>7</a:t>
            </a:r>
            <a:r>
              <a:rPr lang="zh-CN" altLang="en-US" dirty="0" smtClean="0"/>
              <a:t>（</a:t>
            </a:r>
            <a:r>
              <a:rPr lang="en-US" altLang="zh-CN" dirty="0" smtClean="0"/>
              <a:t>150</a:t>
            </a:r>
            <a:r>
              <a:rPr lang="zh-CN" altLang="en-US" dirty="0"/>
              <a:t>））</a:t>
            </a:r>
          </a:p>
        </p:txBody>
      </p:sp>
      <p:graphicFrame>
        <p:nvGraphicFramePr>
          <p:cNvPr id="4" name="表格 3"/>
          <p:cNvGraphicFramePr>
            <a:graphicFrameLocks noGrp="1"/>
          </p:cNvGraphicFramePr>
          <p:nvPr>
            <p:extLst/>
          </p:nvPr>
        </p:nvGraphicFramePr>
        <p:xfrm>
          <a:off x="609600" y="742950"/>
          <a:ext cx="2946400" cy="3672790"/>
        </p:xfrm>
        <a:graphic>
          <a:graphicData uri="http://schemas.openxmlformats.org/drawingml/2006/table">
            <a:tbl>
              <a:tblPr firstRow="1">
                <a:tableStyleId>{5C22544A-7EE6-4342-B048-85BDC9FD1C3A}</a:tableStyleId>
              </a:tblPr>
              <a:tblGrid>
                <a:gridCol w="1371600">
                  <a:extLst>
                    <a:ext uri="{9D8B030D-6E8A-4147-A177-3AD203B41FA5}">
                      <a16:colId xmlns:a16="http://schemas.microsoft.com/office/drawing/2014/main" val="4181393694"/>
                    </a:ext>
                  </a:extLst>
                </a:gridCol>
                <a:gridCol w="889000">
                  <a:extLst>
                    <a:ext uri="{9D8B030D-6E8A-4147-A177-3AD203B41FA5}">
                      <a16:colId xmlns:a16="http://schemas.microsoft.com/office/drawing/2014/main" val="239026101"/>
                    </a:ext>
                  </a:extLst>
                </a:gridCol>
                <a:gridCol w="685800">
                  <a:extLst>
                    <a:ext uri="{9D8B030D-6E8A-4147-A177-3AD203B41FA5}">
                      <a16:colId xmlns:a16="http://schemas.microsoft.com/office/drawing/2014/main" val="383316895"/>
                    </a:ext>
                  </a:extLst>
                </a:gridCol>
              </a:tblGrid>
              <a:tr h="0">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Hour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Adjust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44861021"/>
                  </a:ext>
                </a:extLst>
              </a:tr>
              <a:tr h="205625">
                <a:tc>
                  <a:txBody>
                    <a:bodyPr/>
                    <a:lstStyle/>
                    <a:p>
                      <a:pPr algn="ctr" fontAlgn="b"/>
                      <a:r>
                        <a:rPr lang="en-US" sz="1100" u="none" strike="noStrike" dirty="0">
                          <a:effectLst/>
                        </a:rPr>
                        <a:t>ECT01-PM1</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14.38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tc>
                  <a:txBody>
                    <a:bodyPr/>
                    <a:lstStyle/>
                    <a:p>
                      <a:pPr algn="ctr" fontAlgn="b"/>
                      <a:r>
                        <a:rPr lang="en-US" altLang="zh-CN" sz="1100" u="none" strike="noStrike" dirty="0">
                          <a:effectLst/>
                        </a:rPr>
                        <a:t>10.58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1764106684"/>
                  </a:ext>
                </a:extLst>
              </a:tr>
              <a:tr h="205625">
                <a:tc>
                  <a:txBody>
                    <a:bodyPr/>
                    <a:lstStyle/>
                    <a:p>
                      <a:pPr algn="ctr" fontAlgn="b"/>
                      <a:r>
                        <a:rPr lang="en-US" sz="1100" u="none" strike="noStrike" dirty="0">
                          <a:effectLst/>
                        </a:rPr>
                        <a:t>ECT01-PM2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14.43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a:effectLst/>
                        </a:rPr>
                        <a:t>16.61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01326203"/>
                  </a:ext>
                </a:extLst>
              </a:tr>
              <a:tr h="205625">
                <a:tc>
                  <a:txBody>
                    <a:bodyPr/>
                    <a:lstStyle/>
                    <a:p>
                      <a:pPr algn="ctr" fontAlgn="b"/>
                      <a:r>
                        <a:rPr lang="en-US" sz="1100" u="none" strike="noStrike">
                          <a:effectLst/>
                        </a:rPr>
                        <a:t>ECT01-PM3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22.34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15.78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567976619"/>
                  </a:ext>
                </a:extLst>
              </a:tr>
              <a:tr h="205625">
                <a:tc>
                  <a:txBody>
                    <a:bodyPr/>
                    <a:lstStyle/>
                    <a:p>
                      <a:pPr algn="ctr" fontAlgn="b"/>
                      <a:r>
                        <a:rPr lang="en-US" sz="1100" u="none" strike="noStrike">
                          <a:effectLst/>
                        </a:rPr>
                        <a:t>ECT02-PM1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9.15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28575"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dirty="0">
                          <a:effectLst/>
                        </a:rPr>
                        <a:t>12.83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1436790102"/>
                  </a:ext>
                </a:extLst>
              </a:tr>
              <a:tr h="205625">
                <a:tc>
                  <a:txBody>
                    <a:bodyPr/>
                    <a:lstStyle/>
                    <a:p>
                      <a:pPr algn="ctr" fontAlgn="b"/>
                      <a:r>
                        <a:rPr lang="en-US" sz="1100" u="none" strike="noStrike">
                          <a:effectLst/>
                        </a:rPr>
                        <a:t>ECT02-PM2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a:effectLst/>
                        </a:rPr>
                        <a:t>9.82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15.35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1353448"/>
                  </a:ext>
                </a:extLst>
              </a:tr>
              <a:tr h="205625">
                <a:tc>
                  <a:txBody>
                    <a:bodyPr/>
                    <a:lstStyle/>
                    <a:p>
                      <a:pPr algn="ctr" fontAlgn="b"/>
                      <a:r>
                        <a:rPr lang="en-US" sz="1100" u="none" strike="noStrike">
                          <a:effectLst/>
                        </a:rPr>
                        <a:t>ECT02-PM3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18.54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a:effectLst/>
                        </a:rPr>
                        <a:t>17.32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0412412"/>
                  </a:ext>
                </a:extLst>
              </a:tr>
              <a:tr h="205625">
                <a:tc>
                  <a:txBody>
                    <a:bodyPr/>
                    <a:lstStyle/>
                    <a:p>
                      <a:pPr algn="ctr" fontAlgn="b"/>
                      <a:r>
                        <a:rPr lang="en-US" sz="1100" u="none" strike="noStrike">
                          <a:effectLst/>
                        </a:rPr>
                        <a:t>ECT03-PM1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a:effectLst/>
                        </a:rPr>
                        <a:t>15.99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16.91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90481126"/>
                  </a:ext>
                </a:extLst>
              </a:tr>
              <a:tr h="205625">
                <a:tc>
                  <a:txBody>
                    <a:bodyPr/>
                    <a:lstStyle/>
                    <a:p>
                      <a:pPr algn="ctr" fontAlgn="b"/>
                      <a:r>
                        <a:rPr lang="en-US" sz="1100" u="none" strike="noStrike">
                          <a:effectLst/>
                        </a:rPr>
                        <a:t>ECT03-PM2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13.72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16.32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2377257429"/>
                  </a:ext>
                </a:extLst>
              </a:tr>
              <a:tr h="205625">
                <a:tc>
                  <a:txBody>
                    <a:bodyPr/>
                    <a:lstStyle/>
                    <a:p>
                      <a:pPr algn="ctr" fontAlgn="b"/>
                      <a:r>
                        <a:rPr lang="en-US" sz="1100" u="none" strike="noStrike">
                          <a:effectLst/>
                        </a:rPr>
                        <a:t>ECT03-PM3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a:effectLst/>
                        </a:rPr>
                        <a:t>14.60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16.49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4095779021"/>
                  </a:ext>
                </a:extLst>
              </a:tr>
              <a:tr h="205625">
                <a:tc>
                  <a:txBody>
                    <a:bodyPr/>
                    <a:lstStyle/>
                    <a:p>
                      <a:pPr algn="ctr" fontAlgn="b"/>
                      <a:r>
                        <a:rPr lang="en-US" sz="1100" u="none" strike="noStrike">
                          <a:effectLst/>
                        </a:rPr>
                        <a:t>ECT04-PM1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a:effectLst/>
                        </a:rPr>
                        <a:t>13.59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9.86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671639187"/>
                  </a:ext>
                </a:extLst>
              </a:tr>
              <a:tr h="205625">
                <a:tc>
                  <a:txBody>
                    <a:bodyPr/>
                    <a:lstStyle/>
                    <a:p>
                      <a:pPr algn="ctr" fontAlgn="b"/>
                      <a:r>
                        <a:rPr lang="en-US" sz="1100" u="none" strike="noStrike">
                          <a:effectLst/>
                        </a:rPr>
                        <a:t>ECT04-PM2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a:effectLst/>
                        </a:rPr>
                        <a:t>15.06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15.79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1057096295"/>
                  </a:ext>
                </a:extLst>
              </a:tr>
              <a:tr h="205625">
                <a:tc>
                  <a:txBody>
                    <a:bodyPr/>
                    <a:lstStyle/>
                    <a:p>
                      <a:pPr algn="ctr" fontAlgn="b"/>
                      <a:r>
                        <a:rPr lang="en-US" sz="1100" u="none" strike="noStrike">
                          <a:effectLst/>
                        </a:rPr>
                        <a:t>ECT04-PM3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a:effectLst/>
                        </a:rPr>
                        <a:t>14.40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15.18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117386190"/>
                  </a:ext>
                </a:extLst>
              </a:tr>
              <a:tr h="205625">
                <a:tc>
                  <a:txBody>
                    <a:bodyPr/>
                    <a:lstStyle/>
                    <a:p>
                      <a:pPr algn="ctr" fontAlgn="b"/>
                      <a:r>
                        <a:rPr lang="en-US" sz="1100" u="none" strike="noStrike">
                          <a:effectLst/>
                        </a:rPr>
                        <a:t>ECT05-PM1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a:effectLst/>
                        </a:rPr>
                        <a:t>17.47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14.20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extLst>
                  <a:ext uri="{0D108BD9-81ED-4DB2-BD59-A6C34878D82A}">
                    <a16:rowId xmlns:a16="http://schemas.microsoft.com/office/drawing/2014/main" val="3454124504"/>
                  </a:ext>
                </a:extLst>
              </a:tr>
              <a:tr h="205625">
                <a:tc>
                  <a:txBody>
                    <a:bodyPr/>
                    <a:lstStyle/>
                    <a:p>
                      <a:pPr algn="ctr" fontAlgn="b"/>
                      <a:r>
                        <a:rPr lang="en-US" sz="1100" u="none" strike="noStrike">
                          <a:effectLst/>
                        </a:rPr>
                        <a:t>ECT05-PM2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a:effectLst/>
                        </a:rPr>
                        <a:t>18.15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10.99</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104723086"/>
                  </a:ext>
                </a:extLst>
              </a:tr>
              <a:tr h="205625">
                <a:tc>
                  <a:txBody>
                    <a:bodyPr/>
                    <a:lstStyle/>
                    <a:p>
                      <a:pPr algn="ctr" fontAlgn="b"/>
                      <a:r>
                        <a:rPr lang="en-US" sz="1100" u="none" strike="noStrike">
                          <a:effectLst/>
                        </a:rPr>
                        <a:t>ECT05-PM3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a:effectLst/>
                        </a:rPr>
                        <a:t>12.07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lnR w="28575"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18.24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876359221"/>
                  </a:ext>
                </a:extLst>
              </a:tr>
              <a:tr h="205625">
                <a:tc>
                  <a:txBody>
                    <a:bodyPr/>
                    <a:lstStyle/>
                    <a:p>
                      <a:pPr algn="ctr" fontAlgn="b"/>
                      <a:r>
                        <a:rPr lang="en-US" sz="1100" u="none" strike="noStrike">
                          <a:effectLst/>
                        </a:rPr>
                        <a:t>ECT06-PM2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8.64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5.96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T w="28575" cap="flat" cmpd="sng" algn="ctr">
                      <a:solidFill>
                        <a:srgbClr val="FF0000"/>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1629440"/>
                  </a:ext>
                </a:extLst>
              </a:tr>
              <a:tr h="205625">
                <a:tc>
                  <a:txBody>
                    <a:bodyPr/>
                    <a:lstStyle/>
                    <a:p>
                      <a:pPr algn="ctr" fontAlgn="b"/>
                      <a:r>
                        <a:rPr lang="en-US" sz="1100" u="none" strike="noStrike" dirty="0">
                          <a:effectLst/>
                        </a:rPr>
                        <a:t>ECT06-PM3</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tc>
                <a:tc>
                  <a:txBody>
                    <a:bodyPr/>
                    <a:lstStyle/>
                    <a:p>
                      <a:pPr algn="ctr" fontAlgn="b"/>
                      <a:r>
                        <a:rPr lang="en-US" altLang="zh-CN" sz="1100" u="none" strike="noStrike" dirty="0">
                          <a:effectLst/>
                        </a:rPr>
                        <a:t>10.47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R w="12700" cap="flat" cmpd="sng" algn="ctr">
                      <a:solidFill>
                        <a:schemeClr val="bg1"/>
                      </a:solidFill>
                      <a:prstDash val="solid"/>
                      <a:round/>
                      <a:headEnd type="none" w="med" len="med"/>
                      <a:tailEnd type="none" w="med" len="med"/>
                    </a:lnR>
                  </a:tcPr>
                </a:tc>
                <a:tc>
                  <a:txBody>
                    <a:bodyPr/>
                    <a:lstStyle/>
                    <a:p>
                      <a:pPr algn="ctr" fontAlgn="b"/>
                      <a:r>
                        <a:rPr lang="en-US" altLang="zh-CN" sz="1100" u="none" strike="noStrike" dirty="0">
                          <a:effectLst/>
                        </a:rPr>
                        <a:t>14.41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402" marR="9402" marT="940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22927505"/>
                  </a:ext>
                </a:extLst>
              </a:tr>
            </a:tbl>
          </a:graphicData>
        </a:graphic>
      </p:graphicFrame>
      <p:graphicFrame>
        <p:nvGraphicFramePr>
          <p:cNvPr id="5" name="表格 4"/>
          <p:cNvGraphicFramePr>
            <a:graphicFrameLocks noGrp="1"/>
          </p:cNvGraphicFramePr>
          <p:nvPr>
            <p:extLst/>
          </p:nvPr>
        </p:nvGraphicFramePr>
        <p:xfrm>
          <a:off x="3886200" y="3333750"/>
          <a:ext cx="5105400" cy="983384"/>
        </p:xfrm>
        <a:graphic>
          <a:graphicData uri="http://schemas.openxmlformats.org/drawingml/2006/table">
            <a:tbl>
              <a:tblPr>
                <a:tableStyleId>{5C22544A-7EE6-4342-B048-85BDC9FD1C3A}</a:tableStyleId>
              </a:tblPr>
              <a:tblGrid>
                <a:gridCol w="5105400">
                  <a:extLst>
                    <a:ext uri="{9D8B030D-6E8A-4147-A177-3AD203B41FA5}">
                      <a16:colId xmlns:a16="http://schemas.microsoft.com/office/drawing/2014/main" val="570580663"/>
                    </a:ext>
                  </a:extLst>
                </a:gridCol>
              </a:tblGrid>
              <a:tr h="124291">
                <a:tc>
                  <a:txBody>
                    <a:bodyPr/>
                    <a:lstStyle/>
                    <a:p>
                      <a:pPr algn="l" fontAlgn="b"/>
                      <a:r>
                        <a:rPr lang="zh-CN" altLang="en-US" sz="700" b="1" u="none" strike="noStrike" dirty="0" smtClean="0">
                          <a:solidFill>
                            <a:schemeClr val="bg1"/>
                          </a:solidFill>
                          <a:effectLst/>
                        </a:rPr>
                        <a:t> </a:t>
                      </a:r>
                      <a:r>
                        <a:rPr lang="en-US" altLang="zh-CN" sz="700" b="1" u="none" strike="noStrike" dirty="0" smtClean="0">
                          <a:solidFill>
                            <a:schemeClr val="bg1"/>
                          </a:solidFill>
                          <a:effectLst/>
                        </a:rPr>
                        <a:t>[LOT</a:t>
                      </a:r>
                      <a:r>
                        <a:rPr lang="zh-CN" altLang="en-US" sz="700" b="1" u="none" strike="noStrike" dirty="0" smtClean="0">
                          <a:solidFill>
                            <a:schemeClr val="bg1"/>
                          </a:solidFill>
                          <a:effectLst/>
                        </a:rPr>
                        <a:t>投给机台的顺序</a:t>
                      </a:r>
                      <a:r>
                        <a:rPr lang="en-US" altLang="zh-CN" sz="700" b="1" u="none" strike="noStrike" dirty="0" smtClean="0">
                          <a:solidFill>
                            <a:schemeClr val="bg1"/>
                          </a:solidFill>
                          <a:effectLst/>
                        </a:rPr>
                        <a:t>]</a:t>
                      </a:r>
                      <a:endParaRPr lang="en-US" altLang="zh-CN"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279277966"/>
                  </a:ext>
                </a:extLst>
              </a:tr>
              <a:tr h="409109">
                <a:tc>
                  <a:txBody>
                    <a:bodyPr/>
                    <a:lstStyle/>
                    <a:p>
                      <a:pPr algn="l" fontAlgn="b"/>
                      <a:r>
                        <a:rPr lang="en-US" sz="700" b="1" i="0" u="none" strike="noStrike" dirty="0" smtClean="0">
                          <a:solidFill>
                            <a:schemeClr val="bg1"/>
                          </a:solidFill>
                          <a:effectLst/>
                          <a:latin typeface="等线" panose="02010600030101010101" pitchFamily="2" charset="-122"/>
                          <a:ea typeface="等线" panose="02010600030101010101" pitchFamily="2" charset="-122"/>
                        </a:rPr>
                        <a:t>p1091 p531 p1171 p311 p1051 p131 p1481 p991 p901 p1021 p661 p51 p561 p541 p261 p111 p121 p1031 p751 p271 p341 p101 p621 p911 p1281 p151 p1101 p1221 p571 p1341 p1151 p1121 p1351 p201 p401 p981 p171 p611 p1421 p1371 p801 p511 p81 p1211 p831 p461 p431 p741 p821 p1471 p1181 p351 p711 p191 p301 p1291 p781 p881 p1011 p701 p1331 p1261 p681 p521 p1391 p1411 p211 p1061 p691 p1241 p1441 p61 p1111 p771 p161 p1001 p551 p1131 p631 p381 p871 p451 p931 p841 p651 p491 p1231 p961 p971 p41 p221 p1361 p761 p241 p641 p601 p1451 p291 p811 p791 p591 p1201 p1161 p481 p1431 p581 p441 p951 p281 p1321 p91 p501 p1271 p141 p471 p1191 p1141 p11 p891 p1071 p31 p921 p1251 p1041 p1461 p231 p671 p1501 p71 p321 p1401 p1301 p411 p391 p1311 p861 p331 p731 p21 p1381 p851 p941 p421 p181 p361 p371 p721 p1491 p1081 p251 </a:t>
                      </a:r>
                      <a:endParaRPr lang="en-US" sz="700" b="1" i="0" u="none" strike="noStrike" dirty="0">
                        <a:solidFill>
                          <a:schemeClr val="bg1"/>
                        </a:solidFill>
                        <a:effectLst/>
                        <a:latin typeface="等线" panose="02010600030101010101" pitchFamily="2" charset="-122"/>
                        <a:ea typeface="等线" panose="02010600030101010101" pitchFamily="2" charset="-122"/>
                      </a:endParaRPr>
                    </a:p>
                  </a:txBody>
                  <a:tcPr marL="5653" marR="5653" marT="5653" marB="0" anchor="ctr">
                    <a:solidFill>
                      <a:schemeClr val="tx1"/>
                    </a:solidFill>
                  </a:tcPr>
                </a:tc>
                <a:extLst>
                  <a:ext uri="{0D108BD9-81ED-4DB2-BD59-A6C34878D82A}">
                    <a16:rowId xmlns:a16="http://schemas.microsoft.com/office/drawing/2014/main" val="4226548438"/>
                  </a:ext>
                </a:extLst>
              </a:tr>
            </a:tbl>
          </a:graphicData>
        </a:graphic>
      </p:graphicFrame>
      <p:pic>
        <p:nvPicPr>
          <p:cNvPr id="7" name="图片 6"/>
          <p:cNvPicPr>
            <a:picLocks noChangeAspect="1"/>
          </p:cNvPicPr>
          <p:nvPr/>
        </p:nvPicPr>
        <p:blipFill>
          <a:blip r:embed="rId2"/>
          <a:stretch>
            <a:fillRect/>
          </a:stretch>
        </p:blipFill>
        <p:spPr>
          <a:xfrm>
            <a:off x="3962400" y="742950"/>
            <a:ext cx="3505430" cy="2492012"/>
          </a:xfrm>
          <a:prstGeom prst="rect">
            <a:avLst/>
          </a:prstGeom>
        </p:spPr>
      </p:pic>
      <p:sp>
        <p:nvSpPr>
          <p:cNvPr id="8" name="动作按钮: 第一张 7">
            <a:hlinkClick r:id="rId3" action="ppaction://hlinksldjump" highlightClick="1"/>
          </p:cNvPr>
          <p:cNvSpPr/>
          <p:nvPr/>
        </p:nvSpPr>
        <p:spPr>
          <a:xfrm>
            <a:off x="8229600" y="4324350"/>
            <a:ext cx="609600" cy="533400"/>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616425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048000" cy="496888"/>
          </a:xfrm>
        </p:spPr>
        <p:txBody>
          <a:bodyPr/>
          <a:lstStyle/>
          <a:p>
            <a:pPr algn="l"/>
            <a:r>
              <a:rPr lang="en-US" altLang="zh-CN" b="1" dirty="0" smtClean="0"/>
              <a:t>IBV</a:t>
            </a:r>
            <a:r>
              <a:rPr lang="zh-CN" altLang="en-US" b="1" dirty="0" smtClean="0"/>
              <a:t>机台</a:t>
            </a:r>
            <a:endParaRPr lang="zh-CN" altLang="en-US" b="1" dirty="0"/>
          </a:p>
        </p:txBody>
      </p:sp>
      <p:graphicFrame>
        <p:nvGraphicFramePr>
          <p:cNvPr id="3" name="表格 2"/>
          <p:cNvGraphicFramePr>
            <a:graphicFrameLocks noGrp="1"/>
          </p:cNvGraphicFramePr>
          <p:nvPr>
            <p:extLst/>
          </p:nvPr>
        </p:nvGraphicFramePr>
        <p:xfrm>
          <a:off x="228600" y="590550"/>
          <a:ext cx="8762999" cy="579120"/>
        </p:xfrm>
        <a:graphic>
          <a:graphicData uri="http://schemas.openxmlformats.org/drawingml/2006/table">
            <a:tbl>
              <a:tblPr firstRow="1" bandRow="1">
                <a:tableStyleId>{3B4B98B0-60AC-42C2-AFA5-B58CD77FA1E5}</a:tableStyleId>
              </a:tblPr>
              <a:tblGrid>
                <a:gridCol w="1409388">
                  <a:extLst>
                    <a:ext uri="{9D8B030D-6E8A-4147-A177-3AD203B41FA5}">
                      <a16:colId xmlns:a16="http://schemas.microsoft.com/office/drawing/2014/main" val="1226734944"/>
                    </a:ext>
                  </a:extLst>
                </a:gridCol>
                <a:gridCol w="1879183">
                  <a:extLst>
                    <a:ext uri="{9D8B030D-6E8A-4147-A177-3AD203B41FA5}">
                      <a16:colId xmlns:a16="http://schemas.microsoft.com/office/drawing/2014/main" val="1288115583"/>
                    </a:ext>
                  </a:extLst>
                </a:gridCol>
                <a:gridCol w="1879183">
                  <a:extLst>
                    <a:ext uri="{9D8B030D-6E8A-4147-A177-3AD203B41FA5}">
                      <a16:colId xmlns:a16="http://schemas.microsoft.com/office/drawing/2014/main" val="1188853470"/>
                    </a:ext>
                  </a:extLst>
                </a:gridCol>
                <a:gridCol w="1842645">
                  <a:extLst>
                    <a:ext uri="{9D8B030D-6E8A-4147-A177-3AD203B41FA5}">
                      <a16:colId xmlns:a16="http://schemas.microsoft.com/office/drawing/2014/main" val="2982103873"/>
                    </a:ext>
                  </a:extLst>
                </a:gridCol>
                <a:gridCol w="1752600">
                  <a:extLst>
                    <a:ext uri="{9D8B030D-6E8A-4147-A177-3AD203B41FA5}">
                      <a16:colId xmlns:a16="http://schemas.microsoft.com/office/drawing/2014/main" val="3549862963"/>
                    </a:ext>
                  </a:extLst>
                </a:gridCol>
              </a:tblGrid>
              <a:tr h="172006">
                <a:tc>
                  <a:txBody>
                    <a:bodyPr/>
                    <a:lstStyle/>
                    <a:p>
                      <a:pPr algn="ctr"/>
                      <a:r>
                        <a:rPr lang="en-US" altLang="zh-CN" sz="1400" dirty="0" smtClean="0"/>
                        <a:t>Experiment</a:t>
                      </a:r>
                      <a:endParaRPr lang="zh-CN" altLang="en-US" sz="1400" dirty="0"/>
                    </a:p>
                  </a:txBody>
                  <a:tcPr anchor="ctr"/>
                </a:tc>
                <a:tc>
                  <a:txBody>
                    <a:bodyPr/>
                    <a:lstStyle/>
                    <a:p>
                      <a:pPr algn="ctr"/>
                      <a:r>
                        <a:rPr lang="en-US" altLang="zh-CN" sz="1400" dirty="0" smtClean="0"/>
                        <a:t>Lot Count</a:t>
                      </a:r>
                      <a:endParaRPr lang="zh-CN" altLang="en-US" sz="1400" dirty="0"/>
                    </a:p>
                  </a:txBody>
                  <a:tcPr anchor="ctr"/>
                </a:tc>
                <a:tc>
                  <a:txBody>
                    <a:bodyPr/>
                    <a:lstStyle/>
                    <a:p>
                      <a:pPr algn="ctr"/>
                      <a:r>
                        <a:rPr lang="en-US" altLang="zh-CN" sz="1400" dirty="0" smtClean="0"/>
                        <a:t>Before(</a:t>
                      </a:r>
                      <a:r>
                        <a:rPr lang="en-US" altLang="zh-CN" sz="1400" dirty="0" err="1" smtClean="0"/>
                        <a:t>hrs</a:t>
                      </a:r>
                      <a:r>
                        <a:rPr lang="en-US" altLang="zh-CN" sz="1400" dirty="0" smtClean="0"/>
                        <a:t>)</a:t>
                      </a:r>
                      <a:endParaRPr lang="zh-CN" altLang="en-US"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After(</a:t>
                      </a:r>
                      <a:r>
                        <a:rPr lang="en-US" altLang="zh-CN" sz="1400" dirty="0" err="1" smtClean="0"/>
                        <a:t>hrs</a:t>
                      </a:r>
                      <a:r>
                        <a:rPr lang="en-US" altLang="zh-CN" sz="1400" dirty="0" smtClean="0"/>
                        <a:t>)</a:t>
                      </a:r>
                      <a:endParaRPr lang="zh-CN" altLang="en-US" sz="1400" dirty="0"/>
                    </a:p>
                  </a:txBody>
                  <a:tcPr anchor="ctr"/>
                </a:tc>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2092125760"/>
                  </a:ext>
                </a:extLst>
              </a:tr>
              <a:tr h="248906">
                <a:tc>
                  <a:txBody>
                    <a:bodyPr/>
                    <a:lstStyle/>
                    <a:p>
                      <a:pPr algn="ctr"/>
                      <a:r>
                        <a:rPr lang="en-US" altLang="zh-CN" sz="1200" b="0" dirty="0" smtClean="0"/>
                        <a:t>1</a:t>
                      </a:r>
                      <a:endParaRPr lang="zh-CN" altLang="en-US" sz="1200" b="0" dirty="0">
                        <a:latin typeface="+mn-lt"/>
                      </a:endParaRPr>
                    </a:p>
                  </a:txBody>
                  <a:tcPr anchor="ctr"/>
                </a:tc>
                <a:tc>
                  <a:txBody>
                    <a:bodyPr/>
                    <a:lstStyle/>
                    <a:p>
                      <a:pPr algn="ctr"/>
                      <a:r>
                        <a:rPr lang="en-US" altLang="zh-CN" sz="1200" b="0" dirty="0" smtClean="0"/>
                        <a:t>18</a:t>
                      </a:r>
                      <a:endParaRPr lang="zh-CN" altLang="en-US" sz="1200" b="0" dirty="0">
                        <a:latin typeface="+mn-lt"/>
                      </a:endParaRPr>
                    </a:p>
                  </a:txBody>
                  <a:tcPr anchor="ctr"/>
                </a:tc>
                <a:tc>
                  <a:txBody>
                    <a:bodyPr/>
                    <a:lstStyle/>
                    <a:p>
                      <a:pPr algn="ctr" fontAlgn="ctr"/>
                      <a:r>
                        <a:rPr lang="en-US" altLang="zh-CN" sz="1200" b="0" i="0" u="none" strike="noStrike" dirty="0" smtClean="0">
                          <a:solidFill>
                            <a:schemeClr val="tx1"/>
                          </a:solidFill>
                          <a:effectLst/>
                          <a:latin typeface="+mn-lt"/>
                          <a:ea typeface="+mn-ea"/>
                        </a:rPr>
                        <a:t>3.53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b="0" i="0" u="none" strike="noStrike" dirty="0" smtClean="0">
                          <a:solidFill>
                            <a:schemeClr val="tx1"/>
                          </a:solidFill>
                          <a:effectLst/>
                          <a:latin typeface="+mn-lt"/>
                          <a:ea typeface="+mn-ea"/>
                        </a:rPr>
                        <a:t>2.07</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u="none" strike="noStrike" dirty="0" smtClean="0">
                          <a:effectLst/>
                        </a:rPr>
                        <a:t>41.36%</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067276394"/>
                  </a:ext>
                </a:extLst>
              </a:tr>
            </a:tbl>
          </a:graphicData>
        </a:graphic>
      </p:graphicFrame>
      <p:graphicFrame>
        <p:nvGraphicFramePr>
          <p:cNvPr id="4" name="表格 3"/>
          <p:cNvGraphicFramePr>
            <a:graphicFrameLocks noGrp="1"/>
          </p:cNvGraphicFramePr>
          <p:nvPr>
            <p:extLst/>
          </p:nvPr>
        </p:nvGraphicFramePr>
        <p:xfrm>
          <a:off x="224876" y="1912929"/>
          <a:ext cx="2914651" cy="1219201"/>
        </p:xfrm>
        <a:graphic>
          <a:graphicData uri="http://schemas.openxmlformats.org/drawingml/2006/table">
            <a:tbl>
              <a:tblPr firstRow="1">
                <a:tableStyleId>{3C2FFA5D-87B4-456A-9821-1D502468CF0F}</a:tableStyleId>
              </a:tblPr>
              <a:tblGrid>
                <a:gridCol w="1165860">
                  <a:extLst>
                    <a:ext uri="{9D8B030D-6E8A-4147-A177-3AD203B41FA5}">
                      <a16:colId xmlns:a16="http://schemas.microsoft.com/office/drawing/2014/main" val="3101863905"/>
                    </a:ext>
                  </a:extLst>
                </a:gridCol>
                <a:gridCol w="858203">
                  <a:extLst>
                    <a:ext uri="{9D8B030D-6E8A-4147-A177-3AD203B41FA5}">
                      <a16:colId xmlns:a16="http://schemas.microsoft.com/office/drawing/2014/main" val="4015807146"/>
                    </a:ext>
                  </a:extLst>
                </a:gridCol>
                <a:gridCol w="890588">
                  <a:extLst>
                    <a:ext uri="{9D8B030D-6E8A-4147-A177-3AD203B41FA5}">
                      <a16:colId xmlns:a16="http://schemas.microsoft.com/office/drawing/2014/main" val="2333391729"/>
                    </a:ext>
                  </a:extLst>
                </a:gridCol>
              </a:tblGrid>
              <a:tr h="261221">
                <a:tc>
                  <a:txBody>
                    <a:bodyPr/>
                    <a:lstStyle/>
                    <a:p>
                      <a:pPr algn="ctr" fontAlgn="ctr"/>
                      <a:r>
                        <a:rPr lang="en-US" sz="1400" u="none" strike="noStrike" dirty="0" smtClean="0">
                          <a:effectLst/>
                        </a:rPr>
                        <a:t>EQP</a:t>
                      </a:r>
                      <a:endParaRPr lang="en-US" sz="1400" b="1"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sz="1400" u="none" strike="noStrike" dirty="0" smtClean="0">
                          <a:effectLst/>
                        </a:rPr>
                        <a:t>Before</a:t>
                      </a:r>
                      <a:r>
                        <a:rPr lang="en-US" altLang="zh-CN" sz="1400" dirty="0" smtClean="0"/>
                        <a:t>(</a:t>
                      </a:r>
                      <a:r>
                        <a:rPr lang="en-US" altLang="zh-CN" sz="1400" dirty="0" err="1" smtClean="0"/>
                        <a:t>hrs</a:t>
                      </a:r>
                      <a:r>
                        <a:rPr lang="en-US" altLang="zh-CN" sz="1400" dirty="0" smtClean="0"/>
                        <a:t>)</a:t>
                      </a:r>
                      <a:endParaRPr lang="en-US" sz="1400" b="1" i="0" u="none" strike="noStrike" dirty="0">
                        <a:solidFill>
                          <a:srgbClr val="000000"/>
                        </a:solidFill>
                        <a:effectLst/>
                        <a:latin typeface="+mn-lt"/>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tc>
                  <a:txBody>
                    <a:bodyPr/>
                    <a:lstStyle/>
                    <a:p>
                      <a:pPr algn="ctr" fontAlgn="ctr"/>
                      <a:r>
                        <a:rPr lang="en-US" sz="1400" u="none" strike="noStrike" dirty="0" smtClean="0">
                          <a:effectLst/>
                        </a:rPr>
                        <a:t>After</a:t>
                      </a:r>
                      <a:r>
                        <a:rPr lang="en-US" altLang="zh-CN" sz="1400" dirty="0" smtClean="0"/>
                        <a:t>(</a:t>
                      </a:r>
                      <a:r>
                        <a:rPr lang="en-US" altLang="zh-CN" sz="1400" dirty="0" err="1" smtClean="0"/>
                        <a:t>hrs</a:t>
                      </a:r>
                      <a:r>
                        <a:rPr lang="en-US" altLang="zh-CN" sz="1400" dirty="0" smtClean="0"/>
                        <a:t>)</a:t>
                      </a:r>
                      <a:endParaRPr lang="en-US" sz="1400" b="1"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443544472"/>
                  </a:ext>
                </a:extLst>
              </a:tr>
              <a:tr h="240530">
                <a:tc>
                  <a:txBody>
                    <a:bodyPr/>
                    <a:lstStyle/>
                    <a:p>
                      <a:pPr algn="ctr" fontAlgn="b"/>
                      <a:r>
                        <a:rPr lang="en-US" sz="1200" u="none" strike="noStrike" kern="1200" dirty="0" smtClean="0">
                          <a:effectLst/>
                        </a:rPr>
                        <a:t>IBV01</a:t>
                      </a:r>
                      <a:endParaRPr lang="en-US" sz="1200" u="none" strike="noStrike" kern="1200" dirty="0">
                        <a:solidFill>
                          <a:schemeClr val="dk1"/>
                        </a:solidFill>
                        <a:effectLst/>
                        <a:latin typeface="+mn-lt"/>
                        <a:ea typeface="+mn-ea"/>
                        <a:cs typeface="+mn-cs"/>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smtClean="0">
                          <a:effectLst/>
                        </a:rPr>
                        <a:t>3.53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algn="ctr" fontAlgn="b"/>
                      <a:r>
                        <a:rPr lang="en-US" altLang="zh-CN" sz="1200" u="none" strike="noStrike" dirty="0" smtClean="0">
                          <a:effectLst/>
                        </a:rPr>
                        <a:t>2.03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856834981"/>
                  </a:ext>
                </a:extLst>
              </a:tr>
              <a:tr h="24053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smtClean="0">
                          <a:ln>
                            <a:noFill/>
                          </a:ln>
                          <a:effectLst/>
                          <a:uLnTx/>
                          <a:uFillTx/>
                        </a:rPr>
                        <a:t>IBV02</a:t>
                      </a:r>
                      <a:endParaRPr kumimoji="0" lang="en-US" altLang="zh-CN" sz="1200" b="0"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txBody>
                  <a:tcPr marL="9525" marR="9525" marT="9525" marB="0" anchor="ctr"/>
                </a:tc>
                <a:tc>
                  <a:txBody>
                    <a:bodyPr/>
                    <a:lstStyle/>
                    <a:p>
                      <a:pPr algn="ctr" fontAlgn="b"/>
                      <a:r>
                        <a:rPr lang="en-US" altLang="zh-CN" sz="1200" u="none" strike="noStrike" dirty="0" smtClean="0">
                          <a:effectLst/>
                        </a:rPr>
                        <a:t>2.63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tc>
                  <a:txBody>
                    <a:bodyPr/>
                    <a:lstStyle/>
                    <a:p>
                      <a:pPr algn="ctr" fontAlgn="b"/>
                      <a:r>
                        <a:rPr lang="en-US" altLang="zh-CN" sz="1200" u="none" strike="noStrike" dirty="0" smtClean="0">
                          <a:effectLst/>
                        </a:rPr>
                        <a:t>2.05</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3941983404"/>
                  </a:ext>
                </a:extLst>
              </a:tr>
              <a:tr h="23639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smtClean="0">
                          <a:ln>
                            <a:noFill/>
                          </a:ln>
                          <a:effectLst/>
                          <a:uLnTx/>
                          <a:uFillTx/>
                        </a:rPr>
                        <a:t>IBV03</a:t>
                      </a:r>
                      <a:endParaRPr kumimoji="0" lang="en-US" altLang="zh-CN" sz="1200" b="0"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txBody>
                  <a:tcPr marL="9525" marR="9525" marT="9525" marB="0" anchor="ctr"/>
                </a:tc>
                <a:tc>
                  <a:txBody>
                    <a:bodyPr/>
                    <a:lstStyle/>
                    <a:p>
                      <a:pPr algn="ctr" fontAlgn="b"/>
                      <a:r>
                        <a:rPr lang="en-US" altLang="zh-CN" sz="1200" u="none" strike="noStrike" dirty="0" smtClean="0">
                          <a:effectLst/>
                        </a:rPr>
                        <a:t>1.92</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dirty="0" smtClean="0">
                          <a:effectLst/>
                        </a:rPr>
                        <a:t>1.93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577115898"/>
                  </a:ext>
                </a:extLst>
              </a:tr>
              <a:tr h="24053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smtClean="0">
                          <a:ln>
                            <a:noFill/>
                          </a:ln>
                          <a:effectLst/>
                          <a:uLnTx/>
                          <a:uFillTx/>
                        </a:rPr>
                        <a:t>IBV04</a:t>
                      </a:r>
                      <a:endParaRPr kumimoji="0" lang="en-US" altLang="zh-CN" sz="1200" b="0" i="0" u="none" strike="noStrike" kern="1200" cap="none" spc="0" normalizeH="0" baseline="0" noProof="0" dirty="0" smtClean="0">
                        <a:ln>
                          <a:noFill/>
                        </a:ln>
                        <a:solidFill>
                          <a:prstClr val="black"/>
                        </a:solidFill>
                        <a:effectLst/>
                        <a:uLnTx/>
                        <a:uFillTx/>
                        <a:latin typeface="+mn-lt"/>
                        <a:ea typeface="+mn-ea"/>
                        <a:cs typeface="+mn-cs"/>
                      </a:endParaRPr>
                    </a:p>
                  </a:txBody>
                  <a:tcPr marL="9525" marR="9525" marT="9525" marB="0" anchor="ctr"/>
                </a:tc>
                <a:tc>
                  <a:txBody>
                    <a:bodyPr/>
                    <a:lstStyle/>
                    <a:p>
                      <a:pPr algn="ctr" fontAlgn="b"/>
                      <a:r>
                        <a:rPr lang="en-US" altLang="zh-CN" sz="1200" u="none" strike="noStrike" dirty="0" smtClean="0">
                          <a:effectLst/>
                        </a:rPr>
                        <a:t>0</a:t>
                      </a:r>
                      <a:endParaRPr lang="en-US" altLang="zh-CN" sz="1200" b="0" i="0" u="none" strike="noStrike" dirty="0">
                        <a:solidFill>
                          <a:schemeClr val="bg1"/>
                        </a:solidFill>
                        <a:effectLst/>
                        <a:latin typeface="+mn-lt"/>
                        <a:ea typeface="等线" panose="02010600030101010101" pitchFamily="2" charset="-122"/>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smtClean="0">
                          <a:effectLst/>
                        </a:rPr>
                        <a:t>2.07</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29032498"/>
                  </a:ext>
                </a:extLst>
              </a:tr>
            </a:tbl>
          </a:graphicData>
        </a:graphic>
      </p:graphicFrame>
      <p:graphicFrame>
        <p:nvGraphicFramePr>
          <p:cNvPr id="5" name="表格 4"/>
          <p:cNvGraphicFramePr>
            <a:graphicFrameLocks noGrp="1"/>
          </p:cNvGraphicFramePr>
          <p:nvPr>
            <p:extLst/>
          </p:nvPr>
        </p:nvGraphicFramePr>
        <p:xfrm>
          <a:off x="4648200" y="3409950"/>
          <a:ext cx="4343399" cy="1295400"/>
        </p:xfrm>
        <a:graphic>
          <a:graphicData uri="http://schemas.openxmlformats.org/drawingml/2006/table">
            <a:tbl>
              <a:tblPr>
                <a:tableStyleId>{8EC20E35-A176-4012-BC5E-935CFFF8708E}</a:tableStyleId>
              </a:tblPr>
              <a:tblGrid>
                <a:gridCol w="4343399">
                  <a:extLst>
                    <a:ext uri="{9D8B030D-6E8A-4147-A177-3AD203B41FA5}">
                      <a16:colId xmlns:a16="http://schemas.microsoft.com/office/drawing/2014/main" val="215655556"/>
                    </a:ext>
                  </a:extLst>
                </a:gridCol>
              </a:tblGrid>
              <a:tr h="422931">
                <a:tc>
                  <a:txBody>
                    <a:bodyPr/>
                    <a:lstStyle/>
                    <a:p>
                      <a:pPr algn="l" fontAlgn="b"/>
                      <a:endParaRPr lang="en-US" altLang="zh-CN" sz="1000" u="none" strike="noStrike" dirty="0" smtClean="0">
                        <a:effectLst/>
                      </a:endParaRPr>
                    </a:p>
                    <a:p>
                      <a:pPr algn="l" fontAlgn="b"/>
                      <a:r>
                        <a:rPr lang="en-US" altLang="zh-CN" sz="1000" u="none" strike="noStrike" dirty="0" smtClean="0">
                          <a:effectLst/>
                        </a:rPr>
                        <a:t>[</a:t>
                      </a:r>
                      <a:r>
                        <a:rPr lang="en-US" altLang="zh-CN" sz="1000" u="none" strike="noStrike" dirty="0">
                          <a:effectLst/>
                        </a:rPr>
                        <a:t>LOT</a:t>
                      </a:r>
                      <a:r>
                        <a:rPr lang="zh-CN" altLang="en-US" sz="1000" u="none" strike="noStrike" dirty="0">
                          <a:effectLst/>
                        </a:rPr>
                        <a:t>分配给机台的顺序</a:t>
                      </a:r>
                      <a:r>
                        <a:rPr lang="en-US" altLang="zh-CN" sz="1000" u="none" strike="noStrike" dirty="0">
                          <a:effectLst/>
                        </a:rPr>
                        <a:t>]</a:t>
                      </a:r>
                      <a:endParaRPr lang="en-US" altLang="zh-CN"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872469">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mn-lt"/>
                          <a:ea typeface="等线" panose="02010600030101010101" pitchFamily="2" charset="-122"/>
                        </a:rPr>
                        <a:t>LOT11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181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121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171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101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71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21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161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51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61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141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91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131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111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151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81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31 </a:t>
                      </a:r>
                      <a:r>
                        <a:rPr lang="en-US" altLang="zh-CN" sz="1000" b="0" i="0" u="none" strike="noStrike" dirty="0" smtClean="0">
                          <a:solidFill>
                            <a:srgbClr val="000000"/>
                          </a:solidFill>
                          <a:effectLst/>
                          <a:latin typeface="+mn-lt"/>
                          <a:ea typeface="等线" panose="02010600030101010101" pitchFamily="2" charset="-122"/>
                        </a:rPr>
                        <a:t>LOT</a:t>
                      </a:r>
                      <a:r>
                        <a:rPr lang="en-US" sz="1000" b="0" i="0" u="none" strike="noStrike" dirty="0" smtClean="0">
                          <a:solidFill>
                            <a:srgbClr val="000000"/>
                          </a:solidFill>
                          <a:effectLst/>
                          <a:latin typeface="+mn-lt"/>
                          <a:ea typeface="等线" panose="02010600030101010101" pitchFamily="2" charset="-122"/>
                        </a:rPr>
                        <a:t>41</a:t>
                      </a:r>
                      <a:endParaRPr lang="en-US"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600" y="1227130"/>
            <a:ext cx="2684999" cy="1905000"/>
          </a:xfrm>
          <a:prstGeom prst="rect">
            <a:avLst/>
          </a:prstGeom>
          <a:ln>
            <a:solidFill>
              <a:schemeClr val="tx1"/>
            </a:solidFill>
          </a:ln>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601" y="1227130"/>
            <a:ext cx="3065999" cy="1905000"/>
          </a:xfrm>
          <a:prstGeom prst="rect">
            <a:avLst/>
          </a:prstGeom>
          <a:ln>
            <a:solidFill>
              <a:schemeClr val="tx1"/>
            </a:solidFill>
          </a:ln>
        </p:spPr>
      </p:pic>
      <p:sp>
        <p:nvSpPr>
          <p:cNvPr id="8" name="矩形 7"/>
          <p:cNvSpPr/>
          <p:nvPr/>
        </p:nvSpPr>
        <p:spPr>
          <a:xfrm>
            <a:off x="152400" y="1186200"/>
            <a:ext cx="2209800" cy="523220"/>
          </a:xfrm>
          <a:prstGeom prst="rect">
            <a:avLst/>
          </a:prstGeom>
        </p:spPr>
        <p:txBody>
          <a:bodyPr wrap="square">
            <a:spAutoFit/>
          </a:bodyPr>
          <a:lstStyle/>
          <a:p>
            <a:r>
              <a:rPr lang="en-US" altLang="zh-CN" sz="1400" dirty="0"/>
              <a:t>2020/12/11  </a:t>
            </a:r>
            <a:r>
              <a:rPr lang="en-US" altLang="zh-CN" sz="1400" dirty="0" smtClean="0"/>
              <a:t>14:16:29</a:t>
            </a:r>
            <a:r>
              <a:rPr lang="zh-CN" altLang="en-US" sz="1400" dirty="0" smtClean="0"/>
              <a:t>至</a:t>
            </a:r>
            <a:endParaRPr lang="en-US" altLang="zh-CN" sz="1400" dirty="0" smtClean="0"/>
          </a:p>
          <a:p>
            <a:r>
              <a:rPr lang="en-US" altLang="zh-CN" sz="1400" dirty="0" smtClean="0"/>
              <a:t>2020/12/11 </a:t>
            </a:r>
            <a:r>
              <a:rPr lang="en-US" altLang="zh-CN" sz="1400" dirty="0"/>
              <a:t>17:06:13</a:t>
            </a:r>
            <a:endParaRPr lang="zh-CN" altLang="en-US" sz="1400" dirty="0"/>
          </a:p>
        </p:txBody>
      </p:sp>
      <p:pic>
        <p:nvPicPr>
          <p:cNvPr id="10" name="图片 9"/>
          <p:cNvPicPr>
            <a:picLocks noChangeAspect="1"/>
          </p:cNvPicPr>
          <p:nvPr/>
        </p:nvPicPr>
        <p:blipFill>
          <a:blip r:embed="rId4"/>
          <a:stretch>
            <a:fillRect/>
          </a:stretch>
        </p:blipFill>
        <p:spPr>
          <a:xfrm>
            <a:off x="228600" y="3156261"/>
            <a:ext cx="4343400" cy="1549089"/>
          </a:xfrm>
          <a:prstGeom prst="rect">
            <a:avLst/>
          </a:prstGeom>
        </p:spPr>
      </p:pic>
      <p:sp>
        <p:nvSpPr>
          <p:cNvPr id="14" name="矩形 13"/>
          <p:cNvSpPr/>
          <p:nvPr/>
        </p:nvSpPr>
        <p:spPr>
          <a:xfrm>
            <a:off x="1872000" y="3562350"/>
            <a:ext cx="432000" cy="1066800"/>
          </a:xfrm>
          <a:prstGeom prst="rect">
            <a:avLst/>
          </a:prstGeom>
          <a:solidFill>
            <a:srgbClr val="FFE7E7">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1" name="动作按钮: 第一张 10">
            <a:hlinkClick r:id="rId5" action="ppaction://hlinksldjump" highlightClick="1"/>
          </p:cNvPr>
          <p:cNvSpPr/>
          <p:nvPr/>
        </p:nvSpPr>
        <p:spPr>
          <a:xfrm>
            <a:off x="8458200" y="41772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4658713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048000" cy="496888"/>
          </a:xfrm>
        </p:spPr>
        <p:txBody>
          <a:bodyPr/>
          <a:lstStyle/>
          <a:p>
            <a:pPr algn="l"/>
            <a:r>
              <a:rPr lang="en-US" altLang="zh-CN" b="1" dirty="0" smtClean="0"/>
              <a:t>IBV</a:t>
            </a:r>
            <a:r>
              <a:rPr lang="zh-CN" altLang="en-US" b="1" dirty="0" smtClean="0"/>
              <a:t>机台</a:t>
            </a:r>
            <a:endParaRPr lang="zh-CN" altLang="en-US" b="1" dirty="0"/>
          </a:p>
        </p:txBody>
      </p:sp>
      <p:graphicFrame>
        <p:nvGraphicFramePr>
          <p:cNvPr id="3" name="表格 2"/>
          <p:cNvGraphicFramePr>
            <a:graphicFrameLocks noGrp="1"/>
          </p:cNvGraphicFramePr>
          <p:nvPr>
            <p:extLst/>
          </p:nvPr>
        </p:nvGraphicFramePr>
        <p:xfrm>
          <a:off x="228600" y="590550"/>
          <a:ext cx="8762999" cy="579120"/>
        </p:xfrm>
        <a:graphic>
          <a:graphicData uri="http://schemas.openxmlformats.org/drawingml/2006/table">
            <a:tbl>
              <a:tblPr firstRow="1" bandRow="1">
                <a:tableStyleId>{3B4B98B0-60AC-42C2-AFA5-B58CD77FA1E5}</a:tableStyleId>
              </a:tblPr>
              <a:tblGrid>
                <a:gridCol w="1409388">
                  <a:extLst>
                    <a:ext uri="{9D8B030D-6E8A-4147-A177-3AD203B41FA5}">
                      <a16:colId xmlns:a16="http://schemas.microsoft.com/office/drawing/2014/main" val="1226734944"/>
                    </a:ext>
                  </a:extLst>
                </a:gridCol>
                <a:gridCol w="1879183">
                  <a:extLst>
                    <a:ext uri="{9D8B030D-6E8A-4147-A177-3AD203B41FA5}">
                      <a16:colId xmlns:a16="http://schemas.microsoft.com/office/drawing/2014/main" val="1288115583"/>
                    </a:ext>
                  </a:extLst>
                </a:gridCol>
                <a:gridCol w="1879183">
                  <a:extLst>
                    <a:ext uri="{9D8B030D-6E8A-4147-A177-3AD203B41FA5}">
                      <a16:colId xmlns:a16="http://schemas.microsoft.com/office/drawing/2014/main" val="1188853470"/>
                    </a:ext>
                  </a:extLst>
                </a:gridCol>
                <a:gridCol w="1842645">
                  <a:extLst>
                    <a:ext uri="{9D8B030D-6E8A-4147-A177-3AD203B41FA5}">
                      <a16:colId xmlns:a16="http://schemas.microsoft.com/office/drawing/2014/main" val="2982103873"/>
                    </a:ext>
                  </a:extLst>
                </a:gridCol>
                <a:gridCol w="1752600">
                  <a:extLst>
                    <a:ext uri="{9D8B030D-6E8A-4147-A177-3AD203B41FA5}">
                      <a16:colId xmlns:a16="http://schemas.microsoft.com/office/drawing/2014/main" val="3549862963"/>
                    </a:ext>
                  </a:extLst>
                </a:gridCol>
              </a:tblGrid>
              <a:tr h="172006">
                <a:tc>
                  <a:txBody>
                    <a:bodyPr/>
                    <a:lstStyle/>
                    <a:p>
                      <a:pPr algn="ctr"/>
                      <a:r>
                        <a:rPr lang="en-US" altLang="zh-CN" sz="1400" dirty="0" smtClean="0"/>
                        <a:t>Experiment</a:t>
                      </a:r>
                      <a:endParaRPr lang="zh-CN" altLang="en-US" sz="1400" dirty="0"/>
                    </a:p>
                  </a:txBody>
                  <a:tcPr anchor="ctr"/>
                </a:tc>
                <a:tc>
                  <a:txBody>
                    <a:bodyPr/>
                    <a:lstStyle/>
                    <a:p>
                      <a:pPr algn="ctr"/>
                      <a:r>
                        <a:rPr lang="en-US" altLang="zh-CN" sz="1400" dirty="0" smtClean="0"/>
                        <a:t>Lot Count</a:t>
                      </a:r>
                      <a:endParaRPr lang="zh-CN" altLang="en-US" sz="1400" dirty="0"/>
                    </a:p>
                  </a:txBody>
                  <a:tcPr anchor="ctr"/>
                </a:tc>
                <a:tc>
                  <a:txBody>
                    <a:bodyPr/>
                    <a:lstStyle/>
                    <a:p>
                      <a:pPr algn="ctr"/>
                      <a:r>
                        <a:rPr lang="en-US" altLang="zh-CN" sz="1400" dirty="0" smtClean="0"/>
                        <a:t>Before(</a:t>
                      </a:r>
                      <a:r>
                        <a:rPr lang="en-US" altLang="zh-CN" sz="1400" dirty="0" err="1" smtClean="0"/>
                        <a:t>hrs</a:t>
                      </a:r>
                      <a:r>
                        <a:rPr lang="en-US" altLang="zh-CN" sz="1400" dirty="0" smtClean="0"/>
                        <a:t>)</a:t>
                      </a:r>
                      <a:endParaRPr lang="zh-CN" altLang="en-US"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After(</a:t>
                      </a:r>
                      <a:r>
                        <a:rPr lang="en-US" altLang="zh-CN" sz="1400" dirty="0" err="1" smtClean="0"/>
                        <a:t>hrs</a:t>
                      </a:r>
                      <a:r>
                        <a:rPr lang="en-US" altLang="zh-CN" sz="1400" dirty="0" smtClean="0"/>
                        <a:t>)</a:t>
                      </a:r>
                      <a:endParaRPr lang="zh-CN" altLang="en-US" sz="1400" dirty="0"/>
                    </a:p>
                  </a:txBody>
                  <a:tcPr anchor="ctr"/>
                </a:tc>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2092125760"/>
                  </a:ext>
                </a:extLst>
              </a:tr>
              <a:tr h="248906">
                <a:tc>
                  <a:txBody>
                    <a:bodyPr/>
                    <a:lstStyle/>
                    <a:p>
                      <a:pPr algn="ctr"/>
                      <a:r>
                        <a:rPr lang="en-US" altLang="zh-CN" sz="1200" b="0" dirty="0" smtClean="0"/>
                        <a:t>1</a:t>
                      </a:r>
                      <a:endParaRPr lang="zh-CN" altLang="en-US" sz="1200" b="0" dirty="0">
                        <a:latin typeface="+mn-lt"/>
                      </a:endParaRPr>
                    </a:p>
                  </a:txBody>
                  <a:tcPr anchor="ctr"/>
                </a:tc>
                <a:tc>
                  <a:txBody>
                    <a:bodyPr/>
                    <a:lstStyle/>
                    <a:p>
                      <a:pPr algn="ctr"/>
                      <a:r>
                        <a:rPr lang="en-US" altLang="zh-CN" sz="1200" b="0" dirty="0" smtClean="0"/>
                        <a:t>18</a:t>
                      </a:r>
                      <a:endParaRPr lang="zh-CN" altLang="en-US" sz="1200" b="0" dirty="0">
                        <a:latin typeface="+mn-lt"/>
                      </a:endParaRPr>
                    </a:p>
                  </a:txBody>
                  <a:tcPr anchor="ctr"/>
                </a:tc>
                <a:tc>
                  <a:txBody>
                    <a:bodyPr/>
                    <a:lstStyle/>
                    <a:p>
                      <a:pPr algn="ctr" fontAlgn="ctr"/>
                      <a:r>
                        <a:rPr lang="en-US" altLang="zh-CN" sz="1200" b="0" i="0" u="none" strike="noStrike" dirty="0" smtClean="0">
                          <a:solidFill>
                            <a:schemeClr val="tx1"/>
                          </a:solidFill>
                          <a:effectLst/>
                          <a:latin typeface="+mn-lt"/>
                          <a:ea typeface="+mn-ea"/>
                        </a:rPr>
                        <a:t>3.53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b="0" i="0" u="none" strike="noStrike" dirty="0" smtClean="0">
                          <a:solidFill>
                            <a:schemeClr val="tx1"/>
                          </a:solidFill>
                          <a:effectLst/>
                          <a:latin typeface="+mn-lt"/>
                          <a:ea typeface="+mn-ea"/>
                        </a:rPr>
                        <a:t>2.70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u="none" strike="noStrike" dirty="0" smtClean="0">
                          <a:effectLst/>
                        </a:rPr>
                        <a:t>23.51%</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067276394"/>
                  </a:ext>
                </a:extLst>
              </a:tr>
            </a:tbl>
          </a:graphicData>
        </a:graphic>
      </p:graphicFrame>
      <p:graphicFrame>
        <p:nvGraphicFramePr>
          <p:cNvPr id="5" name="表格 4"/>
          <p:cNvGraphicFramePr>
            <a:graphicFrameLocks noGrp="1"/>
          </p:cNvGraphicFramePr>
          <p:nvPr>
            <p:extLst/>
          </p:nvPr>
        </p:nvGraphicFramePr>
        <p:xfrm>
          <a:off x="3276600" y="3409950"/>
          <a:ext cx="5778500" cy="1143000"/>
        </p:xfrm>
        <a:graphic>
          <a:graphicData uri="http://schemas.openxmlformats.org/drawingml/2006/table">
            <a:tbl>
              <a:tblPr>
                <a:tableStyleId>{8EC20E35-A176-4012-BC5E-935CFFF8708E}</a:tableStyleId>
              </a:tblPr>
              <a:tblGrid>
                <a:gridCol w="5778500">
                  <a:extLst>
                    <a:ext uri="{9D8B030D-6E8A-4147-A177-3AD203B41FA5}">
                      <a16:colId xmlns:a16="http://schemas.microsoft.com/office/drawing/2014/main" val="215655556"/>
                    </a:ext>
                  </a:extLst>
                </a:gridCol>
              </a:tblGrid>
              <a:tr h="373174">
                <a:tc>
                  <a:txBody>
                    <a:bodyPr/>
                    <a:lstStyle/>
                    <a:p>
                      <a:pPr algn="l" fontAlgn="b"/>
                      <a:endParaRPr lang="en-US" altLang="zh-CN" sz="1000" u="none" strike="noStrike" dirty="0" smtClean="0">
                        <a:effectLst/>
                      </a:endParaRPr>
                    </a:p>
                    <a:p>
                      <a:pPr algn="l" fontAlgn="b"/>
                      <a:r>
                        <a:rPr lang="en-US" altLang="zh-CN" sz="1000" u="none" strike="noStrike" dirty="0" smtClean="0">
                          <a:effectLst/>
                        </a:rPr>
                        <a:t>[</a:t>
                      </a:r>
                      <a:r>
                        <a:rPr lang="en-US" altLang="zh-CN" sz="1000" u="none" strike="noStrike" dirty="0">
                          <a:effectLst/>
                        </a:rPr>
                        <a:t>LOT</a:t>
                      </a:r>
                      <a:r>
                        <a:rPr lang="zh-CN" altLang="en-US" sz="1000" u="none" strike="noStrike" dirty="0">
                          <a:effectLst/>
                        </a:rPr>
                        <a:t>分配给机台的顺序</a:t>
                      </a:r>
                      <a:r>
                        <a:rPr lang="en-US" altLang="zh-CN" sz="1000" u="none" strike="noStrike" dirty="0">
                          <a:effectLst/>
                        </a:rPr>
                        <a:t>]</a:t>
                      </a:r>
                      <a:endParaRPr lang="en-US" altLang="zh-CN"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769826">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altLang="zh-CN" sz="1000" b="0" i="0" u="none" strike="noStrike" dirty="0" smtClean="0">
                          <a:solidFill>
                            <a:srgbClr val="000000"/>
                          </a:solidFill>
                          <a:effectLst/>
                          <a:latin typeface="+mn-lt"/>
                          <a:ea typeface="等线" panose="02010600030101010101" pitchFamily="2" charset="-122"/>
                        </a:rPr>
                        <a:t>LOT11 LOT141 LOT131 LOT121 LOT31 LOT51 LOT181 LOT161 LOT171 LOT21 LOT81 LOT61 LOT91 LOT71 LOT151 LOT41 LOT101 LOTP111 </a:t>
                      </a:r>
                    </a:p>
                    <a:p>
                      <a:pPr marL="0" marR="0" lvl="0" indent="0" algn="l" defTabSz="4572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sp>
        <p:nvSpPr>
          <p:cNvPr id="8" name="矩形 7"/>
          <p:cNvSpPr/>
          <p:nvPr/>
        </p:nvSpPr>
        <p:spPr>
          <a:xfrm>
            <a:off x="152400" y="1186200"/>
            <a:ext cx="2209800" cy="523220"/>
          </a:xfrm>
          <a:prstGeom prst="rect">
            <a:avLst/>
          </a:prstGeom>
        </p:spPr>
        <p:txBody>
          <a:bodyPr wrap="square">
            <a:spAutoFit/>
          </a:bodyPr>
          <a:lstStyle/>
          <a:p>
            <a:r>
              <a:rPr lang="en-US" altLang="zh-CN" sz="1400" dirty="0"/>
              <a:t>2020/12/11  </a:t>
            </a:r>
            <a:r>
              <a:rPr lang="en-US" altLang="zh-CN" sz="1400" dirty="0" smtClean="0"/>
              <a:t>14:16:29</a:t>
            </a:r>
            <a:r>
              <a:rPr lang="zh-CN" altLang="en-US" sz="1400" dirty="0" smtClean="0"/>
              <a:t>至</a:t>
            </a:r>
            <a:endParaRPr lang="en-US" altLang="zh-CN" sz="1400" dirty="0" smtClean="0"/>
          </a:p>
          <a:p>
            <a:r>
              <a:rPr lang="en-US" altLang="zh-CN" sz="1400" dirty="0" smtClean="0"/>
              <a:t>2020/12/11 </a:t>
            </a:r>
            <a:r>
              <a:rPr lang="en-US" altLang="zh-CN" sz="1400" dirty="0"/>
              <a:t>17:06:13</a:t>
            </a:r>
            <a:endParaRPr lang="zh-CN" altLang="en-US" sz="1400" dirty="0"/>
          </a:p>
        </p:txBody>
      </p:sp>
      <p:graphicFrame>
        <p:nvGraphicFramePr>
          <p:cNvPr id="14" name="表格 13"/>
          <p:cNvGraphicFramePr>
            <a:graphicFrameLocks noGrp="1"/>
          </p:cNvGraphicFramePr>
          <p:nvPr>
            <p:extLst/>
          </p:nvPr>
        </p:nvGraphicFramePr>
        <p:xfrm>
          <a:off x="187842" y="2571750"/>
          <a:ext cx="2971800" cy="1324145"/>
        </p:xfrm>
        <a:graphic>
          <a:graphicData uri="http://schemas.openxmlformats.org/drawingml/2006/table">
            <a:tbl>
              <a:tblPr firstRow="1">
                <a:tableStyleId>{3C2FFA5D-87B4-456A-9821-1D502468CF0F}</a:tableStyleId>
              </a:tblPr>
              <a:tblGrid>
                <a:gridCol w="1188720">
                  <a:extLst>
                    <a:ext uri="{9D8B030D-6E8A-4147-A177-3AD203B41FA5}">
                      <a16:colId xmlns:a16="http://schemas.microsoft.com/office/drawing/2014/main" val="3101863905"/>
                    </a:ext>
                  </a:extLst>
                </a:gridCol>
                <a:gridCol w="875030">
                  <a:extLst>
                    <a:ext uri="{9D8B030D-6E8A-4147-A177-3AD203B41FA5}">
                      <a16:colId xmlns:a16="http://schemas.microsoft.com/office/drawing/2014/main" val="4015807146"/>
                    </a:ext>
                  </a:extLst>
                </a:gridCol>
                <a:gridCol w="908050">
                  <a:extLst>
                    <a:ext uri="{9D8B030D-6E8A-4147-A177-3AD203B41FA5}">
                      <a16:colId xmlns:a16="http://schemas.microsoft.com/office/drawing/2014/main" val="2333391729"/>
                    </a:ext>
                  </a:extLst>
                </a:gridCol>
              </a:tblGrid>
              <a:tr h="284673">
                <a:tc>
                  <a:txBody>
                    <a:bodyPr/>
                    <a:lstStyle/>
                    <a:p>
                      <a:pPr algn="ctr" fontAlgn="ctr"/>
                      <a:r>
                        <a:rPr lang="en-US" sz="1400" u="none" strike="noStrike" dirty="0" smtClean="0">
                          <a:effectLst/>
                        </a:rPr>
                        <a:t>EQP</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400" u="none" strike="noStrike" dirty="0" smtClean="0">
                          <a:effectLst/>
                        </a:rPr>
                        <a:t>Before</a:t>
                      </a:r>
                      <a:r>
                        <a:rPr lang="en-US" altLang="zh-CN" sz="1400" dirty="0" smtClean="0"/>
                        <a:t>(</a:t>
                      </a:r>
                      <a:r>
                        <a:rPr lang="en-US" altLang="zh-CN" sz="1400" dirty="0" err="1" smtClean="0"/>
                        <a:t>hrs</a:t>
                      </a:r>
                      <a:r>
                        <a:rPr lang="en-US" altLang="zh-CN" sz="1400" dirty="0" smtClean="0"/>
                        <a:t>)</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tc>
                  <a:txBody>
                    <a:bodyPr/>
                    <a:lstStyle/>
                    <a:p>
                      <a:pPr algn="ctr" fontAlgn="ctr"/>
                      <a:r>
                        <a:rPr lang="en-US" sz="1400" u="none" strike="noStrike" dirty="0" smtClean="0">
                          <a:effectLst/>
                        </a:rPr>
                        <a:t>After</a:t>
                      </a:r>
                      <a:r>
                        <a:rPr lang="en-US" altLang="zh-CN" sz="1400" dirty="0" smtClean="0"/>
                        <a:t>(</a:t>
                      </a:r>
                      <a:r>
                        <a:rPr lang="en-US" altLang="zh-CN" sz="1400" dirty="0" err="1" smtClean="0"/>
                        <a:t>hrs</a:t>
                      </a:r>
                      <a:r>
                        <a:rPr lang="en-US" altLang="zh-CN" sz="1400" dirty="0" smtClean="0"/>
                        <a:t>)</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43544472"/>
                  </a:ext>
                </a:extLst>
              </a:tr>
              <a:tr h="262124">
                <a:tc>
                  <a:txBody>
                    <a:bodyPr/>
                    <a:lstStyle/>
                    <a:p>
                      <a:pPr algn="ctr" fontAlgn="b"/>
                      <a:r>
                        <a:rPr lang="en-US" sz="1200" u="none" strike="noStrike" kern="1200" dirty="0" smtClean="0">
                          <a:effectLst/>
                        </a:rPr>
                        <a:t>IBV01</a:t>
                      </a:r>
                      <a:endParaRPr lang="en-US" sz="1200" u="none" strike="noStrike" kern="1200" dirty="0">
                        <a:solidFill>
                          <a:schemeClr val="dk1"/>
                        </a:solidFill>
                        <a:effectLst/>
                        <a:latin typeface="+mn-lt"/>
                        <a:ea typeface="+mn-ea"/>
                        <a:cs typeface="+mn-cs"/>
                      </a:endParaRPr>
                    </a:p>
                  </a:txBody>
                  <a:tcPr marL="9525" marR="9525" marT="9525" marB="0" anchor="b">
                    <a:lnR w="19050"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smtClean="0">
                          <a:effectLst/>
                        </a:rPr>
                        <a:t>3.53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b">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algn="ctr" fontAlgn="b"/>
                      <a:r>
                        <a:rPr lang="en-US" altLang="zh-CN" sz="1200" u="none" strike="noStrike" dirty="0" smtClean="0">
                          <a:effectLst/>
                        </a:rPr>
                        <a:t>2.68</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b">
                    <a:lnL w="19050" cap="flat" cmpd="sng" algn="ctr">
                      <a:solidFill>
                        <a:srgbClr val="FF0000"/>
                      </a:solidFill>
                      <a:prstDash val="solid"/>
                      <a:round/>
                      <a:headEnd type="none" w="med" len="med"/>
                      <a:tailEnd type="none" w="med" len="med"/>
                    </a:lnL>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856834981"/>
                  </a:ext>
                </a:extLst>
              </a:tr>
              <a:tr h="262124">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smtClean="0">
                          <a:ln>
                            <a:noFill/>
                          </a:ln>
                          <a:effectLst/>
                          <a:uLnTx/>
                          <a:uFillTx/>
                        </a:rPr>
                        <a:t>IBV02</a:t>
                      </a:r>
                      <a:endParaRPr kumimoji="0" lang="en-US" altLang="zh-CN" sz="1200" b="0"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txBody>
                  <a:tcPr marL="9525" marR="9525" marT="9525" marB="0" anchor="b"/>
                </a:tc>
                <a:tc>
                  <a:txBody>
                    <a:bodyPr/>
                    <a:lstStyle/>
                    <a:p>
                      <a:pPr algn="ctr" fontAlgn="b"/>
                      <a:r>
                        <a:rPr lang="en-US" altLang="zh-CN" sz="1200" u="none" strike="noStrike" dirty="0" smtClean="0">
                          <a:effectLst/>
                        </a:rPr>
                        <a:t>2.63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b">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tcPr>
                </a:tc>
                <a:tc>
                  <a:txBody>
                    <a:bodyPr/>
                    <a:lstStyle/>
                    <a:p>
                      <a:pPr algn="ctr" fontAlgn="b"/>
                      <a:r>
                        <a:rPr lang="en-US" altLang="zh-CN" sz="1200" u="none" strike="noStrike" dirty="0" smtClean="0">
                          <a:effectLst/>
                        </a:rPr>
                        <a:t>2.70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b">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941983404"/>
                  </a:ext>
                </a:extLst>
              </a:tr>
              <a:tr h="257612">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smtClean="0">
                          <a:ln>
                            <a:noFill/>
                          </a:ln>
                          <a:effectLst/>
                          <a:uLnTx/>
                          <a:uFillTx/>
                        </a:rPr>
                        <a:t>IBV03</a:t>
                      </a:r>
                      <a:endParaRPr kumimoji="0" lang="en-US" altLang="zh-CN" sz="1200" b="0"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txBody>
                  <a:tcPr marL="9525" marR="9525" marT="9525" marB="0" anchor="b"/>
                </a:tc>
                <a:tc>
                  <a:txBody>
                    <a:bodyPr/>
                    <a:lstStyle/>
                    <a:p>
                      <a:pPr algn="ctr" fontAlgn="b"/>
                      <a:r>
                        <a:rPr lang="en-US" altLang="zh-CN" sz="1200" u="none" strike="noStrike" dirty="0" smtClean="0">
                          <a:effectLst/>
                        </a:rPr>
                        <a:t>1.92</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ctr" fontAlgn="b"/>
                      <a:r>
                        <a:rPr lang="en-US" altLang="zh-CN" sz="1200" u="none" strike="noStrike" dirty="0" smtClean="0">
                          <a:effectLst/>
                        </a:rPr>
                        <a:t>2.70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b">
                    <a:lnT w="190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577115898"/>
                  </a:ext>
                </a:extLst>
              </a:tr>
              <a:tr h="257612">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200" u="none" strike="noStrike" kern="1200" cap="none" spc="0" normalizeH="0" baseline="0" noProof="0" dirty="0" smtClean="0">
                          <a:ln>
                            <a:noFill/>
                          </a:ln>
                          <a:solidFill>
                            <a:schemeClr val="bg1">
                              <a:lumMod val="65000"/>
                            </a:schemeClr>
                          </a:solidFill>
                          <a:effectLst/>
                          <a:uLnTx/>
                          <a:uFillTx/>
                        </a:rPr>
                        <a:t>IBV04</a:t>
                      </a:r>
                      <a:endParaRPr kumimoji="0" lang="en-US" altLang="zh-CN" sz="1200" b="0" i="0" u="none" strike="noStrike" kern="1200" cap="none" spc="0" normalizeH="0" baseline="0" noProof="0" dirty="0" smtClean="0">
                        <a:ln>
                          <a:noFill/>
                        </a:ln>
                        <a:solidFill>
                          <a:schemeClr val="bg1">
                            <a:lumMod val="65000"/>
                          </a:schemeClr>
                        </a:solidFill>
                        <a:effectLst/>
                        <a:uLnTx/>
                        <a:uFillTx/>
                        <a:latin typeface="+mn-lt"/>
                        <a:ea typeface="+mn-ea"/>
                        <a:cs typeface="+mn-cs"/>
                      </a:endParaRPr>
                    </a:p>
                  </a:txBody>
                  <a:tcPr marL="9525" marR="9525" marT="9525" marB="0" anchor="ctr"/>
                </a:tc>
                <a:tc>
                  <a:txBody>
                    <a:bodyPr/>
                    <a:lstStyle/>
                    <a:p>
                      <a:pPr algn="ctr" fontAlgn="b"/>
                      <a:r>
                        <a:rPr lang="en-US" altLang="zh-CN" sz="1200" b="0" i="0" u="none" strike="noStrike" dirty="0" smtClean="0">
                          <a:solidFill>
                            <a:schemeClr val="bg1">
                              <a:lumMod val="65000"/>
                            </a:schemeClr>
                          </a:solidFill>
                          <a:effectLst/>
                          <a:latin typeface="+mn-lt"/>
                          <a:ea typeface="+mn-ea"/>
                        </a:rPr>
                        <a:t>-</a:t>
                      </a:r>
                      <a:endParaRPr lang="en-US" altLang="zh-CN" sz="1200" b="0" i="0" u="none" strike="noStrike" dirty="0">
                        <a:solidFill>
                          <a:schemeClr val="bg1">
                            <a:lumMod val="65000"/>
                          </a:schemeClr>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i="0" u="none" strike="noStrike" dirty="0" smtClean="0">
                          <a:solidFill>
                            <a:schemeClr val="bg1">
                              <a:lumMod val="65000"/>
                            </a:schemeClr>
                          </a:solidFill>
                          <a:effectLst/>
                          <a:latin typeface="+mn-lt"/>
                          <a:ea typeface="+mn-ea"/>
                        </a:rPr>
                        <a:t>-</a:t>
                      </a:r>
                      <a:endParaRPr lang="en-US" altLang="zh-CN" sz="1200" b="0" i="0" u="none" strike="noStrike" dirty="0">
                        <a:solidFill>
                          <a:schemeClr val="bg1">
                            <a:lumMod val="65000"/>
                          </a:schemeClr>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3323121377"/>
                  </a:ext>
                </a:extLst>
              </a:tr>
            </a:tbl>
          </a:graphicData>
        </a:graphic>
      </p:graphicFrame>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63332"/>
            <a:ext cx="2895600" cy="2101029"/>
          </a:xfrm>
          <a:prstGeom prst="rect">
            <a:avLst/>
          </a:prstGeom>
          <a:ln>
            <a:solidFill>
              <a:schemeClr val="tx1"/>
            </a:solidFill>
          </a:ln>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260351"/>
            <a:ext cx="2806699" cy="2104009"/>
          </a:xfrm>
          <a:prstGeom prst="rect">
            <a:avLst/>
          </a:prstGeom>
          <a:ln>
            <a:solidFill>
              <a:schemeClr val="tx1"/>
            </a:solidFill>
          </a:ln>
        </p:spPr>
      </p:pic>
      <p:sp>
        <p:nvSpPr>
          <p:cNvPr id="17" name="矩形 16"/>
          <p:cNvSpPr/>
          <p:nvPr/>
        </p:nvSpPr>
        <p:spPr>
          <a:xfrm>
            <a:off x="168349" y="2090955"/>
            <a:ext cx="2209800" cy="307777"/>
          </a:xfrm>
          <a:prstGeom prst="rect">
            <a:avLst/>
          </a:prstGeom>
        </p:spPr>
        <p:txBody>
          <a:bodyPr wrap="square">
            <a:spAutoFit/>
          </a:bodyPr>
          <a:lstStyle/>
          <a:p>
            <a:r>
              <a:rPr lang="zh-CN" altLang="en-US" sz="1400" b="1" dirty="0" smtClean="0">
                <a:solidFill>
                  <a:srgbClr val="00B0F0"/>
                </a:solidFill>
              </a:rPr>
              <a:t>将</a:t>
            </a:r>
            <a:r>
              <a:rPr lang="en-US" altLang="zh-CN" sz="1400" b="1" dirty="0" smtClean="0">
                <a:solidFill>
                  <a:srgbClr val="00B0F0"/>
                </a:solidFill>
              </a:rPr>
              <a:t>IBV04</a:t>
            </a:r>
            <a:r>
              <a:rPr lang="zh-CN" altLang="en-US" sz="1400" b="1" dirty="0" smtClean="0">
                <a:solidFill>
                  <a:srgbClr val="00B0F0"/>
                </a:solidFill>
              </a:rPr>
              <a:t>设置为不能</a:t>
            </a:r>
            <a:r>
              <a:rPr lang="en-US" altLang="zh-CN" sz="1400" b="1" dirty="0" smtClean="0">
                <a:solidFill>
                  <a:srgbClr val="00B0F0"/>
                </a:solidFill>
              </a:rPr>
              <a:t>run</a:t>
            </a:r>
            <a:endParaRPr lang="zh-CN" altLang="en-US" sz="1400" b="1" dirty="0">
              <a:solidFill>
                <a:srgbClr val="00B0F0"/>
              </a:solidFill>
            </a:endParaRPr>
          </a:p>
        </p:txBody>
      </p:sp>
      <p:sp>
        <p:nvSpPr>
          <p:cNvPr id="10" name="动作按钮: 第一张 9">
            <a:hlinkClick r:id="rId4" action="ppaction://hlinksldjump" highlightClick="1"/>
          </p:cNvPr>
          <p:cNvSpPr/>
          <p:nvPr/>
        </p:nvSpPr>
        <p:spPr>
          <a:xfrm>
            <a:off x="8458200" y="41772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039056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0" y="0"/>
            <a:ext cx="3733800" cy="496888"/>
          </a:xfrm>
        </p:spPr>
        <p:txBody>
          <a:bodyPr/>
          <a:lstStyle/>
          <a:p>
            <a:pPr algn="l"/>
            <a:r>
              <a:rPr lang="zh-CN" altLang="en-US" b="1" dirty="0" smtClean="0">
                <a:latin typeface="+mn-lt"/>
                <a:cs typeface="Arial Unicode MS" panose="020B0604020202020204" pitchFamily="34" charset="-122"/>
              </a:rPr>
              <a:t>初始解决思路</a:t>
            </a:r>
            <a:r>
              <a:rPr lang="en-US" altLang="zh-CN" b="1" dirty="0" smtClean="0">
                <a:latin typeface="+mn-lt"/>
                <a:cs typeface="Arial Unicode MS" panose="020B0604020202020204" pitchFamily="34" charset="-122"/>
              </a:rPr>
              <a:t>—</a:t>
            </a:r>
            <a:r>
              <a:rPr lang="en-US" altLang="zh-CN" b="1" dirty="0" err="1" smtClean="0">
                <a:latin typeface="+mn-lt"/>
                <a:cs typeface="Arial Unicode MS" panose="020B0604020202020204" pitchFamily="34" charset="-122"/>
              </a:rPr>
              <a:t>Qtime</a:t>
            </a:r>
            <a:endParaRPr lang="zh-CN" altLang="en-US" b="1" dirty="0">
              <a:latin typeface="+mn-lt"/>
            </a:endParaRPr>
          </a:p>
        </p:txBody>
      </p:sp>
      <p:sp>
        <p:nvSpPr>
          <p:cNvPr id="34" name="矩形 33"/>
          <p:cNvSpPr/>
          <p:nvPr/>
        </p:nvSpPr>
        <p:spPr>
          <a:xfrm>
            <a:off x="1979336" y="2880787"/>
            <a:ext cx="3276600" cy="536746"/>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zh-CN" altLang="en-US"/>
          </a:p>
        </p:txBody>
      </p:sp>
      <p:sp>
        <p:nvSpPr>
          <p:cNvPr id="35" name="圆角矩形 34"/>
          <p:cNvSpPr/>
          <p:nvPr/>
        </p:nvSpPr>
        <p:spPr>
          <a:xfrm>
            <a:off x="3200136" y="496888"/>
            <a:ext cx="712167" cy="170251"/>
          </a:xfrm>
          <a:prstGeom prst="roundRect">
            <a:avLst/>
          </a:prstGeom>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1100" dirty="0" smtClean="0"/>
              <a:t>开始</a:t>
            </a:r>
            <a:endParaRPr lang="zh-CN" altLang="en-US" sz="1100" dirty="0"/>
          </a:p>
        </p:txBody>
      </p:sp>
      <p:sp>
        <p:nvSpPr>
          <p:cNvPr id="36" name="矩形 35"/>
          <p:cNvSpPr/>
          <p:nvPr/>
        </p:nvSpPr>
        <p:spPr>
          <a:xfrm>
            <a:off x="2871037" y="791849"/>
            <a:ext cx="1368151" cy="170251"/>
          </a:xfrm>
          <a:prstGeom prst="rect">
            <a:avLst/>
          </a:prstGeom>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1100" dirty="0" smtClean="0"/>
              <a:t>参数初始化</a:t>
            </a:r>
            <a:endParaRPr lang="zh-CN" altLang="en-US" sz="1100" dirty="0"/>
          </a:p>
        </p:txBody>
      </p:sp>
      <p:cxnSp>
        <p:nvCxnSpPr>
          <p:cNvPr id="37" name="直接箭头连接符 36"/>
          <p:cNvCxnSpPr>
            <a:stCxn id="35" idx="2"/>
            <a:endCxn id="36" idx="0"/>
          </p:cNvCxnSpPr>
          <p:nvPr/>
        </p:nvCxnSpPr>
        <p:spPr>
          <a:xfrm flipH="1">
            <a:off x="3555113" y="667139"/>
            <a:ext cx="1107" cy="124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3002901" y="1414539"/>
            <a:ext cx="1104421" cy="170251"/>
          </a:xfrm>
          <a:prstGeom prst="rect">
            <a:avLst/>
          </a:prstGeom>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1100" dirty="0" smtClean="0"/>
              <a:t>机器选择</a:t>
            </a:r>
            <a:endParaRPr lang="zh-CN" altLang="en-US" sz="1100" dirty="0"/>
          </a:p>
        </p:txBody>
      </p:sp>
      <p:cxnSp>
        <p:nvCxnSpPr>
          <p:cNvPr id="39" name="直接箭头连接符 38"/>
          <p:cNvCxnSpPr>
            <a:stCxn id="38" idx="2"/>
            <a:endCxn id="43" idx="0"/>
          </p:cNvCxnSpPr>
          <p:nvPr/>
        </p:nvCxnSpPr>
        <p:spPr>
          <a:xfrm>
            <a:off x="3555112" y="1584790"/>
            <a:ext cx="1879" cy="160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菱形 39"/>
          <p:cNvSpPr/>
          <p:nvPr/>
        </p:nvSpPr>
        <p:spPr>
          <a:xfrm>
            <a:off x="2462844" y="4026821"/>
            <a:ext cx="2184536" cy="432000"/>
          </a:xfrm>
          <a:prstGeom prst="diamond">
            <a:avLst/>
          </a:prstGeom>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1100" dirty="0"/>
              <a:t>是否满足终止</a:t>
            </a:r>
            <a:r>
              <a:rPr lang="zh-CN" altLang="en-US" sz="1100" dirty="0" smtClean="0"/>
              <a:t>条件？</a:t>
            </a:r>
            <a:endParaRPr lang="zh-CN" altLang="en-US" sz="1100" dirty="0"/>
          </a:p>
        </p:txBody>
      </p:sp>
      <p:cxnSp>
        <p:nvCxnSpPr>
          <p:cNvPr id="41" name="直接箭头连接符 40"/>
          <p:cNvCxnSpPr>
            <a:stCxn id="40" idx="2"/>
            <a:endCxn id="65" idx="0"/>
          </p:cNvCxnSpPr>
          <p:nvPr/>
        </p:nvCxnSpPr>
        <p:spPr>
          <a:xfrm>
            <a:off x="3555112" y="4458821"/>
            <a:ext cx="1108" cy="164383"/>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42" name="文本框 22"/>
          <p:cNvSpPr txBox="1">
            <a:spLocks noChangeArrowheads="1"/>
          </p:cNvSpPr>
          <p:nvPr/>
        </p:nvSpPr>
        <p:spPr bwMode="auto">
          <a:xfrm>
            <a:off x="3521318" y="4409960"/>
            <a:ext cx="355427" cy="26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100" dirty="0"/>
              <a:t>是</a:t>
            </a:r>
          </a:p>
        </p:txBody>
      </p:sp>
      <p:sp>
        <p:nvSpPr>
          <p:cNvPr id="43" name="矩形 42"/>
          <p:cNvSpPr/>
          <p:nvPr/>
        </p:nvSpPr>
        <p:spPr>
          <a:xfrm>
            <a:off x="3004780" y="1745100"/>
            <a:ext cx="1104421" cy="170251"/>
          </a:xfrm>
          <a:prstGeom prst="rect">
            <a:avLst/>
          </a:prstGeom>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altLang="zh-CN" sz="1100" dirty="0" smtClean="0"/>
              <a:t>Step</a:t>
            </a:r>
            <a:r>
              <a:rPr lang="zh-CN" altLang="en-US" sz="1100" dirty="0" smtClean="0"/>
              <a:t>排序</a:t>
            </a:r>
            <a:endParaRPr lang="zh-CN" altLang="en-US" sz="1100" dirty="0"/>
          </a:p>
        </p:txBody>
      </p:sp>
      <p:sp>
        <p:nvSpPr>
          <p:cNvPr id="44" name="菱形 43"/>
          <p:cNvSpPr/>
          <p:nvPr/>
        </p:nvSpPr>
        <p:spPr>
          <a:xfrm>
            <a:off x="2462842" y="2035002"/>
            <a:ext cx="2188317" cy="432000"/>
          </a:xfrm>
          <a:prstGeom prst="diamond">
            <a:avLst/>
          </a:prstGeom>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1100" dirty="0" smtClean="0"/>
              <a:t>对所有</a:t>
            </a:r>
            <a:r>
              <a:rPr lang="en-US" altLang="zh-CN" sz="1100" dirty="0" smtClean="0"/>
              <a:t>LOT</a:t>
            </a:r>
            <a:r>
              <a:rPr lang="zh-CN" altLang="en-US" sz="1100" dirty="0" smtClean="0"/>
              <a:t>的</a:t>
            </a:r>
            <a:r>
              <a:rPr lang="en-US" altLang="zh-CN" sz="1100" dirty="0" smtClean="0"/>
              <a:t>step</a:t>
            </a:r>
            <a:r>
              <a:rPr lang="zh-CN" altLang="en-US" sz="1100" dirty="0" smtClean="0"/>
              <a:t>均排序？</a:t>
            </a:r>
            <a:endParaRPr lang="zh-CN" altLang="en-US" sz="1100" dirty="0"/>
          </a:p>
        </p:txBody>
      </p:sp>
      <p:cxnSp>
        <p:nvCxnSpPr>
          <p:cNvPr id="45" name="直接箭头连接符 44"/>
          <p:cNvCxnSpPr>
            <a:stCxn id="43" idx="2"/>
            <a:endCxn id="44" idx="0"/>
          </p:cNvCxnSpPr>
          <p:nvPr/>
        </p:nvCxnSpPr>
        <p:spPr>
          <a:xfrm>
            <a:off x="3556991" y="1915351"/>
            <a:ext cx="10" cy="119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2913539" y="3446841"/>
            <a:ext cx="1296143" cy="170251"/>
          </a:xfrm>
          <a:prstGeom prst="rect">
            <a:avLst/>
          </a:prstGeom>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1100" dirty="0" smtClean="0"/>
              <a:t>更新最优解</a:t>
            </a:r>
            <a:endParaRPr lang="zh-CN" altLang="en-US" sz="1100" dirty="0"/>
          </a:p>
        </p:txBody>
      </p:sp>
      <p:sp>
        <p:nvSpPr>
          <p:cNvPr id="47" name="矩形 46"/>
          <p:cNvSpPr/>
          <p:nvPr/>
        </p:nvSpPr>
        <p:spPr>
          <a:xfrm>
            <a:off x="3002900" y="3729052"/>
            <a:ext cx="1104421" cy="170251"/>
          </a:xfrm>
          <a:prstGeom prst="rect">
            <a:avLst/>
          </a:prstGeom>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1100" dirty="0" smtClean="0"/>
              <a:t>信息素更新</a:t>
            </a:r>
            <a:endParaRPr lang="zh-CN" altLang="en-US" sz="1100" dirty="0"/>
          </a:p>
        </p:txBody>
      </p:sp>
      <p:cxnSp>
        <p:nvCxnSpPr>
          <p:cNvPr id="48" name="直接箭头连接符 47"/>
          <p:cNvCxnSpPr>
            <a:stCxn id="44" idx="2"/>
            <a:endCxn id="58" idx="0"/>
          </p:cNvCxnSpPr>
          <p:nvPr/>
        </p:nvCxnSpPr>
        <p:spPr>
          <a:xfrm flipH="1">
            <a:off x="3552934" y="2467002"/>
            <a:ext cx="4067" cy="172132"/>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49" name="直接箭头连接符 48"/>
          <p:cNvCxnSpPr>
            <a:stCxn id="46" idx="2"/>
            <a:endCxn id="47" idx="0"/>
          </p:cNvCxnSpPr>
          <p:nvPr/>
        </p:nvCxnSpPr>
        <p:spPr>
          <a:xfrm flipH="1">
            <a:off x="3555111" y="3617092"/>
            <a:ext cx="6500" cy="11196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p:cNvCxnSpPr>
            <a:stCxn id="47" idx="2"/>
            <a:endCxn id="40" idx="0"/>
          </p:cNvCxnSpPr>
          <p:nvPr/>
        </p:nvCxnSpPr>
        <p:spPr>
          <a:xfrm>
            <a:off x="3555111" y="3899303"/>
            <a:ext cx="1" cy="127518"/>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51" name="文本框 22"/>
          <p:cNvSpPr txBox="1">
            <a:spLocks noChangeArrowheads="1"/>
          </p:cNvSpPr>
          <p:nvPr/>
        </p:nvSpPr>
        <p:spPr bwMode="auto">
          <a:xfrm>
            <a:off x="2234003" y="3997513"/>
            <a:ext cx="4174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100" dirty="0" smtClean="0"/>
              <a:t>否</a:t>
            </a:r>
            <a:endParaRPr lang="zh-CN" altLang="en-US" sz="1100" dirty="0"/>
          </a:p>
        </p:txBody>
      </p:sp>
      <p:sp>
        <p:nvSpPr>
          <p:cNvPr id="52" name="文本框 22"/>
          <p:cNvSpPr txBox="1">
            <a:spLocks noChangeArrowheads="1"/>
          </p:cNvSpPr>
          <p:nvPr/>
        </p:nvSpPr>
        <p:spPr bwMode="auto">
          <a:xfrm>
            <a:off x="3596105" y="3239789"/>
            <a:ext cx="4174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100" dirty="0"/>
              <a:t>是</a:t>
            </a:r>
          </a:p>
        </p:txBody>
      </p:sp>
      <p:sp>
        <p:nvSpPr>
          <p:cNvPr id="53" name="文本框 22"/>
          <p:cNvSpPr txBox="1">
            <a:spLocks noChangeArrowheads="1"/>
          </p:cNvSpPr>
          <p:nvPr/>
        </p:nvSpPr>
        <p:spPr bwMode="auto">
          <a:xfrm>
            <a:off x="4614754" y="2036288"/>
            <a:ext cx="4174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100" dirty="0" smtClean="0"/>
              <a:t>否</a:t>
            </a:r>
            <a:endParaRPr lang="zh-CN" altLang="en-US" sz="1100" dirty="0"/>
          </a:p>
        </p:txBody>
      </p:sp>
      <p:sp>
        <p:nvSpPr>
          <p:cNvPr id="54" name="矩形 53"/>
          <p:cNvSpPr/>
          <p:nvPr/>
        </p:nvSpPr>
        <p:spPr>
          <a:xfrm>
            <a:off x="3015899" y="1100534"/>
            <a:ext cx="1080000" cy="169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lang="zh-CN" altLang="en-US" sz="1050" dirty="0" smtClean="0"/>
              <a:t>循环次数</a:t>
            </a:r>
            <a:r>
              <a:rPr lang="en-US" altLang="zh-CN" sz="1050" dirty="0" smtClean="0"/>
              <a:t>N+1</a:t>
            </a:r>
            <a:endParaRPr lang="zh-CN" altLang="en-US" sz="1050" dirty="0"/>
          </a:p>
        </p:txBody>
      </p:sp>
      <p:cxnSp>
        <p:nvCxnSpPr>
          <p:cNvPr id="55" name="直接箭头连接符 54"/>
          <p:cNvCxnSpPr>
            <a:stCxn id="36" idx="2"/>
            <a:endCxn id="54" idx="0"/>
          </p:cNvCxnSpPr>
          <p:nvPr/>
        </p:nvCxnSpPr>
        <p:spPr>
          <a:xfrm>
            <a:off x="3555113" y="962100"/>
            <a:ext cx="786" cy="138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4" idx="2"/>
            <a:endCxn id="38" idx="0"/>
          </p:cNvCxnSpPr>
          <p:nvPr/>
        </p:nvCxnSpPr>
        <p:spPr>
          <a:xfrm flipH="1">
            <a:off x="3555112" y="1269734"/>
            <a:ext cx="787" cy="144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44" idx="3"/>
          </p:cNvCxnSpPr>
          <p:nvPr/>
        </p:nvCxnSpPr>
        <p:spPr>
          <a:xfrm flipH="1" flipV="1">
            <a:off x="3596105" y="1660324"/>
            <a:ext cx="1055054" cy="590678"/>
          </a:xfrm>
          <a:prstGeom prst="bentConnector3">
            <a:avLst>
              <a:gd name="adj1" fmla="val -21667"/>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2651456" y="2639134"/>
            <a:ext cx="1802955" cy="169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lang="zh-CN" altLang="en-US" sz="1050" dirty="0"/>
              <a:t>计算不同</a:t>
            </a:r>
            <a:r>
              <a:rPr lang="en-US" altLang="zh-CN" sz="1050" dirty="0"/>
              <a:t>step</a:t>
            </a:r>
            <a:r>
              <a:rPr lang="zh-CN" altLang="en-US" sz="1050" dirty="0"/>
              <a:t>之间的时间差</a:t>
            </a:r>
          </a:p>
        </p:txBody>
      </p:sp>
      <p:cxnSp>
        <p:nvCxnSpPr>
          <p:cNvPr id="59" name="直接箭头连接符 58"/>
          <p:cNvCxnSpPr>
            <a:stCxn id="58" idx="2"/>
            <a:endCxn id="60" idx="0"/>
          </p:cNvCxnSpPr>
          <p:nvPr/>
        </p:nvCxnSpPr>
        <p:spPr>
          <a:xfrm>
            <a:off x="3552934" y="2808334"/>
            <a:ext cx="2177" cy="141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菱形 59"/>
          <p:cNvSpPr/>
          <p:nvPr/>
        </p:nvSpPr>
        <p:spPr>
          <a:xfrm>
            <a:off x="2408674" y="2949887"/>
            <a:ext cx="2292874" cy="349555"/>
          </a:xfrm>
          <a:prstGeom prst="diamond">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r>
              <a:rPr lang="zh-CN" altLang="en-US" sz="1050" dirty="0" smtClean="0"/>
              <a:t>满足</a:t>
            </a:r>
            <a:r>
              <a:rPr lang="en-US" altLang="zh-CN" sz="1050" dirty="0" err="1" smtClean="0"/>
              <a:t>Qtime</a:t>
            </a:r>
            <a:r>
              <a:rPr lang="zh-CN" altLang="en-US" sz="1050" dirty="0" smtClean="0"/>
              <a:t>约束</a:t>
            </a:r>
            <a:r>
              <a:rPr lang="en-US" altLang="zh-CN" sz="1050" dirty="0" smtClean="0"/>
              <a:t>?</a:t>
            </a:r>
            <a:endParaRPr lang="zh-CN" altLang="en-US" sz="1050" dirty="0"/>
          </a:p>
        </p:txBody>
      </p:sp>
      <p:sp>
        <p:nvSpPr>
          <p:cNvPr id="61" name="文本框 22"/>
          <p:cNvSpPr txBox="1">
            <a:spLocks noChangeArrowheads="1"/>
          </p:cNvSpPr>
          <p:nvPr/>
        </p:nvSpPr>
        <p:spPr bwMode="auto">
          <a:xfrm>
            <a:off x="3603876" y="2426944"/>
            <a:ext cx="4174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100" dirty="0"/>
              <a:t>是</a:t>
            </a:r>
          </a:p>
        </p:txBody>
      </p:sp>
      <p:cxnSp>
        <p:nvCxnSpPr>
          <p:cNvPr id="62" name="肘形连接符 61"/>
          <p:cNvCxnSpPr>
            <a:stCxn id="60" idx="2"/>
            <a:endCxn id="46" idx="0"/>
          </p:cNvCxnSpPr>
          <p:nvPr/>
        </p:nvCxnSpPr>
        <p:spPr>
          <a:xfrm rot="16200000" flipH="1">
            <a:off x="3484662" y="3369891"/>
            <a:ext cx="147399" cy="65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60" idx="3"/>
            <a:endCxn id="38" idx="3"/>
          </p:cNvCxnSpPr>
          <p:nvPr/>
        </p:nvCxnSpPr>
        <p:spPr>
          <a:xfrm flipH="1" flipV="1">
            <a:off x="4107322" y="1499665"/>
            <a:ext cx="594226" cy="1625000"/>
          </a:xfrm>
          <a:prstGeom prst="bentConnector3">
            <a:avLst>
              <a:gd name="adj1" fmla="val -69649"/>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文本框 22"/>
          <p:cNvSpPr txBox="1">
            <a:spLocks noChangeArrowheads="1"/>
          </p:cNvSpPr>
          <p:nvPr/>
        </p:nvSpPr>
        <p:spPr bwMode="auto">
          <a:xfrm>
            <a:off x="4640050" y="2891602"/>
            <a:ext cx="4174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100" dirty="0" smtClean="0"/>
              <a:t>否</a:t>
            </a:r>
            <a:endParaRPr lang="zh-CN" altLang="en-US" sz="1100" dirty="0"/>
          </a:p>
        </p:txBody>
      </p:sp>
      <p:sp>
        <p:nvSpPr>
          <p:cNvPr id="65" name="圆角矩形 64"/>
          <p:cNvSpPr/>
          <p:nvPr/>
        </p:nvSpPr>
        <p:spPr>
          <a:xfrm>
            <a:off x="3200136" y="4623204"/>
            <a:ext cx="712167" cy="170251"/>
          </a:xfrm>
          <a:prstGeom prst="roundRect">
            <a:avLst/>
          </a:prstGeom>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1100" dirty="0"/>
              <a:t>结束</a:t>
            </a:r>
          </a:p>
        </p:txBody>
      </p:sp>
      <p:cxnSp>
        <p:nvCxnSpPr>
          <p:cNvPr id="66" name="肘形连接符 65"/>
          <p:cNvCxnSpPr>
            <a:stCxn id="40" idx="1"/>
            <a:endCxn id="54" idx="1"/>
          </p:cNvCxnSpPr>
          <p:nvPr/>
        </p:nvCxnSpPr>
        <p:spPr>
          <a:xfrm rot="10800000" flipH="1">
            <a:off x="2462843" y="1185135"/>
            <a:ext cx="553055" cy="3057687"/>
          </a:xfrm>
          <a:prstGeom prst="bentConnector3">
            <a:avLst>
              <a:gd name="adj1" fmla="val -41334"/>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右箭头 66"/>
          <p:cNvSpPr/>
          <p:nvPr/>
        </p:nvSpPr>
        <p:spPr>
          <a:xfrm>
            <a:off x="5240760" y="2968028"/>
            <a:ext cx="647752" cy="362263"/>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endParaRPr lang="zh-CN" altLang="en-US"/>
          </a:p>
        </p:txBody>
      </p:sp>
      <p:sp>
        <p:nvSpPr>
          <p:cNvPr id="68" name="矩形 67"/>
          <p:cNvSpPr/>
          <p:nvPr/>
        </p:nvSpPr>
        <p:spPr>
          <a:xfrm>
            <a:off x="5888831" y="2675600"/>
            <a:ext cx="2743200" cy="925879"/>
          </a:xfrm>
          <a:prstGeom prst="rect">
            <a:avLst/>
          </a:prstGeom>
          <a:ln/>
        </p:spPr>
        <p:style>
          <a:lnRef idx="0">
            <a:schemeClr val="accent3"/>
          </a:lnRef>
          <a:fillRef idx="3">
            <a:schemeClr val="accent3"/>
          </a:fillRef>
          <a:effectRef idx="3">
            <a:schemeClr val="accent3"/>
          </a:effectRef>
          <a:fontRef idx="minor">
            <a:schemeClr val="lt1"/>
          </a:fontRef>
        </p:style>
        <p:txBody>
          <a:bodyPr rtlCol="0" anchor="t"/>
          <a:lstStyle/>
          <a:p>
            <a:pPr fontAlgn="auto">
              <a:spcBef>
                <a:spcPts val="0"/>
              </a:spcBef>
              <a:spcAft>
                <a:spcPts val="0"/>
              </a:spcAft>
            </a:pPr>
            <a:r>
              <a:rPr lang="zh-CN" altLang="en-US" dirty="0" smtClean="0">
                <a:solidFill>
                  <a:schemeClr val="tx1"/>
                </a:solidFill>
              </a:rPr>
              <a:t>如果蚁群算法得到的结果一直无法满足</a:t>
            </a:r>
            <a:r>
              <a:rPr lang="en-US" altLang="zh-CN" dirty="0" err="1" smtClean="0">
                <a:solidFill>
                  <a:schemeClr val="tx1"/>
                </a:solidFill>
              </a:rPr>
              <a:t>Qtime</a:t>
            </a:r>
            <a:r>
              <a:rPr lang="zh-CN" altLang="en-US" dirty="0" smtClean="0">
                <a:solidFill>
                  <a:schemeClr val="tx1"/>
                </a:solidFill>
              </a:rPr>
              <a:t>约束条件，易形成死循环。</a:t>
            </a:r>
            <a:endParaRPr lang="en-US" altLang="zh-CN" dirty="0" smtClean="0">
              <a:solidFill>
                <a:schemeClr val="tx1"/>
              </a:solidFill>
            </a:endParaRPr>
          </a:p>
        </p:txBody>
      </p:sp>
      <p:sp>
        <p:nvSpPr>
          <p:cNvPr id="69" name="矩形 68"/>
          <p:cNvSpPr/>
          <p:nvPr/>
        </p:nvSpPr>
        <p:spPr>
          <a:xfrm>
            <a:off x="5900065" y="3706884"/>
            <a:ext cx="1991251" cy="400110"/>
          </a:xfrm>
          <a:prstGeom prst="rect">
            <a:avLst/>
          </a:prstGeom>
        </p:spPr>
        <p:txBody>
          <a:bodyPr wrap="none">
            <a:spAutoFit/>
          </a:bodyPr>
          <a:lstStyle/>
          <a:p>
            <a:pPr fontAlgn="auto">
              <a:spcBef>
                <a:spcPts val="0"/>
              </a:spcBef>
              <a:spcAft>
                <a:spcPts val="0"/>
              </a:spcAft>
            </a:pPr>
            <a:r>
              <a:rPr lang="zh-CN" altLang="en-US" sz="2000" b="1" dirty="0" smtClean="0"/>
              <a:t>该怎么输出结果</a:t>
            </a:r>
            <a:endParaRPr lang="zh-CN" altLang="en-US" sz="2000" b="1" dirty="0"/>
          </a:p>
        </p:txBody>
      </p:sp>
      <p:sp>
        <p:nvSpPr>
          <p:cNvPr id="70" name="矩形 69"/>
          <p:cNvSpPr/>
          <p:nvPr/>
        </p:nvSpPr>
        <p:spPr>
          <a:xfrm>
            <a:off x="7789204" y="3645329"/>
            <a:ext cx="1126196" cy="523220"/>
          </a:xfrm>
          <a:prstGeom prst="rect">
            <a:avLst/>
          </a:prstGeom>
        </p:spPr>
        <p:txBody>
          <a:bodyPr wrap="square">
            <a:spAutoFit/>
          </a:bodyPr>
          <a:lstStyle/>
          <a:p>
            <a:pPr fontAlgn="auto">
              <a:spcBef>
                <a:spcPts val="0"/>
              </a:spcBef>
              <a:spcAft>
                <a:spcPts val="0"/>
              </a:spcAft>
            </a:pPr>
            <a:r>
              <a:rPr lang="zh-CN" altLang="en-US" sz="2800" b="1" dirty="0">
                <a:ln w="22225">
                  <a:solidFill>
                    <a:schemeClr val="accent2"/>
                  </a:solidFill>
                  <a:prstDash val="solid"/>
                </a:ln>
                <a:solidFill>
                  <a:schemeClr val="accent2">
                    <a:lumMod val="40000"/>
                    <a:lumOff val="60000"/>
                  </a:schemeClr>
                </a:solidFill>
              </a:rPr>
              <a:t>？？？</a:t>
            </a:r>
            <a:r>
              <a:rPr lang="en-US" altLang="zh-CN" sz="2800" b="1" dirty="0">
                <a:ln w="22225">
                  <a:solidFill>
                    <a:schemeClr val="accent2"/>
                  </a:solidFill>
                  <a:prstDash val="solid"/>
                </a:ln>
                <a:solidFill>
                  <a:schemeClr val="accent2">
                    <a:lumMod val="40000"/>
                    <a:lumOff val="60000"/>
                  </a:schemeClr>
                </a:solidFill>
              </a:rPr>
              <a:t> </a:t>
            </a:r>
            <a:endParaRPr lang="zh-CN" altLang="en-US" sz="28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58226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1000"/>
                                        <p:tgtEl>
                                          <p:spTgt spid="69"/>
                                        </p:tgtEl>
                                      </p:cBhvr>
                                    </p:animEffect>
                                    <p:anim calcmode="lin" valueType="num">
                                      <p:cBhvr>
                                        <p:cTn id="27" dur="1000" fill="hold"/>
                                        <p:tgtEl>
                                          <p:spTgt spid="69"/>
                                        </p:tgtEl>
                                        <p:attrNameLst>
                                          <p:attrName>ppt_x</p:attrName>
                                        </p:attrNameLst>
                                      </p:cBhvr>
                                      <p:tavLst>
                                        <p:tav tm="0">
                                          <p:val>
                                            <p:strVal val="#ppt_x"/>
                                          </p:val>
                                        </p:tav>
                                        <p:tav tm="100000">
                                          <p:val>
                                            <p:strVal val="#ppt_x"/>
                                          </p:val>
                                        </p:tav>
                                      </p:tavLst>
                                    </p:anim>
                                    <p:anim calcmode="lin" valueType="num">
                                      <p:cBhvr>
                                        <p:cTn id="28"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anim calcmode="lin" valueType="num">
                                      <p:cBhvr>
                                        <p:cTn id="34" dur="1000" fill="hold"/>
                                        <p:tgtEl>
                                          <p:spTgt spid="70"/>
                                        </p:tgtEl>
                                        <p:attrNameLst>
                                          <p:attrName>ppt_x</p:attrName>
                                        </p:attrNameLst>
                                      </p:cBhvr>
                                      <p:tavLst>
                                        <p:tav tm="0">
                                          <p:val>
                                            <p:strVal val="#ppt_x"/>
                                          </p:val>
                                        </p:tav>
                                        <p:tav tm="100000">
                                          <p:val>
                                            <p:strVal val="#ppt_x"/>
                                          </p:val>
                                        </p:tav>
                                      </p:tavLst>
                                    </p:anim>
                                    <p:anim calcmode="lin" valueType="num">
                                      <p:cBhvr>
                                        <p:cTn id="35"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67" grpId="0" animBg="1"/>
      <p:bldP spid="68" grpId="0" animBg="1"/>
      <p:bldP spid="69" grpId="0"/>
      <p:bldP spid="7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048000" cy="496888"/>
          </a:xfrm>
        </p:spPr>
        <p:txBody>
          <a:bodyPr/>
          <a:lstStyle/>
          <a:p>
            <a:pPr algn="l"/>
            <a:r>
              <a:rPr lang="en-US" altLang="zh-CN" b="1" dirty="0" smtClean="0"/>
              <a:t>EKT</a:t>
            </a:r>
            <a:r>
              <a:rPr lang="zh-CN" altLang="en-US" b="1" dirty="0" smtClean="0"/>
              <a:t>机台</a:t>
            </a:r>
            <a:endParaRPr lang="zh-CN" altLang="en-US" b="1" dirty="0"/>
          </a:p>
        </p:txBody>
      </p:sp>
      <p:graphicFrame>
        <p:nvGraphicFramePr>
          <p:cNvPr id="3" name="表格 2"/>
          <p:cNvGraphicFramePr>
            <a:graphicFrameLocks noGrp="1"/>
          </p:cNvGraphicFramePr>
          <p:nvPr>
            <p:extLst/>
          </p:nvPr>
        </p:nvGraphicFramePr>
        <p:xfrm>
          <a:off x="304800" y="590550"/>
          <a:ext cx="8610599" cy="579120"/>
        </p:xfrm>
        <a:graphic>
          <a:graphicData uri="http://schemas.openxmlformats.org/drawingml/2006/table">
            <a:tbl>
              <a:tblPr firstRow="1" bandRow="1">
                <a:tableStyleId>{3B4B98B0-60AC-42C2-AFA5-B58CD77FA1E5}</a:tableStyleId>
              </a:tblPr>
              <a:tblGrid>
                <a:gridCol w="1384876">
                  <a:extLst>
                    <a:ext uri="{9D8B030D-6E8A-4147-A177-3AD203B41FA5}">
                      <a16:colId xmlns:a16="http://schemas.microsoft.com/office/drawing/2014/main" val="1226734944"/>
                    </a:ext>
                  </a:extLst>
                </a:gridCol>
                <a:gridCol w="1846502">
                  <a:extLst>
                    <a:ext uri="{9D8B030D-6E8A-4147-A177-3AD203B41FA5}">
                      <a16:colId xmlns:a16="http://schemas.microsoft.com/office/drawing/2014/main" val="1288115583"/>
                    </a:ext>
                  </a:extLst>
                </a:gridCol>
                <a:gridCol w="1846502">
                  <a:extLst>
                    <a:ext uri="{9D8B030D-6E8A-4147-A177-3AD203B41FA5}">
                      <a16:colId xmlns:a16="http://schemas.microsoft.com/office/drawing/2014/main" val="1188853470"/>
                    </a:ext>
                  </a:extLst>
                </a:gridCol>
                <a:gridCol w="1810599">
                  <a:extLst>
                    <a:ext uri="{9D8B030D-6E8A-4147-A177-3AD203B41FA5}">
                      <a16:colId xmlns:a16="http://schemas.microsoft.com/office/drawing/2014/main" val="2982103873"/>
                    </a:ext>
                  </a:extLst>
                </a:gridCol>
                <a:gridCol w="1722120">
                  <a:extLst>
                    <a:ext uri="{9D8B030D-6E8A-4147-A177-3AD203B41FA5}">
                      <a16:colId xmlns:a16="http://schemas.microsoft.com/office/drawing/2014/main" val="3549862963"/>
                    </a:ext>
                  </a:extLst>
                </a:gridCol>
              </a:tblGrid>
              <a:tr h="172006">
                <a:tc>
                  <a:txBody>
                    <a:bodyPr/>
                    <a:lstStyle/>
                    <a:p>
                      <a:pPr algn="ctr"/>
                      <a:r>
                        <a:rPr lang="en-US" altLang="zh-CN" sz="1400" dirty="0" smtClean="0">
                          <a:latin typeface="+mn-lt"/>
                        </a:rPr>
                        <a:t>Experiment</a:t>
                      </a:r>
                      <a:endParaRPr lang="zh-CN" altLang="en-US" sz="1400" dirty="0">
                        <a:latin typeface="+mn-lt"/>
                      </a:endParaRPr>
                    </a:p>
                  </a:txBody>
                  <a:tcPr anchor="ctr"/>
                </a:tc>
                <a:tc>
                  <a:txBody>
                    <a:bodyPr/>
                    <a:lstStyle/>
                    <a:p>
                      <a:pPr algn="ctr"/>
                      <a:r>
                        <a:rPr lang="en-US" altLang="zh-CN" sz="1400" dirty="0" smtClean="0">
                          <a:latin typeface="+mn-lt"/>
                        </a:rPr>
                        <a:t>Lot Count</a:t>
                      </a:r>
                      <a:endParaRPr lang="zh-CN" altLang="en-US" sz="1400" dirty="0">
                        <a:latin typeface="+mn-lt"/>
                      </a:endParaRPr>
                    </a:p>
                  </a:txBody>
                  <a:tcPr anchor="ctr"/>
                </a:tc>
                <a:tc>
                  <a:txBody>
                    <a:bodyPr/>
                    <a:lstStyle/>
                    <a:p>
                      <a:pPr algn="ctr"/>
                      <a:r>
                        <a:rPr lang="en-US" altLang="zh-CN" sz="1400" dirty="0" smtClean="0">
                          <a:latin typeface="+mn-lt"/>
                        </a:rPr>
                        <a:t>Before(</a:t>
                      </a:r>
                      <a:r>
                        <a:rPr lang="en-US" altLang="zh-CN" sz="1400" dirty="0" err="1" smtClean="0">
                          <a:latin typeface="+mn-lt"/>
                        </a:rPr>
                        <a:t>hrs</a:t>
                      </a:r>
                      <a:r>
                        <a:rPr lang="en-US" altLang="zh-CN" sz="1400" dirty="0" smtClean="0">
                          <a:latin typeface="+mn-lt"/>
                        </a:rPr>
                        <a:t>)</a:t>
                      </a:r>
                      <a:endParaRPr lang="zh-CN" altLang="en-US" sz="14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latin typeface="+mn-lt"/>
                        </a:rPr>
                        <a:t>After(</a:t>
                      </a:r>
                      <a:r>
                        <a:rPr lang="en-US" altLang="zh-CN" sz="1400" dirty="0" err="1" smtClean="0">
                          <a:latin typeface="+mn-lt"/>
                        </a:rPr>
                        <a:t>hrs</a:t>
                      </a:r>
                      <a:r>
                        <a:rPr lang="en-US" altLang="zh-CN" sz="1400" dirty="0" smtClean="0">
                          <a:latin typeface="+mn-lt"/>
                        </a:rPr>
                        <a:t>)</a:t>
                      </a:r>
                      <a:endParaRPr lang="zh-CN" altLang="en-US" sz="1400" dirty="0">
                        <a:latin typeface="+mn-lt"/>
                      </a:endParaRPr>
                    </a:p>
                  </a:txBody>
                  <a:tcPr anchor="ctr"/>
                </a:tc>
                <a:tc>
                  <a:txBody>
                    <a:bodyPr/>
                    <a:lstStyle/>
                    <a:p>
                      <a:pPr algn="ctr"/>
                      <a:r>
                        <a:rPr lang="en-US" altLang="zh-CN" sz="1400" dirty="0" smtClean="0">
                          <a:latin typeface="+mn-lt"/>
                        </a:rPr>
                        <a:t>Improvement</a:t>
                      </a:r>
                      <a:endParaRPr lang="zh-CN" altLang="en-US" sz="1400" dirty="0">
                        <a:latin typeface="+mn-lt"/>
                      </a:endParaRPr>
                    </a:p>
                  </a:txBody>
                  <a:tcPr anchor="ctr"/>
                </a:tc>
                <a:extLst>
                  <a:ext uri="{0D108BD9-81ED-4DB2-BD59-A6C34878D82A}">
                    <a16:rowId xmlns:a16="http://schemas.microsoft.com/office/drawing/2014/main" val="2092125760"/>
                  </a:ext>
                </a:extLst>
              </a:tr>
              <a:tr h="248906">
                <a:tc>
                  <a:txBody>
                    <a:bodyPr/>
                    <a:lstStyle/>
                    <a:p>
                      <a:pPr algn="ctr"/>
                      <a:r>
                        <a:rPr lang="en-US" altLang="zh-CN" sz="1200" b="0" dirty="0" smtClean="0">
                          <a:latin typeface="+mn-lt"/>
                        </a:rPr>
                        <a:t>1</a:t>
                      </a:r>
                      <a:endParaRPr lang="zh-CN" altLang="en-US" sz="1200" b="0" dirty="0">
                        <a:latin typeface="+mn-lt"/>
                      </a:endParaRPr>
                    </a:p>
                  </a:txBody>
                  <a:tcPr anchor="ctr"/>
                </a:tc>
                <a:tc>
                  <a:txBody>
                    <a:bodyPr/>
                    <a:lstStyle/>
                    <a:p>
                      <a:pPr algn="ctr"/>
                      <a:r>
                        <a:rPr lang="en-US" altLang="zh-CN" sz="1200" b="0" dirty="0" smtClean="0">
                          <a:latin typeface="+mn-lt"/>
                        </a:rPr>
                        <a:t>19</a:t>
                      </a:r>
                      <a:endParaRPr lang="zh-CN" altLang="en-US" sz="1200" b="0" dirty="0">
                        <a:latin typeface="+mn-lt"/>
                      </a:endParaRPr>
                    </a:p>
                  </a:txBody>
                  <a:tcPr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4.92</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4.02</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18.24%</a:t>
                      </a:r>
                    </a:p>
                  </a:txBody>
                  <a:tcPr marL="9525" marR="9525" marT="9525" marB="0" anchor="ctr"/>
                </a:tc>
                <a:extLst>
                  <a:ext uri="{0D108BD9-81ED-4DB2-BD59-A6C34878D82A}">
                    <a16:rowId xmlns:a16="http://schemas.microsoft.com/office/drawing/2014/main" val="1067276394"/>
                  </a:ext>
                </a:extLst>
              </a:tr>
            </a:tbl>
          </a:graphicData>
        </a:graphic>
      </p:graphicFrame>
      <p:graphicFrame>
        <p:nvGraphicFramePr>
          <p:cNvPr id="4" name="表格 3"/>
          <p:cNvGraphicFramePr>
            <a:graphicFrameLocks noGrp="1"/>
          </p:cNvGraphicFramePr>
          <p:nvPr>
            <p:extLst/>
          </p:nvPr>
        </p:nvGraphicFramePr>
        <p:xfrm>
          <a:off x="304800" y="1721485"/>
          <a:ext cx="2209799" cy="2804880"/>
        </p:xfrm>
        <a:graphic>
          <a:graphicData uri="http://schemas.openxmlformats.org/drawingml/2006/table">
            <a:tbl>
              <a:tblPr firstRow="1">
                <a:tableStyleId>{3C2FFA5D-87B4-456A-9821-1D502468CF0F}</a:tableStyleId>
              </a:tblPr>
              <a:tblGrid>
                <a:gridCol w="833203">
                  <a:extLst>
                    <a:ext uri="{9D8B030D-6E8A-4147-A177-3AD203B41FA5}">
                      <a16:colId xmlns:a16="http://schemas.microsoft.com/office/drawing/2014/main" val="2300633646"/>
                    </a:ext>
                  </a:extLst>
                </a:gridCol>
                <a:gridCol w="724524">
                  <a:extLst>
                    <a:ext uri="{9D8B030D-6E8A-4147-A177-3AD203B41FA5}">
                      <a16:colId xmlns:a16="http://schemas.microsoft.com/office/drawing/2014/main" val="430577238"/>
                    </a:ext>
                  </a:extLst>
                </a:gridCol>
                <a:gridCol w="652072">
                  <a:extLst>
                    <a:ext uri="{9D8B030D-6E8A-4147-A177-3AD203B41FA5}">
                      <a16:colId xmlns:a16="http://schemas.microsoft.com/office/drawing/2014/main" val="1683408266"/>
                    </a:ext>
                  </a:extLst>
                </a:gridCol>
              </a:tblGrid>
              <a:tr h="186992">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Before(</a:t>
                      </a:r>
                      <a:r>
                        <a:rPr lang="en-US" sz="1100" u="none" strike="noStrike" dirty="0" err="1">
                          <a:effectLst/>
                        </a:rPr>
                        <a:t>hrs</a:t>
                      </a:r>
                      <a:r>
                        <a:rPr lang="en-US"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After(</a:t>
                      </a:r>
                      <a:r>
                        <a:rPr lang="en-US" sz="1100" u="none" strike="noStrike" dirty="0" err="1">
                          <a:effectLst/>
                        </a:rPr>
                        <a:t>hrs</a:t>
                      </a:r>
                      <a:r>
                        <a:rPr lang="en-US"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65263373"/>
                  </a:ext>
                </a:extLst>
              </a:tr>
              <a:tr h="186992">
                <a:tc>
                  <a:txBody>
                    <a:bodyPr/>
                    <a:lstStyle/>
                    <a:p>
                      <a:pPr algn="ctr" fontAlgn="b"/>
                      <a:r>
                        <a:rPr lang="en-US" sz="1100" u="none" strike="noStrike">
                          <a:effectLst/>
                        </a:rPr>
                        <a:t>EKT01-PM2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72454077"/>
                  </a:ext>
                </a:extLst>
              </a:tr>
              <a:tr h="186992">
                <a:tc>
                  <a:txBody>
                    <a:bodyPr/>
                    <a:lstStyle/>
                    <a:p>
                      <a:pPr algn="ctr" fontAlgn="b"/>
                      <a:r>
                        <a:rPr lang="en-US" sz="1100" u="none" strike="noStrike">
                          <a:effectLst/>
                        </a:rPr>
                        <a:t>EKT01-PM3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4.92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2.75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406724201"/>
                  </a:ext>
                </a:extLst>
              </a:tr>
              <a:tr h="186992">
                <a:tc>
                  <a:txBody>
                    <a:bodyPr/>
                    <a:lstStyle/>
                    <a:p>
                      <a:pPr algn="ctr" fontAlgn="b"/>
                      <a:r>
                        <a:rPr lang="en-US" sz="1100" u="none" strike="noStrike">
                          <a:effectLst/>
                        </a:rPr>
                        <a:t>EKT02-PM1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a:effectLst/>
                        </a:rPr>
                        <a:t>2.97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630266249"/>
                  </a:ext>
                </a:extLst>
              </a:tr>
              <a:tr h="186992">
                <a:tc>
                  <a:txBody>
                    <a:bodyPr/>
                    <a:lstStyle/>
                    <a:p>
                      <a:pPr algn="ctr" fontAlgn="b"/>
                      <a:r>
                        <a:rPr lang="en-US" sz="1100" u="none" strike="noStrike" dirty="0">
                          <a:effectLst/>
                        </a:rPr>
                        <a:t>EKT02-PM2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2.03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48881679"/>
                  </a:ext>
                </a:extLst>
              </a:tr>
              <a:tr h="186992">
                <a:tc>
                  <a:txBody>
                    <a:bodyPr/>
                    <a:lstStyle/>
                    <a:p>
                      <a:pPr algn="ctr" fontAlgn="b"/>
                      <a:r>
                        <a:rPr lang="en-US" sz="1100" u="none" strike="noStrike">
                          <a:effectLst/>
                        </a:rPr>
                        <a:t>EKT02-PM3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0.00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18970827"/>
                  </a:ext>
                </a:extLst>
              </a:tr>
              <a:tr h="186992">
                <a:tc>
                  <a:txBody>
                    <a:bodyPr/>
                    <a:lstStyle/>
                    <a:p>
                      <a:pPr algn="ctr" fontAlgn="b"/>
                      <a:r>
                        <a:rPr lang="en-US" sz="1100" u="none" strike="noStrike">
                          <a:effectLst/>
                        </a:rPr>
                        <a:t>EKT03-PM1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955837152"/>
                  </a:ext>
                </a:extLst>
              </a:tr>
              <a:tr h="186992">
                <a:tc>
                  <a:txBody>
                    <a:bodyPr/>
                    <a:lstStyle/>
                    <a:p>
                      <a:pPr algn="ctr" fontAlgn="b"/>
                      <a:r>
                        <a:rPr lang="en-US" sz="1100" u="none" strike="noStrike">
                          <a:effectLst/>
                        </a:rPr>
                        <a:t>EKT03-PM2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1.52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1.52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56991464"/>
                  </a:ext>
                </a:extLst>
              </a:tr>
              <a:tr h="186992">
                <a:tc>
                  <a:txBody>
                    <a:bodyPr/>
                    <a:lstStyle/>
                    <a:p>
                      <a:pPr algn="ctr" fontAlgn="b"/>
                      <a:r>
                        <a:rPr lang="en-US" sz="1100" u="none" strike="noStrike">
                          <a:effectLst/>
                        </a:rPr>
                        <a:t>EKT03-PM3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298744736"/>
                  </a:ext>
                </a:extLst>
              </a:tr>
              <a:tr h="186992">
                <a:tc>
                  <a:txBody>
                    <a:bodyPr/>
                    <a:lstStyle/>
                    <a:p>
                      <a:pPr algn="ctr" fontAlgn="b"/>
                      <a:r>
                        <a:rPr lang="en-US" sz="1100" u="none" strike="noStrike">
                          <a:effectLst/>
                        </a:rPr>
                        <a:t>EKT04-PM1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1.07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0.53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99116391"/>
                  </a:ext>
                </a:extLst>
              </a:tr>
              <a:tr h="186992">
                <a:tc>
                  <a:txBody>
                    <a:bodyPr/>
                    <a:lstStyle/>
                    <a:p>
                      <a:pPr algn="ctr" fontAlgn="b"/>
                      <a:r>
                        <a:rPr lang="en-US" sz="1100" u="none" strike="noStrike">
                          <a:effectLst/>
                        </a:rPr>
                        <a:t>EKT04-PM2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1.58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35247901"/>
                  </a:ext>
                </a:extLst>
              </a:tr>
              <a:tr h="186992">
                <a:tc>
                  <a:txBody>
                    <a:bodyPr/>
                    <a:lstStyle/>
                    <a:p>
                      <a:pPr algn="ctr" fontAlgn="b"/>
                      <a:r>
                        <a:rPr lang="en-US" sz="1100" u="none" strike="noStrike">
                          <a:effectLst/>
                        </a:rPr>
                        <a:t>EKT04-PM3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74914431"/>
                  </a:ext>
                </a:extLst>
              </a:tr>
              <a:tr h="186992">
                <a:tc>
                  <a:txBody>
                    <a:bodyPr/>
                    <a:lstStyle/>
                    <a:p>
                      <a:pPr algn="ctr" fontAlgn="b"/>
                      <a:r>
                        <a:rPr lang="en-US" sz="1100" u="none" strike="noStrike">
                          <a:effectLst/>
                        </a:rPr>
                        <a:t>EKT05-PM1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1.80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1.80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927791871"/>
                  </a:ext>
                </a:extLst>
              </a:tr>
              <a:tr h="186992">
                <a:tc>
                  <a:txBody>
                    <a:bodyPr/>
                    <a:lstStyle/>
                    <a:p>
                      <a:pPr algn="ctr" fontAlgn="b"/>
                      <a:r>
                        <a:rPr lang="en-US" sz="1100" u="none" strike="noStrike">
                          <a:effectLst/>
                        </a:rPr>
                        <a:t>EKT05-PM2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4.02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137083177"/>
                  </a:ext>
                </a:extLst>
              </a:tr>
              <a:tr h="186992">
                <a:tc>
                  <a:txBody>
                    <a:bodyPr/>
                    <a:lstStyle/>
                    <a:p>
                      <a:pPr algn="ctr" fontAlgn="b"/>
                      <a:r>
                        <a:rPr lang="en-US" sz="1100" u="none" strike="noStrike">
                          <a:effectLst/>
                        </a:rPr>
                        <a:t>EKT05-PM3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714031812"/>
                  </a:ext>
                </a:extLst>
              </a:tr>
            </a:tbl>
          </a:graphicData>
        </a:graphic>
      </p:graphicFrame>
      <p:pic>
        <p:nvPicPr>
          <p:cNvPr id="5" name="图片 4"/>
          <p:cNvPicPr>
            <a:picLocks noChangeAspect="1"/>
          </p:cNvPicPr>
          <p:nvPr/>
        </p:nvPicPr>
        <p:blipFill>
          <a:blip r:embed="rId3"/>
          <a:stretch>
            <a:fillRect/>
          </a:stretch>
        </p:blipFill>
        <p:spPr>
          <a:xfrm>
            <a:off x="2667000" y="1352550"/>
            <a:ext cx="3002558" cy="2133600"/>
          </a:xfrm>
          <a:prstGeom prst="rect">
            <a:avLst/>
          </a:prstGeom>
          <a:ln>
            <a:solidFill>
              <a:schemeClr val="tx1"/>
            </a:solidFill>
          </a:ln>
        </p:spPr>
      </p:pic>
      <p:pic>
        <p:nvPicPr>
          <p:cNvPr id="6" name="图片 5"/>
          <p:cNvPicPr>
            <a:picLocks noChangeAspect="1"/>
          </p:cNvPicPr>
          <p:nvPr/>
        </p:nvPicPr>
        <p:blipFill>
          <a:blip r:embed="rId4"/>
          <a:stretch>
            <a:fillRect/>
          </a:stretch>
        </p:blipFill>
        <p:spPr>
          <a:xfrm>
            <a:off x="5768539" y="1352550"/>
            <a:ext cx="3146860" cy="2133600"/>
          </a:xfrm>
          <a:prstGeom prst="rect">
            <a:avLst/>
          </a:prstGeom>
          <a:ln>
            <a:solidFill>
              <a:schemeClr val="tx1"/>
            </a:solidFill>
          </a:ln>
        </p:spPr>
      </p:pic>
      <p:graphicFrame>
        <p:nvGraphicFramePr>
          <p:cNvPr id="7" name="表格 6"/>
          <p:cNvGraphicFramePr>
            <a:graphicFrameLocks noGrp="1"/>
          </p:cNvGraphicFramePr>
          <p:nvPr>
            <p:extLst/>
          </p:nvPr>
        </p:nvGraphicFramePr>
        <p:xfrm>
          <a:off x="2666999" y="3691836"/>
          <a:ext cx="6248399" cy="834535"/>
        </p:xfrm>
        <a:graphic>
          <a:graphicData uri="http://schemas.openxmlformats.org/drawingml/2006/table">
            <a:tbl>
              <a:tblPr>
                <a:tableStyleId>{8EC20E35-A176-4012-BC5E-935CFFF8708E}</a:tableStyleId>
              </a:tblPr>
              <a:tblGrid>
                <a:gridCol w="6248399">
                  <a:extLst>
                    <a:ext uri="{9D8B030D-6E8A-4147-A177-3AD203B41FA5}">
                      <a16:colId xmlns:a16="http://schemas.microsoft.com/office/drawing/2014/main" val="215655556"/>
                    </a:ext>
                  </a:extLst>
                </a:gridCol>
              </a:tblGrid>
              <a:tr h="242954">
                <a:tc>
                  <a:txBody>
                    <a:bodyPr/>
                    <a:lstStyle/>
                    <a:p>
                      <a:pPr algn="l" fontAlgn="b"/>
                      <a:endParaRPr lang="en-US" altLang="zh-CN" sz="1000" u="none" strike="noStrike" dirty="0" smtClean="0">
                        <a:effectLst/>
                      </a:endParaRPr>
                    </a:p>
                    <a:p>
                      <a:pPr algn="l" fontAlgn="b"/>
                      <a:r>
                        <a:rPr lang="en-US" altLang="zh-CN" sz="1000" u="none" strike="noStrike" dirty="0" smtClean="0">
                          <a:effectLst/>
                        </a:rPr>
                        <a:t>[</a:t>
                      </a:r>
                      <a:r>
                        <a:rPr lang="en-US" altLang="zh-CN" sz="1000" u="none" strike="noStrike" dirty="0">
                          <a:effectLst/>
                        </a:rPr>
                        <a:t>LOT</a:t>
                      </a:r>
                      <a:r>
                        <a:rPr lang="zh-CN" altLang="en-US" sz="1000" u="none" strike="noStrike" dirty="0">
                          <a:effectLst/>
                        </a:rPr>
                        <a:t>分配给机台的顺序</a:t>
                      </a:r>
                      <a:r>
                        <a:rPr lang="en-US" altLang="zh-CN" sz="1000" u="none" strike="noStrike" dirty="0">
                          <a:effectLst/>
                        </a:rPr>
                        <a:t>]</a:t>
                      </a:r>
                      <a:endParaRPr lang="en-US" altLang="zh-CN"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21014">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mn-lt"/>
                          <a:ea typeface="等线" panose="02010600030101010101" pitchFamily="2" charset="-122"/>
                        </a:rPr>
                        <a:t>P131 P31 P171 P181 P21 P191 P81 P121 P61 P71 P91 P41 P11 P101 P141 P111 P151 P161 P51 </a:t>
                      </a:r>
                      <a:endParaRPr lang="en-US"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sp>
        <p:nvSpPr>
          <p:cNvPr id="8" name="矩形 7"/>
          <p:cNvSpPr/>
          <p:nvPr/>
        </p:nvSpPr>
        <p:spPr>
          <a:xfrm>
            <a:off x="190500" y="1204615"/>
            <a:ext cx="2095500" cy="523220"/>
          </a:xfrm>
          <a:prstGeom prst="rect">
            <a:avLst/>
          </a:prstGeom>
        </p:spPr>
        <p:txBody>
          <a:bodyPr wrap="square">
            <a:spAutoFit/>
          </a:bodyPr>
          <a:lstStyle/>
          <a:p>
            <a:r>
              <a:rPr lang="en-US" altLang="zh-CN" sz="1400" dirty="0" smtClean="0"/>
              <a:t>2020/12/16 09:30:01</a:t>
            </a:r>
            <a:r>
              <a:rPr lang="zh-CN" altLang="en-US" sz="1400" dirty="0" smtClean="0"/>
              <a:t>至</a:t>
            </a:r>
            <a:r>
              <a:rPr lang="en-US" altLang="zh-CN" sz="1400" dirty="0" smtClean="0"/>
              <a:t>2020/12/16 11:20:52</a:t>
            </a:r>
            <a:endParaRPr lang="zh-CN" altLang="en-US" sz="1400" dirty="0"/>
          </a:p>
        </p:txBody>
      </p:sp>
      <p:graphicFrame>
        <p:nvGraphicFramePr>
          <p:cNvPr id="9" name="对象 8"/>
          <p:cNvGraphicFramePr>
            <a:graphicFrameLocks noChangeAspect="1"/>
          </p:cNvGraphicFramePr>
          <p:nvPr>
            <p:extLst/>
          </p:nvPr>
        </p:nvGraphicFramePr>
        <p:xfrm>
          <a:off x="7924800" y="3790950"/>
          <a:ext cx="914400" cy="828675"/>
        </p:xfrm>
        <a:graphic>
          <a:graphicData uri="http://schemas.openxmlformats.org/presentationml/2006/ole">
            <mc:AlternateContent xmlns:mc="http://schemas.openxmlformats.org/markup-compatibility/2006">
              <mc:Choice xmlns:v="urn:schemas-microsoft-com:vml" Requires="v">
                <p:oleObj spid="_x0000_s4146" name="工作表" showAsIcon="1" r:id="rId5" imgW="914400" imgH="828720" progId="Excel.Sheet.12">
                  <p:embed/>
                </p:oleObj>
              </mc:Choice>
              <mc:Fallback>
                <p:oleObj name="工作表" showAsIcon="1" r:id="rId5" imgW="914400" imgH="828720" progId="Excel.Sheet.12">
                  <p:embed/>
                  <p:pic>
                    <p:nvPicPr>
                      <p:cNvPr id="9" name="对象 8"/>
                      <p:cNvPicPr/>
                      <p:nvPr/>
                    </p:nvPicPr>
                    <p:blipFill>
                      <a:blip r:embed="rId6"/>
                      <a:stretch>
                        <a:fillRect/>
                      </a:stretch>
                    </p:blipFill>
                    <p:spPr>
                      <a:xfrm>
                        <a:off x="7924800" y="3790950"/>
                        <a:ext cx="914400" cy="828675"/>
                      </a:xfrm>
                      <a:prstGeom prst="rect">
                        <a:avLst/>
                      </a:prstGeom>
                    </p:spPr>
                  </p:pic>
                </p:oleObj>
              </mc:Fallback>
            </mc:AlternateContent>
          </a:graphicData>
        </a:graphic>
      </p:graphicFrame>
      <p:sp>
        <p:nvSpPr>
          <p:cNvPr id="10" name="动作按钮: 第一张 9">
            <a:hlinkClick r:id="rId7" action="ppaction://hlinksldjump" highlightClick="1"/>
          </p:cNvPr>
          <p:cNvSpPr/>
          <p:nvPr/>
        </p:nvSpPr>
        <p:spPr>
          <a:xfrm>
            <a:off x="8420097" y="4491440"/>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440767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048000" cy="496888"/>
          </a:xfrm>
        </p:spPr>
        <p:txBody>
          <a:bodyPr/>
          <a:lstStyle/>
          <a:p>
            <a:pPr algn="l"/>
            <a:r>
              <a:rPr lang="en-US" altLang="zh-CN" b="1" dirty="0" smtClean="0"/>
              <a:t>EKT</a:t>
            </a:r>
            <a:r>
              <a:rPr lang="zh-CN" altLang="en-US" b="1" dirty="0" smtClean="0"/>
              <a:t>机台</a:t>
            </a:r>
            <a:endParaRPr lang="zh-CN" altLang="en-US" b="1" dirty="0"/>
          </a:p>
        </p:txBody>
      </p:sp>
      <p:graphicFrame>
        <p:nvGraphicFramePr>
          <p:cNvPr id="3" name="表格 2"/>
          <p:cNvGraphicFramePr>
            <a:graphicFrameLocks noGrp="1"/>
          </p:cNvGraphicFramePr>
          <p:nvPr>
            <p:extLst/>
          </p:nvPr>
        </p:nvGraphicFramePr>
        <p:xfrm>
          <a:off x="304800" y="590550"/>
          <a:ext cx="8610599" cy="579120"/>
        </p:xfrm>
        <a:graphic>
          <a:graphicData uri="http://schemas.openxmlformats.org/drawingml/2006/table">
            <a:tbl>
              <a:tblPr firstRow="1" bandRow="1">
                <a:tableStyleId>{3B4B98B0-60AC-42C2-AFA5-B58CD77FA1E5}</a:tableStyleId>
              </a:tblPr>
              <a:tblGrid>
                <a:gridCol w="1384876">
                  <a:extLst>
                    <a:ext uri="{9D8B030D-6E8A-4147-A177-3AD203B41FA5}">
                      <a16:colId xmlns:a16="http://schemas.microsoft.com/office/drawing/2014/main" val="1226734944"/>
                    </a:ext>
                  </a:extLst>
                </a:gridCol>
                <a:gridCol w="1846502">
                  <a:extLst>
                    <a:ext uri="{9D8B030D-6E8A-4147-A177-3AD203B41FA5}">
                      <a16:colId xmlns:a16="http://schemas.microsoft.com/office/drawing/2014/main" val="1288115583"/>
                    </a:ext>
                  </a:extLst>
                </a:gridCol>
                <a:gridCol w="1846502">
                  <a:extLst>
                    <a:ext uri="{9D8B030D-6E8A-4147-A177-3AD203B41FA5}">
                      <a16:colId xmlns:a16="http://schemas.microsoft.com/office/drawing/2014/main" val="1188853470"/>
                    </a:ext>
                  </a:extLst>
                </a:gridCol>
                <a:gridCol w="1810599">
                  <a:extLst>
                    <a:ext uri="{9D8B030D-6E8A-4147-A177-3AD203B41FA5}">
                      <a16:colId xmlns:a16="http://schemas.microsoft.com/office/drawing/2014/main" val="2982103873"/>
                    </a:ext>
                  </a:extLst>
                </a:gridCol>
                <a:gridCol w="1722120">
                  <a:extLst>
                    <a:ext uri="{9D8B030D-6E8A-4147-A177-3AD203B41FA5}">
                      <a16:colId xmlns:a16="http://schemas.microsoft.com/office/drawing/2014/main" val="3549862963"/>
                    </a:ext>
                  </a:extLst>
                </a:gridCol>
              </a:tblGrid>
              <a:tr h="172006">
                <a:tc>
                  <a:txBody>
                    <a:bodyPr/>
                    <a:lstStyle/>
                    <a:p>
                      <a:pPr algn="ctr"/>
                      <a:r>
                        <a:rPr lang="en-US" altLang="zh-CN" sz="1400" dirty="0" smtClean="0">
                          <a:latin typeface="+mn-lt"/>
                        </a:rPr>
                        <a:t>Experiment</a:t>
                      </a:r>
                      <a:endParaRPr lang="zh-CN" altLang="en-US" sz="1400" dirty="0">
                        <a:latin typeface="+mn-lt"/>
                      </a:endParaRPr>
                    </a:p>
                  </a:txBody>
                  <a:tcPr anchor="ctr"/>
                </a:tc>
                <a:tc>
                  <a:txBody>
                    <a:bodyPr/>
                    <a:lstStyle/>
                    <a:p>
                      <a:pPr algn="ctr"/>
                      <a:r>
                        <a:rPr lang="en-US" altLang="zh-CN" sz="1400" dirty="0" smtClean="0">
                          <a:latin typeface="+mn-lt"/>
                        </a:rPr>
                        <a:t>Lot Count</a:t>
                      </a:r>
                      <a:endParaRPr lang="zh-CN" altLang="en-US" sz="1400" dirty="0">
                        <a:latin typeface="+mn-lt"/>
                      </a:endParaRPr>
                    </a:p>
                  </a:txBody>
                  <a:tcPr anchor="ctr"/>
                </a:tc>
                <a:tc>
                  <a:txBody>
                    <a:bodyPr/>
                    <a:lstStyle/>
                    <a:p>
                      <a:pPr algn="ctr"/>
                      <a:r>
                        <a:rPr lang="en-US" altLang="zh-CN" sz="1400" dirty="0" smtClean="0">
                          <a:latin typeface="+mn-lt"/>
                        </a:rPr>
                        <a:t>Before(</a:t>
                      </a:r>
                      <a:r>
                        <a:rPr lang="en-US" altLang="zh-CN" sz="1400" dirty="0" err="1" smtClean="0">
                          <a:latin typeface="+mn-lt"/>
                        </a:rPr>
                        <a:t>hrs</a:t>
                      </a:r>
                      <a:r>
                        <a:rPr lang="en-US" altLang="zh-CN" sz="1400" dirty="0" smtClean="0">
                          <a:latin typeface="+mn-lt"/>
                        </a:rPr>
                        <a:t>)</a:t>
                      </a:r>
                      <a:endParaRPr lang="zh-CN" altLang="en-US" sz="14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latin typeface="+mn-lt"/>
                        </a:rPr>
                        <a:t>After(</a:t>
                      </a:r>
                      <a:r>
                        <a:rPr lang="en-US" altLang="zh-CN" sz="1400" dirty="0" err="1" smtClean="0">
                          <a:latin typeface="+mn-lt"/>
                        </a:rPr>
                        <a:t>hrs</a:t>
                      </a:r>
                      <a:r>
                        <a:rPr lang="en-US" altLang="zh-CN" sz="1400" dirty="0" smtClean="0">
                          <a:latin typeface="+mn-lt"/>
                        </a:rPr>
                        <a:t>)</a:t>
                      </a:r>
                      <a:endParaRPr lang="zh-CN" altLang="en-US" sz="1400" dirty="0">
                        <a:latin typeface="+mn-lt"/>
                      </a:endParaRPr>
                    </a:p>
                  </a:txBody>
                  <a:tcPr anchor="ctr"/>
                </a:tc>
                <a:tc>
                  <a:txBody>
                    <a:bodyPr/>
                    <a:lstStyle/>
                    <a:p>
                      <a:pPr algn="ctr"/>
                      <a:r>
                        <a:rPr lang="en-US" altLang="zh-CN" sz="1400" dirty="0" smtClean="0">
                          <a:latin typeface="+mn-lt"/>
                        </a:rPr>
                        <a:t>Improvement</a:t>
                      </a:r>
                      <a:endParaRPr lang="zh-CN" altLang="en-US" sz="1400" dirty="0">
                        <a:latin typeface="+mn-lt"/>
                      </a:endParaRPr>
                    </a:p>
                  </a:txBody>
                  <a:tcPr anchor="ctr"/>
                </a:tc>
                <a:extLst>
                  <a:ext uri="{0D108BD9-81ED-4DB2-BD59-A6C34878D82A}">
                    <a16:rowId xmlns:a16="http://schemas.microsoft.com/office/drawing/2014/main" val="2092125760"/>
                  </a:ext>
                </a:extLst>
              </a:tr>
              <a:tr h="248906">
                <a:tc>
                  <a:txBody>
                    <a:bodyPr/>
                    <a:lstStyle/>
                    <a:p>
                      <a:pPr algn="ctr"/>
                      <a:r>
                        <a:rPr lang="en-US" altLang="zh-CN" sz="1200" b="0" dirty="0" smtClean="0">
                          <a:latin typeface="+mn-lt"/>
                        </a:rPr>
                        <a:t>1</a:t>
                      </a:r>
                      <a:endParaRPr lang="zh-CN" altLang="en-US" sz="1200" b="0" dirty="0">
                        <a:latin typeface="+mn-lt"/>
                      </a:endParaRPr>
                    </a:p>
                  </a:txBody>
                  <a:tcPr anchor="ctr"/>
                </a:tc>
                <a:tc>
                  <a:txBody>
                    <a:bodyPr/>
                    <a:lstStyle/>
                    <a:p>
                      <a:pPr algn="ctr"/>
                      <a:r>
                        <a:rPr lang="en-US" altLang="zh-CN" sz="1200" b="0" dirty="0" smtClean="0">
                          <a:latin typeface="+mn-lt"/>
                        </a:rPr>
                        <a:t>19</a:t>
                      </a:r>
                      <a:endParaRPr lang="zh-CN" altLang="en-US" sz="1200" b="0" dirty="0">
                        <a:latin typeface="+mn-lt"/>
                      </a:endParaRPr>
                    </a:p>
                  </a:txBody>
                  <a:tcPr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4.92</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4.02</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18.24%</a:t>
                      </a:r>
                    </a:p>
                  </a:txBody>
                  <a:tcPr marL="9525" marR="9525" marT="9525" marB="0" anchor="ctr"/>
                </a:tc>
                <a:extLst>
                  <a:ext uri="{0D108BD9-81ED-4DB2-BD59-A6C34878D82A}">
                    <a16:rowId xmlns:a16="http://schemas.microsoft.com/office/drawing/2014/main" val="1067276394"/>
                  </a:ext>
                </a:extLst>
              </a:tr>
            </a:tbl>
          </a:graphicData>
        </a:graphic>
      </p:graphicFrame>
      <p:sp>
        <p:nvSpPr>
          <p:cNvPr id="8" name="矩形 7"/>
          <p:cNvSpPr/>
          <p:nvPr/>
        </p:nvSpPr>
        <p:spPr>
          <a:xfrm>
            <a:off x="190500" y="1204615"/>
            <a:ext cx="2095500" cy="523220"/>
          </a:xfrm>
          <a:prstGeom prst="rect">
            <a:avLst/>
          </a:prstGeom>
        </p:spPr>
        <p:txBody>
          <a:bodyPr wrap="square">
            <a:spAutoFit/>
          </a:bodyPr>
          <a:lstStyle/>
          <a:p>
            <a:r>
              <a:rPr lang="en-US" altLang="zh-CN" sz="1400" dirty="0" smtClean="0"/>
              <a:t>2020/12/16 09:30:01</a:t>
            </a:r>
            <a:r>
              <a:rPr lang="zh-CN" altLang="en-US" sz="1400" dirty="0" smtClean="0"/>
              <a:t>至</a:t>
            </a:r>
            <a:r>
              <a:rPr lang="en-US" altLang="zh-CN" sz="1400" dirty="0" smtClean="0"/>
              <a:t>2020/12/16 11:20:52</a:t>
            </a:r>
            <a:endParaRPr lang="zh-CN" altLang="en-US" sz="1400" dirty="0"/>
          </a:p>
        </p:txBody>
      </p:sp>
      <p:pic>
        <p:nvPicPr>
          <p:cNvPr id="1025" name="图片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63332"/>
            <a:ext cx="5486400" cy="359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004400" y="1263332"/>
            <a:ext cx="360000" cy="3518218"/>
          </a:xfrm>
          <a:prstGeom prst="rect">
            <a:avLst/>
          </a:prstGeom>
          <a:solidFill>
            <a:srgbClr val="FFCCCC">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graphicFrame>
        <p:nvGraphicFramePr>
          <p:cNvPr id="13" name="表格 12"/>
          <p:cNvGraphicFramePr>
            <a:graphicFrameLocks noGrp="1"/>
          </p:cNvGraphicFramePr>
          <p:nvPr>
            <p:extLst/>
          </p:nvPr>
        </p:nvGraphicFramePr>
        <p:xfrm>
          <a:off x="304800" y="1721485"/>
          <a:ext cx="2209799" cy="2804880"/>
        </p:xfrm>
        <a:graphic>
          <a:graphicData uri="http://schemas.openxmlformats.org/drawingml/2006/table">
            <a:tbl>
              <a:tblPr firstRow="1">
                <a:tableStyleId>{3C2FFA5D-87B4-456A-9821-1D502468CF0F}</a:tableStyleId>
              </a:tblPr>
              <a:tblGrid>
                <a:gridCol w="833203">
                  <a:extLst>
                    <a:ext uri="{9D8B030D-6E8A-4147-A177-3AD203B41FA5}">
                      <a16:colId xmlns:a16="http://schemas.microsoft.com/office/drawing/2014/main" val="2300633646"/>
                    </a:ext>
                  </a:extLst>
                </a:gridCol>
                <a:gridCol w="724524">
                  <a:extLst>
                    <a:ext uri="{9D8B030D-6E8A-4147-A177-3AD203B41FA5}">
                      <a16:colId xmlns:a16="http://schemas.microsoft.com/office/drawing/2014/main" val="430577238"/>
                    </a:ext>
                  </a:extLst>
                </a:gridCol>
                <a:gridCol w="652072">
                  <a:extLst>
                    <a:ext uri="{9D8B030D-6E8A-4147-A177-3AD203B41FA5}">
                      <a16:colId xmlns:a16="http://schemas.microsoft.com/office/drawing/2014/main" val="1683408266"/>
                    </a:ext>
                  </a:extLst>
                </a:gridCol>
              </a:tblGrid>
              <a:tr h="186992">
                <a:tc>
                  <a:txBody>
                    <a:bodyPr/>
                    <a:lstStyle/>
                    <a:p>
                      <a:pPr algn="ctr" fontAlgn="b"/>
                      <a:r>
                        <a:rPr lang="en-US" sz="1100" u="none" strike="noStrike" dirty="0">
                          <a:effectLst/>
                        </a:rPr>
                        <a:t>EQP-CHA</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Before(</a:t>
                      </a:r>
                      <a:r>
                        <a:rPr lang="en-US" sz="1100" u="none" strike="noStrike" dirty="0" err="1">
                          <a:effectLst/>
                        </a:rPr>
                        <a:t>hrs</a:t>
                      </a:r>
                      <a:r>
                        <a:rPr lang="en-US"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100" u="none" strike="noStrike" dirty="0">
                          <a:effectLst/>
                        </a:rPr>
                        <a:t>After(</a:t>
                      </a:r>
                      <a:r>
                        <a:rPr lang="en-US" sz="1100" u="none" strike="noStrike" dirty="0" err="1">
                          <a:effectLst/>
                        </a:rPr>
                        <a:t>hrs</a:t>
                      </a:r>
                      <a:r>
                        <a:rPr lang="en-US" sz="1100" u="none" strike="noStrike" dirty="0">
                          <a:effectLst/>
                        </a:rPr>
                        <a: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65263373"/>
                  </a:ext>
                </a:extLst>
              </a:tr>
              <a:tr h="186992">
                <a:tc>
                  <a:txBody>
                    <a:bodyPr/>
                    <a:lstStyle/>
                    <a:p>
                      <a:pPr algn="ctr" fontAlgn="b"/>
                      <a:r>
                        <a:rPr lang="en-US" sz="1100" u="none" strike="noStrike">
                          <a:effectLst/>
                        </a:rPr>
                        <a:t>EKT01-PM2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72454077"/>
                  </a:ext>
                </a:extLst>
              </a:tr>
              <a:tr h="186992">
                <a:tc>
                  <a:txBody>
                    <a:bodyPr/>
                    <a:lstStyle/>
                    <a:p>
                      <a:pPr algn="ctr" fontAlgn="b"/>
                      <a:r>
                        <a:rPr lang="en-US" sz="1100" u="none" strike="noStrike">
                          <a:effectLst/>
                        </a:rPr>
                        <a:t>EKT01-PM3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4.92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algn="ctr" fontAlgn="b"/>
                      <a:r>
                        <a:rPr lang="en-US" altLang="zh-CN" sz="1100" u="none" strike="noStrike" dirty="0">
                          <a:effectLst/>
                        </a:rPr>
                        <a:t>2.75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3406724201"/>
                  </a:ext>
                </a:extLst>
              </a:tr>
              <a:tr h="186992">
                <a:tc>
                  <a:txBody>
                    <a:bodyPr/>
                    <a:lstStyle/>
                    <a:p>
                      <a:pPr algn="ctr" fontAlgn="b"/>
                      <a:r>
                        <a:rPr lang="en-US" sz="1100" u="none" strike="noStrike">
                          <a:effectLst/>
                        </a:rPr>
                        <a:t>EKT02-PM1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1.35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tc>
                  <a:txBody>
                    <a:bodyPr/>
                    <a:lstStyle/>
                    <a:p>
                      <a:pPr algn="ctr" fontAlgn="b"/>
                      <a:r>
                        <a:rPr lang="en-US" altLang="zh-CN" sz="1100" u="none" strike="noStrike">
                          <a:effectLst/>
                        </a:rPr>
                        <a:t>2.97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630266249"/>
                  </a:ext>
                </a:extLst>
              </a:tr>
              <a:tr h="186992">
                <a:tc>
                  <a:txBody>
                    <a:bodyPr/>
                    <a:lstStyle/>
                    <a:p>
                      <a:pPr algn="ctr" fontAlgn="b"/>
                      <a:r>
                        <a:rPr lang="en-US" sz="1100" u="none" strike="noStrike" dirty="0">
                          <a:effectLst/>
                        </a:rPr>
                        <a:t>EKT02-PM2</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2.03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3.08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48881679"/>
                  </a:ext>
                </a:extLst>
              </a:tr>
              <a:tr h="186992">
                <a:tc>
                  <a:txBody>
                    <a:bodyPr/>
                    <a:lstStyle/>
                    <a:p>
                      <a:pPr algn="ctr" fontAlgn="b"/>
                      <a:r>
                        <a:rPr lang="en-US" sz="1100" u="none" strike="noStrike">
                          <a:effectLst/>
                        </a:rPr>
                        <a:t>EKT02-PM3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0.00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18970827"/>
                  </a:ext>
                </a:extLst>
              </a:tr>
              <a:tr h="186992">
                <a:tc>
                  <a:txBody>
                    <a:bodyPr/>
                    <a:lstStyle/>
                    <a:p>
                      <a:pPr algn="ctr" fontAlgn="b"/>
                      <a:r>
                        <a:rPr lang="en-US" sz="1100" u="none" strike="noStrike">
                          <a:effectLst/>
                        </a:rPr>
                        <a:t>EKT03-PM1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2.82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955837152"/>
                  </a:ext>
                </a:extLst>
              </a:tr>
              <a:tr h="186992">
                <a:tc>
                  <a:txBody>
                    <a:bodyPr/>
                    <a:lstStyle/>
                    <a:p>
                      <a:pPr algn="ctr" fontAlgn="b"/>
                      <a:r>
                        <a:rPr lang="en-US" sz="1100" u="none" strike="noStrike">
                          <a:effectLst/>
                        </a:rPr>
                        <a:t>EKT03-PM2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1.52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1.52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56991464"/>
                  </a:ext>
                </a:extLst>
              </a:tr>
              <a:tr h="186992">
                <a:tc>
                  <a:txBody>
                    <a:bodyPr/>
                    <a:lstStyle/>
                    <a:p>
                      <a:pPr algn="ctr" fontAlgn="b"/>
                      <a:r>
                        <a:rPr lang="en-US" sz="1100" u="none" strike="noStrike">
                          <a:effectLst/>
                        </a:rPr>
                        <a:t>EKT03-PM3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298744736"/>
                  </a:ext>
                </a:extLst>
              </a:tr>
              <a:tr h="186992">
                <a:tc>
                  <a:txBody>
                    <a:bodyPr/>
                    <a:lstStyle/>
                    <a:p>
                      <a:pPr algn="ctr" fontAlgn="b"/>
                      <a:r>
                        <a:rPr lang="en-US" sz="1100" u="none" strike="noStrike">
                          <a:effectLst/>
                        </a:rPr>
                        <a:t>EKT04-PM1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1.07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0.53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199116391"/>
                  </a:ext>
                </a:extLst>
              </a:tr>
              <a:tr h="186992">
                <a:tc>
                  <a:txBody>
                    <a:bodyPr/>
                    <a:lstStyle/>
                    <a:p>
                      <a:pPr algn="ctr" fontAlgn="b"/>
                      <a:r>
                        <a:rPr lang="en-US" sz="1100" u="none" strike="noStrike">
                          <a:effectLst/>
                        </a:rPr>
                        <a:t>EKT04-PM2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1.58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35247901"/>
                  </a:ext>
                </a:extLst>
              </a:tr>
              <a:tr h="186992">
                <a:tc>
                  <a:txBody>
                    <a:bodyPr/>
                    <a:lstStyle/>
                    <a:p>
                      <a:pPr algn="ctr" fontAlgn="b"/>
                      <a:r>
                        <a:rPr lang="en-US" sz="1100" u="none" strike="noStrike">
                          <a:effectLst/>
                        </a:rPr>
                        <a:t>EKT04-PM3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1.02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274914431"/>
                  </a:ext>
                </a:extLst>
              </a:tr>
              <a:tr h="186992">
                <a:tc>
                  <a:txBody>
                    <a:bodyPr/>
                    <a:lstStyle/>
                    <a:p>
                      <a:pPr algn="ctr" fontAlgn="b"/>
                      <a:r>
                        <a:rPr lang="en-US" sz="1100" u="none" strike="noStrike">
                          <a:effectLst/>
                        </a:rPr>
                        <a:t>EKT05-PM1</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1.80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1.80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927791871"/>
                  </a:ext>
                </a:extLst>
              </a:tr>
              <a:tr h="186992">
                <a:tc>
                  <a:txBody>
                    <a:bodyPr/>
                    <a:lstStyle/>
                    <a:p>
                      <a:pPr algn="ctr" fontAlgn="b"/>
                      <a:r>
                        <a:rPr lang="en-US" sz="1100" u="none" strike="noStrike">
                          <a:effectLst/>
                        </a:rPr>
                        <a:t>EKT05-PM2</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a:effectLst/>
                        </a:rPr>
                        <a:t>1.85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100" u="none" strike="noStrike" dirty="0">
                          <a:effectLst/>
                        </a:rPr>
                        <a:t>4.02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137083177"/>
                  </a:ext>
                </a:extLst>
              </a:tr>
              <a:tr h="186992">
                <a:tc>
                  <a:txBody>
                    <a:bodyPr/>
                    <a:lstStyle/>
                    <a:p>
                      <a:pPr algn="ctr" fontAlgn="b"/>
                      <a:r>
                        <a:rPr lang="en-US" sz="1100" u="none" strike="noStrike">
                          <a:effectLst/>
                        </a:rPr>
                        <a:t>EKT05-PM3</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altLang="zh-CN" sz="1100" u="none" strike="noStrike" dirty="0">
                          <a:effectLst/>
                        </a:rPr>
                        <a:t>0.00</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714031812"/>
                  </a:ext>
                </a:extLst>
              </a:tr>
            </a:tbl>
          </a:graphicData>
        </a:graphic>
      </p:graphicFrame>
      <p:sp>
        <p:nvSpPr>
          <p:cNvPr id="9" name="动作按钮: 第一张 8">
            <a:hlinkClick r:id="rId3" action="ppaction://hlinksldjump" highlightClick="1"/>
          </p:cNvPr>
          <p:cNvSpPr/>
          <p:nvPr/>
        </p:nvSpPr>
        <p:spPr>
          <a:xfrm>
            <a:off x="8458200" y="41772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9858885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3048000" cy="496888"/>
          </a:xfrm>
        </p:spPr>
        <p:txBody>
          <a:bodyPr/>
          <a:lstStyle/>
          <a:p>
            <a:pPr algn="l"/>
            <a:r>
              <a:rPr lang="en-US" altLang="zh-CN" b="1" dirty="0" smtClean="0"/>
              <a:t>EKT</a:t>
            </a:r>
            <a:r>
              <a:rPr lang="zh-CN" altLang="en-US" b="1" dirty="0" smtClean="0"/>
              <a:t>机台</a:t>
            </a:r>
            <a:endParaRPr lang="zh-CN" altLang="en-US" b="1" dirty="0"/>
          </a:p>
        </p:txBody>
      </p:sp>
      <p:graphicFrame>
        <p:nvGraphicFramePr>
          <p:cNvPr id="3" name="表格 2"/>
          <p:cNvGraphicFramePr>
            <a:graphicFrameLocks noGrp="1"/>
          </p:cNvGraphicFramePr>
          <p:nvPr>
            <p:extLst/>
          </p:nvPr>
        </p:nvGraphicFramePr>
        <p:xfrm>
          <a:off x="304800" y="590550"/>
          <a:ext cx="8610599" cy="579120"/>
        </p:xfrm>
        <a:graphic>
          <a:graphicData uri="http://schemas.openxmlformats.org/drawingml/2006/table">
            <a:tbl>
              <a:tblPr firstRow="1" bandRow="1">
                <a:tableStyleId>{3B4B98B0-60AC-42C2-AFA5-B58CD77FA1E5}</a:tableStyleId>
              </a:tblPr>
              <a:tblGrid>
                <a:gridCol w="1384876">
                  <a:extLst>
                    <a:ext uri="{9D8B030D-6E8A-4147-A177-3AD203B41FA5}">
                      <a16:colId xmlns:a16="http://schemas.microsoft.com/office/drawing/2014/main" val="1226734944"/>
                    </a:ext>
                  </a:extLst>
                </a:gridCol>
                <a:gridCol w="1846502">
                  <a:extLst>
                    <a:ext uri="{9D8B030D-6E8A-4147-A177-3AD203B41FA5}">
                      <a16:colId xmlns:a16="http://schemas.microsoft.com/office/drawing/2014/main" val="1288115583"/>
                    </a:ext>
                  </a:extLst>
                </a:gridCol>
                <a:gridCol w="1846502">
                  <a:extLst>
                    <a:ext uri="{9D8B030D-6E8A-4147-A177-3AD203B41FA5}">
                      <a16:colId xmlns:a16="http://schemas.microsoft.com/office/drawing/2014/main" val="1188853470"/>
                    </a:ext>
                  </a:extLst>
                </a:gridCol>
                <a:gridCol w="1810599">
                  <a:extLst>
                    <a:ext uri="{9D8B030D-6E8A-4147-A177-3AD203B41FA5}">
                      <a16:colId xmlns:a16="http://schemas.microsoft.com/office/drawing/2014/main" val="2982103873"/>
                    </a:ext>
                  </a:extLst>
                </a:gridCol>
                <a:gridCol w="1722120">
                  <a:extLst>
                    <a:ext uri="{9D8B030D-6E8A-4147-A177-3AD203B41FA5}">
                      <a16:colId xmlns:a16="http://schemas.microsoft.com/office/drawing/2014/main" val="3549862963"/>
                    </a:ext>
                  </a:extLst>
                </a:gridCol>
              </a:tblGrid>
              <a:tr h="172006">
                <a:tc>
                  <a:txBody>
                    <a:bodyPr/>
                    <a:lstStyle/>
                    <a:p>
                      <a:pPr algn="ctr"/>
                      <a:r>
                        <a:rPr lang="en-US" altLang="zh-CN" sz="1400" dirty="0" smtClean="0">
                          <a:latin typeface="+mn-lt"/>
                        </a:rPr>
                        <a:t>Experiment</a:t>
                      </a:r>
                      <a:endParaRPr lang="zh-CN" altLang="en-US" sz="1400" dirty="0">
                        <a:latin typeface="+mn-lt"/>
                      </a:endParaRPr>
                    </a:p>
                  </a:txBody>
                  <a:tcPr anchor="ctr"/>
                </a:tc>
                <a:tc>
                  <a:txBody>
                    <a:bodyPr/>
                    <a:lstStyle/>
                    <a:p>
                      <a:pPr algn="ctr"/>
                      <a:r>
                        <a:rPr lang="en-US" altLang="zh-CN" sz="1400" dirty="0" smtClean="0">
                          <a:latin typeface="+mn-lt"/>
                        </a:rPr>
                        <a:t>Lot Count</a:t>
                      </a:r>
                      <a:endParaRPr lang="zh-CN" altLang="en-US" sz="1400" dirty="0">
                        <a:latin typeface="+mn-lt"/>
                      </a:endParaRPr>
                    </a:p>
                  </a:txBody>
                  <a:tcPr anchor="ctr"/>
                </a:tc>
                <a:tc>
                  <a:txBody>
                    <a:bodyPr/>
                    <a:lstStyle/>
                    <a:p>
                      <a:pPr algn="ctr"/>
                      <a:r>
                        <a:rPr lang="en-US" altLang="zh-CN" sz="1400" dirty="0" smtClean="0">
                          <a:latin typeface="+mn-lt"/>
                        </a:rPr>
                        <a:t>Before(</a:t>
                      </a:r>
                      <a:r>
                        <a:rPr lang="en-US" altLang="zh-CN" sz="1400" dirty="0" err="1" smtClean="0">
                          <a:latin typeface="+mn-lt"/>
                        </a:rPr>
                        <a:t>hrs</a:t>
                      </a:r>
                      <a:r>
                        <a:rPr lang="en-US" altLang="zh-CN" sz="1400" dirty="0" smtClean="0">
                          <a:latin typeface="+mn-lt"/>
                        </a:rPr>
                        <a:t>)</a:t>
                      </a:r>
                      <a:endParaRPr lang="zh-CN" altLang="en-US" sz="1400" dirty="0">
                        <a:latin typeface="+mn-l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latin typeface="+mn-lt"/>
                        </a:rPr>
                        <a:t>After(</a:t>
                      </a:r>
                      <a:r>
                        <a:rPr lang="en-US" altLang="zh-CN" sz="1400" dirty="0" err="1" smtClean="0">
                          <a:latin typeface="+mn-lt"/>
                        </a:rPr>
                        <a:t>hrs</a:t>
                      </a:r>
                      <a:r>
                        <a:rPr lang="en-US" altLang="zh-CN" sz="1400" dirty="0" smtClean="0">
                          <a:latin typeface="+mn-lt"/>
                        </a:rPr>
                        <a:t>)</a:t>
                      </a:r>
                      <a:endParaRPr lang="zh-CN" altLang="en-US" sz="1400" dirty="0">
                        <a:latin typeface="+mn-lt"/>
                      </a:endParaRPr>
                    </a:p>
                  </a:txBody>
                  <a:tcPr anchor="ctr"/>
                </a:tc>
                <a:tc>
                  <a:txBody>
                    <a:bodyPr/>
                    <a:lstStyle/>
                    <a:p>
                      <a:pPr algn="ctr"/>
                      <a:r>
                        <a:rPr lang="en-US" altLang="zh-CN" sz="1400" dirty="0" smtClean="0">
                          <a:latin typeface="+mn-lt"/>
                        </a:rPr>
                        <a:t>Improvement</a:t>
                      </a:r>
                      <a:endParaRPr lang="zh-CN" altLang="en-US" sz="1400" dirty="0">
                        <a:latin typeface="+mn-lt"/>
                      </a:endParaRPr>
                    </a:p>
                  </a:txBody>
                  <a:tcPr anchor="ctr"/>
                </a:tc>
                <a:extLst>
                  <a:ext uri="{0D108BD9-81ED-4DB2-BD59-A6C34878D82A}">
                    <a16:rowId xmlns:a16="http://schemas.microsoft.com/office/drawing/2014/main" val="2092125760"/>
                  </a:ext>
                </a:extLst>
              </a:tr>
              <a:tr h="248906">
                <a:tc>
                  <a:txBody>
                    <a:bodyPr/>
                    <a:lstStyle/>
                    <a:p>
                      <a:pPr algn="ctr"/>
                      <a:r>
                        <a:rPr lang="en-US" altLang="zh-CN" sz="1200" b="0" dirty="0" smtClean="0">
                          <a:latin typeface="+mn-lt"/>
                        </a:rPr>
                        <a:t>1</a:t>
                      </a:r>
                      <a:endParaRPr lang="zh-CN" altLang="en-US" sz="1200" b="0" dirty="0">
                        <a:latin typeface="+mn-lt"/>
                      </a:endParaRPr>
                    </a:p>
                  </a:txBody>
                  <a:tcPr anchor="ctr"/>
                </a:tc>
                <a:tc>
                  <a:txBody>
                    <a:bodyPr/>
                    <a:lstStyle/>
                    <a:p>
                      <a:pPr algn="ctr"/>
                      <a:r>
                        <a:rPr lang="en-US" altLang="zh-CN" sz="1200" b="0" dirty="0" smtClean="0">
                          <a:latin typeface="+mn-lt"/>
                        </a:rPr>
                        <a:t>19</a:t>
                      </a:r>
                      <a:endParaRPr lang="zh-CN" altLang="en-US" sz="1200" b="0" dirty="0">
                        <a:latin typeface="+mn-lt"/>
                      </a:endParaRPr>
                    </a:p>
                  </a:txBody>
                  <a:tcPr anchor="ctr"/>
                </a:tc>
                <a:tc>
                  <a:txBody>
                    <a:bodyPr/>
                    <a:lstStyle/>
                    <a:p>
                      <a:pPr algn="ctr" fontAlgn="b"/>
                      <a:r>
                        <a:rPr lang="en-US" altLang="zh-CN" sz="1200" b="0" i="0" u="none" strike="noStrike" dirty="0" smtClean="0">
                          <a:solidFill>
                            <a:srgbClr val="000000"/>
                          </a:solidFill>
                          <a:effectLst/>
                          <a:latin typeface="+mn-lt"/>
                          <a:ea typeface="等线" panose="02010600030101010101" pitchFamily="2" charset="-122"/>
                        </a:rPr>
                        <a:t>4.92</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i="0" u="none" strike="noStrike" smtClean="0">
                          <a:solidFill>
                            <a:srgbClr val="000000"/>
                          </a:solidFill>
                          <a:effectLst/>
                          <a:latin typeface="+mn-lt"/>
                          <a:ea typeface="等线" panose="02010600030101010101" pitchFamily="2" charset="-122"/>
                        </a:rPr>
                        <a:t>4.02</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i="0" u="none" strike="noStrike" dirty="0" smtClean="0">
                          <a:solidFill>
                            <a:srgbClr val="000000"/>
                          </a:solidFill>
                          <a:effectLst/>
                          <a:latin typeface="+mn-lt"/>
                          <a:ea typeface="等线" panose="02010600030101010101" pitchFamily="2" charset="-122"/>
                        </a:rPr>
                        <a:t>18.24%</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067276394"/>
                  </a:ext>
                </a:extLst>
              </a:tr>
            </a:tbl>
          </a:graphicData>
        </a:graphic>
      </p:graphicFrame>
      <p:graphicFrame>
        <p:nvGraphicFramePr>
          <p:cNvPr id="7" name="表格 6"/>
          <p:cNvGraphicFramePr>
            <a:graphicFrameLocks noGrp="1"/>
          </p:cNvGraphicFramePr>
          <p:nvPr>
            <p:extLst/>
          </p:nvPr>
        </p:nvGraphicFramePr>
        <p:xfrm>
          <a:off x="2690037" y="4058427"/>
          <a:ext cx="6349639" cy="834535"/>
        </p:xfrm>
        <a:graphic>
          <a:graphicData uri="http://schemas.openxmlformats.org/drawingml/2006/table">
            <a:tbl>
              <a:tblPr>
                <a:tableStyleId>{8EC20E35-A176-4012-BC5E-935CFFF8708E}</a:tableStyleId>
              </a:tblPr>
              <a:tblGrid>
                <a:gridCol w="6349639">
                  <a:extLst>
                    <a:ext uri="{9D8B030D-6E8A-4147-A177-3AD203B41FA5}">
                      <a16:colId xmlns:a16="http://schemas.microsoft.com/office/drawing/2014/main" val="215655556"/>
                    </a:ext>
                  </a:extLst>
                </a:gridCol>
              </a:tblGrid>
              <a:tr h="242954">
                <a:tc>
                  <a:txBody>
                    <a:bodyPr/>
                    <a:lstStyle/>
                    <a:p>
                      <a:pPr algn="l" fontAlgn="b"/>
                      <a:endParaRPr lang="en-US" altLang="zh-CN" sz="1000" u="none" strike="noStrike" dirty="0" smtClean="0">
                        <a:effectLst/>
                      </a:endParaRPr>
                    </a:p>
                    <a:p>
                      <a:pPr algn="l" fontAlgn="b"/>
                      <a:r>
                        <a:rPr lang="en-US" altLang="zh-CN" sz="1000" u="none" strike="noStrike" dirty="0" smtClean="0">
                          <a:effectLst/>
                        </a:rPr>
                        <a:t>[</a:t>
                      </a:r>
                      <a:r>
                        <a:rPr lang="en-US" altLang="zh-CN" sz="1000" u="none" strike="noStrike" dirty="0">
                          <a:effectLst/>
                        </a:rPr>
                        <a:t>LOT</a:t>
                      </a:r>
                      <a:r>
                        <a:rPr lang="zh-CN" altLang="en-US" sz="1000" u="none" strike="noStrike" dirty="0">
                          <a:effectLst/>
                        </a:rPr>
                        <a:t>分配给机台的顺序</a:t>
                      </a:r>
                      <a:r>
                        <a:rPr lang="en-US" altLang="zh-CN" sz="1000" u="none" strike="noStrike" dirty="0">
                          <a:effectLst/>
                        </a:rPr>
                        <a:t>]</a:t>
                      </a:r>
                      <a:endParaRPr lang="en-US" altLang="zh-CN"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521014">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mn-lt"/>
                          <a:ea typeface="等线" panose="02010600030101010101" pitchFamily="2" charset="-122"/>
                        </a:rPr>
                        <a:t>91 P181 P11 P71 P21 P161 P131 P111 P191 P151 P31 P41 P61 P171 P141 P51 P121 P101 P81 </a:t>
                      </a:r>
                      <a:endParaRPr lang="en-US"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graphicFrame>
        <p:nvGraphicFramePr>
          <p:cNvPr id="11" name="表格 10"/>
          <p:cNvGraphicFramePr>
            <a:graphicFrameLocks noGrp="1"/>
          </p:cNvGraphicFramePr>
          <p:nvPr>
            <p:extLst/>
          </p:nvPr>
        </p:nvGraphicFramePr>
        <p:xfrm>
          <a:off x="304799" y="2006887"/>
          <a:ext cx="2285999" cy="2886075"/>
        </p:xfrm>
        <a:graphic>
          <a:graphicData uri="http://schemas.openxmlformats.org/drawingml/2006/table">
            <a:tbl>
              <a:tblPr firstRow="1">
                <a:tableStyleId>{3C2FFA5D-87B4-456A-9821-1D502468CF0F}</a:tableStyleId>
              </a:tblPr>
              <a:tblGrid>
                <a:gridCol w="899808">
                  <a:extLst>
                    <a:ext uri="{9D8B030D-6E8A-4147-A177-3AD203B41FA5}">
                      <a16:colId xmlns:a16="http://schemas.microsoft.com/office/drawing/2014/main" val="2994084448"/>
                    </a:ext>
                  </a:extLst>
                </a:gridCol>
                <a:gridCol w="729575">
                  <a:extLst>
                    <a:ext uri="{9D8B030D-6E8A-4147-A177-3AD203B41FA5}">
                      <a16:colId xmlns:a16="http://schemas.microsoft.com/office/drawing/2014/main" val="1662802107"/>
                    </a:ext>
                  </a:extLst>
                </a:gridCol>
                <a:gridCol w="656616">
                  <a:extLst>
                    <a:ext uri="{9D8B030D-6E8A-4147-A177-3AD203B41FA5}">
                      <a16:colId xmlns:a16="http://schemas.microsoft.com/office/drawing/2014/main" val="2737266888"/>
                    </a:ext>
                  </a:extLst>
                </a:gridCol>
              </a:tblGrid>
              <a:tr h="184667">
                <a:tc>
                  <a:txBody>
                    <a:bodyPr/>
                    <a:lstStyle/>
                    <a:p>
                      <a:pPr algn="ctr" fontAlgn="b"/>
                      <a:r>
                        <a:rPr lang="en-US" sz="1200" u="none" strike="noStrike" dirty="0">
                          <a:effectLst/>
                          <a:latin typeface="+mn-lt"/>
                        </a:rPr>
                        <a:t>EQP-CHA</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1200" u="none" strike="noStrike" dirty="0">
                          <a:effectLst/>
                          <a:latin typeface="+mn-lt"/>
                        </a:rPr>
                        <a:t>Before(</a:t>
                      </a:r>
                      <a:r>
                        <a:rPr lang="en-US" sz="1200" u="none" strike="noStrike" dirty="0" err="1">
                          <a:effectLst/>
                          <a:latin typeface="+mn-lt"/>
                        </a:rPr>
                        <a:t>hrs</a:t>
                      </a:r>
                      <a:r>
                        <a:rPr lang="en-US" sz="1200" u="none" strike="noStrike" dirty="0">
                          <a:effectLst/>
                          <a:latin typeface="+mn-lt"/>
                        </a:rPr>
                        <a:t>)</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sz="1200" u="none" strike="noStrike" dirty="0">
                          <a:effectLst/>
                          <a:latin typeface="+mn-lt"/>
                        </a:rPr>
                        <a:t>After(</a:t>
                      </a:r>
                      <a:r>
                        <a:rPr lang="en-US" sz="1200" u="none" strike="noStrike" dirty="0" err="1">
                          <a:effectLst/>
                          <a:latin typeface="+mn-lt"/>
                        </a:rPr>
                        <a:t>hrs</a:t>
                      </a:r>
                      <a:r>
                        <a:rPr lang="en-US" sz="1200" u="none" strike="noStrike" dirty="0">
                          <a:effectLst/>
                          <a:latin typeface="+mn-lt"/>
                        </a:rPr>
                        <a:t>)</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3314023244"/>
                  </a:ext>
                </a:extLst>
              </a:tr>
              <a:tr h="184667">
                <a:tc>
                  <a:txBody>
                    <a:bodyPr/>
                    <a:lstStyle/>
                    <a:p>
                      <a:pPr algn="ctr" fontAlgn="b"/>
                      <a:r>
                        <a:rPr lang="en-US" sz="1200" u="none" strike="noStrike" dirty="0">
                          <a:solidFill>
                            <a:schemeClr val="bg1">
                              <a:lumMod val="65000"/>
                            </a:schemeClr>
                          </a:solidFill>
                          <a:effectLst/>
                          <a:latin typeface="+mn-lt"/>
                        </a:rPr>
                        <a:t>EKT01-PM2</a:t>
                      </a:r>
                      <a:endParaRPr lang="en-US" sz="1200" b="0" i="0" u="none" strike="noStrike" dirty="0">
                        <a:solidFill>
                          <a:schemeClr val="bg1">
                            <a:lumMod val="65000"/>
                          </a:schemeClr>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i="0" u="none" strike="noStrike" dirty="0" smtClean="0">
                          <a:solidFill>
                            <a:schemeClr val="bg1">
                              <a:lumMod val="65000"/>
                            </a:schemeClr>
                          </a:solidFill>
                          <a:effectLst/>
                          <a:latin typeface="+mn-lt"/>
                          <a:ea typeface="等线" panose="02010600030101010101" pitchFamily="2" charset="-122"/>
                        </a:rPr>
                        <a:t>-</a:t>
                      </a:r>
                      <a:endParaRPr lang="en-US" altLang="zh-CN" sz="1200" b="0" i="0" u="none" strike="noStrike" dirty="0">
                        <a:solidFill>
                          <a:schemeClr val="bg1">
                            <a:lumMod val="65000"/>
                          </a:schemeClr>
                        </a:solidFill>
                        <a:effectLst/>
                        <a:latin typeface="+mn-lt"/>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tc>
                  <a:txBody>
                    <a:bodyPr/>
                    <a:lstStyle/>
                    <a:p>
                      <a:pPr algn="ctr" fontAlgn="b"/>
                      <a:r>
                        <a:rPr lang="en-US" altLang="zh-CN" sz="1200" b="0" u="none" strike="noStrike" dirty="0" smtClean="0">
                          <a:solidFill>
                            <a:schemeClr val="bg1">
                              <a:lumMod val="65000"/>
                            </a:schemeClr>
                          </a:solidFill>
                          <a:effectLst/>
                          <a:latin typeface="+mn-lt"/>
                        </a:rPr>
                        <a:t>-</a:t>
                      </a:r>
                      <a:endParaRPr lang="en-US" altLang="zh-CN" sz="1200" b="0" i="0" u="none" strike="noStrike" dirty="0">
                        <a:solidFill>
                          <a:schemeClr val="bg1">
                            <a:lumMod val="65000"/>
                          </a:schemeClr>
                        </a:solidFill>
                        <a:effectLst/>
                        <a:latin typeface="+mn-lt"/>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323089293"/>
                  </a:ext>
                </a:extLst>
              </a:tr>
              <a:tr h="184667">
                <a:tc>
                  <a:txBody>
                    <a:bodyPr/>
                    <a:lstStyle/>
                    <a:p>
                      <a:pPr algn="ctr" fontAlgn="b"/>
                      <a:r>
                        <a:rPr lang="en-US" sz="1200" u="none" strike="noStrike" dirty="0">
                          <a:effectLst/>
                          <a:latin typeface="+mn-lt"/>
                        </a:rPr>
                        <a:t>EKT01-PM3</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a:effectLst/>
                          <a:latin typeface="+mn-lt"/>
                        </a:rPr>
                        <a:t>4.92</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algn="ctr" fontAlgn="ctr"/>
                      <a:r>
                        <a:rPr lang="en-US" altLang="zh-CN" sz="1200" u="none" strike="noStrike" dirty="0">
                          <a:effectLst/>
                          <a:latin typeface="+mn-lt"/>
                        </a:rPr>
                        <a:t>4.02</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748601215"/>
                  </a:ext>
                </a:extLst>
              </a:tr>
              <a:tr h="184667">
                <a:tc>
                  <a:txBody>
                    <a:bodyPr/>
                    <a:lstStyle/>
                    <a:p>
                      <a:pPr algn="ctr" fontAlgn="b"/>
                      <a:r>
                        <a:rPr lang="en-US" sz="1200" u="none" strike="noStrike" dirty="0">
                          <a:effectLst/>
                          <a:latin typeface="+mn-lt"/>
                        </a:rPr>
                        <a:t>EKT02-PM1</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a:effectLst/>
                          <a:latin typeface="+mn-lt"/>
                        </a:rPr>
                        <a:t>1.35</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tc>
                  <a:txBody>
                    <a:bodyPr/>
                    <a:lstStyle/>
                    <a:p>
                      <a:pPr algn="ctr" fontAlgn="ctr"/>
                      <a:r>
                        <a:rPr lang="en-US" altLang="zh-CN" sz="1200" u="none" strike="noStrike">
                          <a:effectLst/>
                          <a:latin typeface="+mn-lt"/>
                        </a:rPr>
                        <a:t>2.82</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315735384"/>
                  </a:ext>
                </a:extLst>
              </a:tr>
              <a:tr h="184667">
                <a:tc>
                  <a:txBody>
                    <a:bodyPr/>
                    <a:lstStyle/>
                    <a:p>
                      <a:pPr algn="ctr" fontAlgn="b"/>
                      <a:r>
                        <a:rPr lang="en-US" sz="1200" u="none" strike="noStrike" dirty="0">
                          <a:effectLst/>
                          <a:latin typeface="+mn-lt"/>
                        </a:rPr>
                        <a:t>EKT02-PM2</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a:effectLst/>
                          <a:latin typeface="+mn-lt"/>
                        </a:rPr>
                        <a:t>2.03</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a:effectLst/>
                          <a:latin typeface="+mn-lt"/>
                        </a:rPr>
                        <a:t>3.58</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758986467"/>
                  </a:ext>
                </a:extLst>
              </a:tr>
              <a:tr h="184667">
                <a:tc>
                  <a:txBody>
                    <a:bodyPr/>
                    <a:lstStyle/>
                    <a:p>
                      <a:pPr algn="ctr" fontAlgn="b"/>
                      <a:r>
                        <a:rPr lang="en-US" sz="1200" u="none" strike="noStrike" dirty="0">
                          <a:effectLst/>
                          <a:latin typeface="+mn-lt"/>
                        </a:rPr>
                        <a:t>EKT02-PM3</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dirty="0">
                          <a:effectLst/>
                          <a:latin typeface="+mn-lt"/>
                        </a:rPr>
                        <a:t>0.00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dirty="0">
                          <a:effectLst/>
                          <a:latin typeface="+mn-lt"/>
                        </a:rPr>
                        <a:t>0.00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659285241"/>
                  </a:ext>
                </a:extLst>
              </a:tr>
              <a:tr h="184667">
                <a:tc>
                  <a:txBody>
                    <a:bodyPr/>
                    <a:lstStyle/>
                    <a:p>
                      <a:pPr algn="ctr" fontAlgn="b"/>
                      <a:r>
                        <a:rPr lang="en-US" sz="1200" u="none" strike="noStrike">
                          <a:effectLst/>
                          <a:latin typeface="+mn-lt"/>
                        </a:rPr>
                        <a:t>EKT03-PM1</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dirty="0">
                          <a:effectLst/>
                          <a:latin typeface="+mn-lt"/>
                        </a:rPr>
                        <a:t>2.82</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a:effectLst/>
                          <a:latin typeface="+mn-lt"/>
                        </a:rPr>
                        <a:t>2.42</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3448796856"/>
                  </a:ext>
                </a:extLst>
              </a:tr>
              <a:tr h="184667">
                <a:tc>
                  <a:txBody>
                    <a:bodyPr/>
                    <a:lstStyle/>
                    <a:p>
                      <a:pPr algn="ctr" fontAlgn="b"/>
                      <a:r>
                        <a:rPr lang="en-US" sz="1200" u="none" strike="noStrike">
                          <a:effectLst/>
                          <a:latin typeface="+mn-lt"/>
                        </a:rPr>
                        <a:t>EKT03-PM2</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dirty="0">
                          <a:effectLst/>
                          <a:latin typeface="+mn-lt"/>
                        </a:rPr>
                        <a:t>1.52</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a:effectLst/>
                          <a:latin typeface="+mn-lt"/>
                        </a:rPr>
                        <a:t>1.52</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1370410494"/>
                  </a:ext>
                </a:extLst>
              </a:tr>
              <a:tr h="184667">
                <a:tc>
                  <a:txBody>
                    <a:bodyPr/>
                    <a:lstStyle/>
                    <a:p>
                      <a:pPr algn="ctr" fontAlgn="b"/>
                      <a:r>
                        <a:rPr lang="en-US" sz="1200" u="none" strike="noStrike">
                          <a:effectLst/>
                          <a:latin typeface="+mn-lt"/>
                        </a:rPr>
                        <a:t>EKT03-PM3</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a:effectLst/>
                          <a:latin typeface="+mn-lt"/>
                        </a:rPr>
                        <a:t>1.15</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a:effectLst/>
                          <a:latin typeface="+mn-lt"/>
                        </a:rPr>
                        <a:t>1.15</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4165405421"/>
                  </a:ext>
                </a:extLst>
              </a:tr>
              <a:tr h="184667">
                <a:tc>
                  <a:txBody>
                    <a:bodyPr/>
                    <a:lstStyle/>
                    <a:p>
                      <a:pPr algn="ctr" fontAlgn="b"/>
                      <a:r>
                        <a:rPr lang="en-US" sz="1200" u="none" strike="noStrike">
                          <a:effectLst/>
                          <a:latin typeface="+mn-lt"/>
                        </a:rPr>
                        <a:t>EKT04-PM1</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a:effectLst/>
                          <a:latin typeface="+mn-lt"/>
                        </a:rPr>
                        <a:t>1.07</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a:effectLst/>
                          <a:latin typeface="+mn-lt"/>
                        </a:rPr>
                        <a:t>0.52</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2233639259"/>
                  </a:ext>
                </a:extLst>
              </a:tr>
              <a:tr h="184667">
                <a:tc>
                  <a:txBody>
                    <a:bodyPr/>
                    <a:lstStyle/>
                    <a:p>
                      <a:pPr algn="ctr" fontAlgn="b"/>
                      <a:r>
                        <a:rPr lang="en-US" sz="1200" u="none" strike="noStrike">
                          <a:effectLst/>
                          <a:latin typeface="+mn-lt"/>
                        </a:rPr>
                        <a:t>EKT04-PM2</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a:effectLst/>
                          <a:latin typeface="+mn-lt"/>
                        </a:rPr>
                        <a:t>1.58</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a:effectLst/>
                          <a:latin typeface="+mn-lt"/>
                        </a:rPr>
                        <a:t>0.53</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2929701441"/>
                  </a:ext>
                </a:extLst>
              </a:tr>
              <a:tr h="184667">
                <a:tc>
                  <a:txBody>
                    <a:bodyPr/>
                    <a:lstStyle/>
                    <a:p>
                      <a:pPr algn="ctr" fontAlgn="b"/>
                      <a:r>
                        <a:rPr lang="en-US" sz="1200" u="none" strike="noStrike">
                          <a:effectLst/>
                          <a:latin typeface="+mn-lt"/>
                        </a:rPr>
                        <a:t>EKT04-PM3</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a:effectLst/>
                          <a:latin typeface="+mn-lt"/>
                        </a:rPr>
                        <a:t>2.03</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a:effectLst/>
                          <a:latin typeface="+mn-lt"/>
                        </a:rPr>
                        <a:t>1.02</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2079060418"/>
                  </a:ext>
                </a:extLst>
              </a:tr>
              <a:tr h="184667">
                <a:tc>
                  <a:txBody>
                    <a:bodyPr/>
                    <a:lstStyle/>
                    <a:p>
                      <a:pPr algn="ctr" fontAlgn="b"/>
                      <a:r>
                        <a:rPr lang="en-US" sz="1200" u="none" strike="noStrike">
                          <a:effectLst/>
                          <a:latin typeface="+mn-lt"/>
                        </a:rPr>
                        <a:t>EKT05-PM1</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a:effectLst/>
                          <a:latin typeface="+mn-lt"/>
                        </a:rPr>
                        <a:t>1.80</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a:effectLst/>
                          <a:latin typeface="+mn-lt"/>
                        </a:rPr>
                        <a:t>1.80</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937085717"/>
                  </a:ext>
                </a:extLst>
              </a:tr>
              <a:tr h="184667">
                <a:tc>
                  <a:txBody>
                    <a:bodyPr/>
                    <a:lstStyle/>
                    <a:p>
                      <a:pPr algn="ctr" fontAlgn="b"/>
                      <a:r>
                        <a:rPr lang="en-US" sz="1200" u="none" strike="noStrike">
                          <a:effectLst/>
                          <a:latin typeface="+mn-lt"/>
                        </a:rPr>
                        <a:t>EKT05-PM2</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a:effectLst/>
                          <a:latin typeface="+mn-lt"/>
                        </a:rPr>
                        <a:t>1.85</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a:effectLst/>
                          <a:latin typeface="+mn-lt"/>
                        </a:rPr>
                        <a:t>2.75</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388943417"/>
                  </a:ext>
                </a:extLst>
              </a:tr>
              <a:tr h="184667">
                <a:tc>
                  <a:txBody>
                    <a:bodyPr/>
                    <a:lstStyle/>
                    <a:p>
                      <a:pPr algn="ctr" fontAlgn="b"/>
                      <a:r>
                        <a:rPr lang="en-US" sz="1200" u="none" strike="noStrike" dirty="0">
                          <a:effectLst/>
                          <a:latin typeface="+mn-lt"/>
                        </a:rPr>
                        <a:t>EKT05-PM3</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dirty="0">
                          <a:effectLst/>
                          <a:latin typeface="+mn-lt"/>
                        </a:rPr>
                        <a:t>0.00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ctr"/>
                      <a:r>
                        <a:rPr lang="en-US" altLang="zh-CN" sz="1200" u="none" strike="noStrike" dirty="0">
                          <a:effectLst/>
                          <a:latin typeface="+mn-lt"/>
                        </a:rPr>
                        <a:t>0.00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3084846666"/>
                  </a:ext>
                </a:extLst>
              </a:tr>
            </a:tbl>
          </a:graphicData>
        </a:graphic>
      </p:graphicFrame>
      <p:pic>
        <p:nvPicPr>
          <p:cNvPr id="12" name="图片 11"/>
          <p:cNvPicPr>
            <a:picLocks noChangeAspect="1"/>
          </p:cNvPicPr>
          <p:nvPr/>
        </p:nvPicPr>
        <p:blipFill>
          <a:blip r:embed="rId2"/>
          <a:stretch>
            <a:fillRect/>
          </a:stretch>
        </p:blipFill>
        <p:spPr>
          <a:xfrm>
            <a:off x="2690035" y="1431226"/>
            <a:ext cx="3101164" cy="2514608"/>
          </a:xfrm>
          <a:prstGeom prst="rect">
            <a:avLst/>
          </a:prstGeom>
          <a:ln>
            <a:solidFill>
              <a:schemeClr val="tx1"/>
            </a:solidFill>
          </a:ln>
        </p:spPr>
      </p:pic>
      <p:pic>
        <p:nvPicPr>
          <p:cNvPr id="13" name="图片 12"/>
          <p:cNvPicPr>
            <a:picLocks noChangeAspect="1"/>
          </p:cNvPicPr>
          <p:nvPr/>
        </p:nvPicPr>
        <p:blipFill>
          <a:blip r:embed="rId3"/>
          <a:stretch>
            <a:fillRect/>
          </a:stretch>
        </p:blipFill>
        <p:spPr>
          <a:xfrm>
            <a:off x="5867400" y="1431226"/>
            <a:ext cx="3172276" cy="2514608"/>
          </a:xfrm>
          <a:prstGeom prst="rect">
            <a:avLst/>
          </a:prstGeom>
          <a:ln>
            <a:solidFill>
              <a:schemeClr val="tx1"/>
            </a:solidFill>
          </a:ln>
        </p:spPr>
      </p:pic>
      <p:sp>
        <p:nvSpPr>
          <p:cNvPr id="14" name="矩形 13"/>
          <p:cNvSpPr/>
          <p:nvPr/>
        </p:nvSpPr>
        <p:spPr>
          <a:xfrm>
            <a:off x="190500" y="1204615"/>
            <a:ext cx="2095500" cy="523220"/>
          </a:xfrm>
          <a:prstGeom prst="rect">
            <a:avLst/>
          </a:prstGeom>
        </p:spPr>
        <p:txBody>
          <a:bodyPr wrap="square">
            <a:spAutoFit/>
          </a:bodyPr>
          <a:lstStyle/>
          <a:p>
            <a:r>
              <a:rPr lang="en-US" altLang="zh-CN" sz="1400" dirty="0" smtClean="0"/>
              <a:t>2020/12/16 09:30:01</a:t>
            </a:r>
            <a:r>
              <a:rPr lang="zh-CN" altLang="en-US" sz="1400" dirty="0" smtClean="0"/>
              <a:t>至</a:t>
            </a:r>
            <a:r>
              <a:rPr lang="en-US" altLang="zh-CN" sz="1400" dirty="0" smtClean="0"/>
              <a:t>2020/12/16 11:20:52</a:t>
            </a:r>
            <a:endParaRPr lang="zh-CN" altLang="en-US" sz="1400" dirty="0"/>
          </a:p>
        </p:txBody>
      </p:sp>
      <p:sp>
        <p:nvSpPr>
          <p:cNvPr id="15" name="矩形 14"/>
          <p:cNvSpPr/>
          <p:nvPr/>
        </p:nvSpPr>
        <p:spPr>
          <a:xfrm>
            <a:off x="190499" y="1699110"/>
            <a:ext cx="2400299" cy="307777"/>
          </a:xfrm>
          <a:prstGeom prst="rect">
            <a:avLst/>
          </a:prstGeom>
        </p:spPr>
        <p:txBody>
          <a:bodyPr wrap="square">
            <a:spAutoFit/>
          </a:bodyPr>
          <a:lstStyle/>
          <a:p>
            <a:r>
              <a:rPr lang="zh-CN" altLang="en-US" sz="1400" b="1" dirty="0" smtClean="0">
                <a:solidFill>
                  <a:srgbClr val="00B0F0"/>
                </a:solidFill>
              </a:rPr>
              <a:t>将</a:t>
            </a:r>
            <a:r>
              <a:rPr lang="en-US" altLang="zh-CN" sz="1400" b="1" dirty="0" smtClean="0">
                <a:solidFill>
                  <a:srgbClr val="00B0F0"/>
                </a:solidFill>
              </a:rPr>
              <a:t>EKT01-PM2</a:t>
            </a:r>
            <a:r>
              <a:rPr lang="zh-CN" altLang="en-US" sz="1400" b="1" dirty="0" smtClean="0">
                <a:solidFill>
                  <a:srgbClr val="00B0F0"/>
                </a:solidFill>
              </a:rPr>
              <a:t>设置为不能</a:t>
            </a:r>
            <a:r>
              <a:rPr lang="en-US" altLang="zh-CN" sz="1400" b="1" dirty="0" smtClean="0">
                <a:solidFill>
                  <a:srgbClr val="00B0F0"/>
                </a:solidFill>
              </a:rPr>
              <a:t>run</a:t>
            </a:r>
            <a:endParaRPr lang="zh-CN" altLang="en-US" sz="1400" b="1" dirty="0">
              <a:solidFill>
                <a:srgbClr val="00B0F0"/>
              </a:solidFill>
            </a:endParaRPr>
          </a:p>
        </p:txBody>
      </p:sp>
      <p:sp>
        <p:nvSpPr>
          <p:cNvPr id="17" name="动作按钮: 第一张 16">
            <a:hlinkClick r:id="rId4" action="ppaction://hlinksldjump" highlightClick="1"/>
          </p:cNvPr>
          <p:cNvSpPr/>
          <p:nvPr/>
        </p:nvSpPr>
        <p:spPr>
          <a:xfrm>
            <a:off x="8458200" y="41772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13382175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115"/>
          <p:cNvSpPr/>
          <p:nvPr/>
        </p:nvSpPr>
        <p:spPr>
          <a:xfrm>
            <a:off x="0" y="496888"/>
            <a:ext cx="3057053" cy="4360269"/>
          </a:xfrm>
          <a:prstGeom prst="rect">
            <a:avLst/>
          </a:prstGeom>
          <a:solidFill>
            <a:schemeClr val="tx2">
              <a:lumMod val="20000"/>
              <a:lumOff val="8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4" name="标题 1"/>
          <p:cNvSpPr>
            <a:spLocks noGrp="1"/>
          </p:cNvSpPr>
          <p:nvPr>
            <p:ph type="title"/>
          </p:nvPr>
        </p:nvSpPr>
        <p:spPr>
          <a:xfrm>
            <a:off x="0" y="0"/>
            <a:ext cx="5181600" cy="496888"/>
          </a:xfrm>
        </p:spPr>
        <p:txBody>
          <a:bodyPr/>
          <a:lstStyle/>
          <a:p>
            <a:pPr algn="l"/>
            <a:r>
              <a:rPr lang="zh-CN" altLang="en-US" b="1" dirty="0" smtClean="0"/>
              <a:t>实验思路</a:t>
            </a:r>
            <a:r>
              <a:rPr lang="en-US" altLang="zh-CN" b="1" dirty="0" smtClean="0"/>
              <a:t>-change recipe cost</a:t>
            </a:r>
            <a:endParaRPr lang="zh-CN" altLang="en-US" b="1" dirty="0"/>
          </a:p>
        </p:txBody>
      </p:sp>
      <p:sp>
        <p:nvSpPr>
          <p:cNvPr id="105" name="圆角矩形 104"/>
          <p:cNvSpPr/>
          <p:nvPr/>
        </p:nvSpPr>
        <p:spPr>
          <a:xfrm>
            <a:off x="100147" y="971550"/>
            <a:ext cx="1219200" cy="65345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r>
              <a:rPr lang="en-US" altLang="zh-CN" b="1" dirty="0" err="1" smtClean="0"/>
              <a:t>RecipeA</a:t>
            </a:r>
            <a:endParaRPr lang="zh-CN" altLang="en-US" b="1" dirty="0"/>
          </a:p>
        </p:txBody>
      </p:sp>
      <p:sp>
        <p:nvSpPr>
          <p:cNvPr id="106" name="圆角矩形 105"/>
          <p:cNvSpPr/>
          <p:nvPr/>
        </p:nvSpPr>
        <p:spPr>
          <a:xfrm>
            <a:off x="1681951" y="971550"/>
            <a:ext cx="1219200" cy="65345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r>
              <a:rPr lang="en-US" altLang="zh-CN" b="1" dirty="0" err="1" smtClean="0"/>
              <a:t>RecipeB</a:t>
            </a:r>
            <a:endParaRPr lang="zh-CN" altLang="en-US" b="1" dirty="0"/>
          </a:p>
        </p:txBody>
      </p:sp>
      <p:sp>
        <p:nvSpPr>
          <p:cNvPr id="108" name="矩形 107"/>
          <p:cNvSpPr/>
          <p:nvPr/>
        </p:nvSpPr>
        <p:spPr>
          <a:xfrm>
            <a:off x="988825" y="2249679"/>
            <a:ext cx="980699" cy="326679"/>
          </a:xfrm>
          <a:prstGeom prst="rec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altLang="zh-CN" b="1" dirty="0" smtClean="0">
                <a:solidFill>
                  <a:schemeClr val="bg1">
                    <a:lumMod val="50000"/>
                  </a:schemeClr>
                </a:solidFill>
              </a:rPr>
              <a:t>change</a:t>
            </a:r>
            <a:endParaRPr lang="zh-CN" altLang="en-US" b="1" dirty="0">
              <a:solidFill>
                <a:schemeClr val="bg1">
                  <a:lumMod val="50000"/>
                </a:schemeClr>
              </a:solidFill>
            </a:endParaRPr>
          </a:p>
        </p:txBody>
      </p:sp>
      <p:sp>
        <p:nvSpPr>
          <p:cNvPr id="113" name="下弧形箭头 112"/>
          <p:cNvSpPr/>
          <p:nvPr/>
        </p:nvSpPr>
        <p:spPr>
          <a:xfrm>
            <a:off x="679075" y="1708743"/>
            <a:ext cx="1600200" cy="457200"/>
          </a:xfrm>
          <a:prstGeom prst="curvedUp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solidFill>
                <a:schemeClr val="tx1"/>
              </a:solidFill>
            </a:endParaRPr>
          </a:p>
        </p:txBody>
      </p:sp>
      <p:sp>
        <p:nvSpPr>
          <p:cNvPr id="117" name="矩形 116"/>
          <p:cNvSpPr/>
          <p:nvPr/>
        </p:nvSpPr>
        <p:spPr>
          <a:xfrm>
            <a:off x="3088804" y="496888"/>
            <a:ext cx="6009676" cy="369332"/>
          </a:xfrm>
          <a:prstGeom prst="rect">
            <a:avLst/>
          </a:prstGeom>
        </p:spPr>
        <p:txBody>
          <a:bodyPr wrap="square" anchor="ctr">
            <a:spAutoFit/>
          </a:bodyPr>
          <a:lstStyle/>
          <a:p>
            <a:pPr algn="ctr"/>
            <a:r>
              <a:rPr lang="zh-CN" altLang="en-US" b="1" dirty="0" smtClean="0">
                <a:solidFill>
                  <a:srgbClr val="00B0F0"/>
                </a:solidFill>
              </a:rPr>
              <a:t>如何计算</a:t>
            </a:r>
            <a:r>
              <a:rPr lang="en-US" altLang="zh-CN" b="1" dirty="0" smtClean="0">
                <a:solidFill>
                  <a:srgbClr val="00B0F0"/>
                </a:solidFill>
              </a:rPr>
              <a:t>change recipe cost???</a:t>
            </a:r>
            <a:endParaRPr lang="zh-CN" altLang="en-US" b="1" dirty="0">
              <a:solidFill>
                <a:srgbClr val="00B0F0"/>
              </a:solidFill>
            </a:endParaRPr>
          </a:p>
        </p:txBody>
      </p:sp>
      <p:sp>
        <p:nvSpPr>
          <p:cNvPr id="118" name="矩形 117"/>
          <p:cNvSpPr/>
          <p:nvPr/>
        </p:nvSpPr>
        <p:spPr>
          <a:xfrm>
            <a:off x="3088804" y="856834"/>
            <a:ext cx="5978996" cy="2553116"/>
          </a:xfrm>
          <a:prstGeom prst="rect">
            <a:avLst/>
          </a:prstGeom>
          <a:ln/>
        </p:spPr>
        <p:style>
          <a:lnRef idx="2">
            <a:schemeClr val="accent5"/>
          </a:lnRef>
          <a:fillRef idx="1">
            <a:schemeClr val="lt1"/>
          </a:fillRef>
          <a:effectRef idx="0">
            <a:schemeClr val="accent5"/>
          </a:effectRef>
          <a:fontRef idx="minor">
            <a:schemeClr val="dk1"/>
          </a:fontRef>
        </p:style>
        <p:txBody>
          <a:bodyPr rtlCol="0" anchor="t"/>
          <a:lstStyle/>
          <a:p>
            <a:pPr fontAlgn="auto">
              <a:lnSpc>
                <a:spcPct val="150000"/>
              </a:lnSpc>
              <a:spcBef>
                <a:spcPts val="0"/>
              </a:spcBef>
              <a:spcAft>
                <a:spcPts val="0"/>
              </a:spcAft>
            </a:pPr>
            <a:r>
              <a:rPr lang="en-US" altLang="zh-CN" sz="1400" b="1" dirty="0" smtClean="0"/>
              <a:t>1</a:t>
            </a:r>
            <a:r>
              <a:rPr lang="zh-CN" altLang="en-US" sz="1400" b="1" dirty="0" smtClean="0"/>
              <a:t>、</a:t>
            </a:r>
            <a:r>
              <a:rPr lang="en-US" altLang="zh-CN" sz="1400" b="1" dirty="0" smtClean="0"/>
              <a:t>Change recipe cost = </a:t>
            </a:r>
            <a:r>
              <a:rPr lang="zh-CN" altLang="en-US" sz="1400" b="1" dirty="0" smtClean="0"/>
              <a:t>加工完成</a:t>
            </a:r>
            <a:r>
              <a:rPr lang="en-US" altLang="zh-CN" sz="1400" b="1" dirty="0" smtClean="0"/>
              <a:t>recipe B</a:t>
            </a:r>
            <a:r>
              <a:rPr lang="zh-CN" altLang="en-US" sz="1400" b="1" dirty="0" smtClean="0"/>
              <a:t>所在</a:t>
            </a:r>
            <a:r>
              <a:rPr lang="en-US" altLang="zh-CN" sz="1400" b="1" dirty="0" smtClean="0"/>
              <a:t>lot</a:t>
            </a:r>
            <a:r>
              <a:rPr lang="zh-CN" altLang="en-US" sz="1400" b="1" dirty="0" smtClean="0"/>
              <a:t>所需时间（有</a:t>
            </a:r>
            <a:r>
              <a:rPr lang="en-US" altLang="zh-CN" sz="1400" b="1" dirty="0" smtClean="0"/>
              <a:t>change recipe</a:t>
            </a:r>
            <a:r>
              <a:rPr lang="zh-CN" altLang="en-US" sz="1400" b="1" dirty="0" smtClean="0"/>
              <a:t>）</a:t>
            </a:r>
            <a:endParaRPr lang="en-US" altLang="zh-CN" sz="1400" b="1" dirty="0" smtClean="0"/>
          </a:p>
          <a:p>
            <a:pPr fontAlgn="auto">
              <a:lnSpc>
                <a:spcPct val="150000"/>
              </a:lnSpc>
              <a:spcBef>
                <a:spcPts val="0"/>
              </a:spcBef>
              <a:spcAft>
                <a:spcPts val="0"/>
              </a:spcAft>
            </a:pPr>
            <a:r>
              <a:rPr lang="en-US" altLang="zh-CN" sz="1400" b="1" dirty="0"/>
              <a:t> </a:t>
            </a:r>
            <a:r>
              <a:rPr lang="en-US" altLang="zh-CN" sz="1400" b="1" dirty="0" smtClean="0"/>
              <a:t>                                — </a:t>
            </a:r>
            <a:r>
              <a:rPr lang="zh-CN" altLang="en-US" sz="1400" b="1" dirty="0" smtClean="0"/>
              <a:t>加工</a:t>
            </a:r>
            <a:r>
              <a:rPr lang="zh-CN" altLang="en-US" sz="1400" b="1" dirty="0"/>
              <a:t>完成</a:t>
            </a:r>
            <a:r>
              <a:rPr lang="en-US" altLang="zh-CN" sz="1400" b="1" dirty="0"/>
              <a:t>recipe B</a:t>
            </a:r>
            <a:r>
              <a:rPr lang="zh-CN" altLang="en-US" sz="1400" b="1" dirty="0"/>
              <a:t>所在</a:t>
            </a:r>
            <a:r>
              <a:rPr lang="en-US" altLang="zh-CN" sz="1400" b="1" dirty="0"/>
              <a:t>lot</a:t>
            </a:r>
            <a:r>
              <a:rPr lang="zh-CN" altLang="en-US" sz="1400" b="1" dirty="0"/>
              <a:t>所需</a:t>
            </a:r>
            <a:r>
              <a:rPr lang="zh-CN" altLang="en-US" sz="1400" b="1" dirty="0" smtClean="0"/>
              <a:t>时间（没有</a:t>
            </a:r>
            <a:r>
              <a:rPr lang="en-US" altLang="zh-CN" sz="1400" b="1" dirty="0" smtClean="0"/>
              <a:t>change recipe</a:t>
            </a:r>
            <a:r>
              <a:rPr lang="zh-CN" altLang="en-US" sz="1400" b="1" dirty="0" smtClean="0"/>
              <a:t>）</a:t>
            </a:r>
            <a:endParaRPr lang="en-US" altLang="zh-CN" sz="1400" b="1" dirty="0" smtClean="0"/>
          </a:p>
          <a:p>
            <a:pPr marL="285750" indent="-285750">
              <a:buFont typeface="Wingdings" panose="05000000000000000000" pitchFamily="2" charset="2"/>
              <a:buChar char="ü"/>
            </a:pPr>
            <a:r>
              <a:rPr lang="zh-CN" altLang="en-US" sz="1400" dirty="0" smtClean="0"/>
              <a:t>对于</a:t>
            </a:r>
            <a:r>
              <a:rPr lang="zh-CN" altLang="en-US" sz="1400" dirty="0"/>
              <a:t>有</a:t>
            </a:r>
            <a:r>
              <a:rPr lang="en-US" altLang="zh-CN" sz="1400" dirty="0"/>
              <a:t>change recipe</a:t>
            </a:r>
            <a:r>
              <a:rPr lang="zh-CN" altLang="en-US" sz="1400" dirty="0"/>
              <a:t>的情况，加工完成</a:t>
            </a:r>
            <a:r>
              <a:rPr lang="en-US" altLang="zh-CN" sz="1400" dirty="0" err="1"/>
              <a:t>RecipeB</a:t>
            </a:r>
            <a:r>
              <a:rPr lang="en-US" altLang="zh-CN" sz="1400" dirty="0"/>
              <a:t> </a:t>
            </a:r>
            <a:r>
              <a:rPr lang="zh-CN" altLang="en-US" sz="1400" dirty="0"/>
              <a:t>所在</a:t>
            </a:r>
            <a:r>
              <a:rPr lang="en-US" altLang="zh-CN" sz="1400" dirty="0"/>
              <a:t>lot</a:t>
            </a:r>
            <a:r>
              <a:rPr lang="zh-CN" altLang="en-US" sz="1400" dirty="0"/>
              <a:t>所需</a:t>
            </a:r>
            <a:r>
              <a:rPr lang="zh-CN" altLang="en-US" sz="1400" dirty="0" smtClean="0"/>
              <a:t>时间：</a:t>
            </a:r>
            <a:endParaRPr lang="en-US" altLang="zh-CN" sz="1400" dirty="0"/>
          </a:p>
          <a:p>
            <a:r>
              <a:rPr lang="en-US" altLang="zh-CN" sz="1400" dirty="0"/>
              <a:t>       </a:t>
            </a:r>
            <a:r>
              <a:rPr lang="en-US" altLang="zh-CN" sz="1400" dirty="0" smtClean="0"/>
              <a:t> </a:t>
            </a:r>
            <a:r>
              <a:rPr lang="zh-CN" altLang="en-US" sz="1400" dirty="0" smtClean="0"/>
              <a:t>利用</a:t>
            </a:r>
            <a:r>
              <a:rPr lang="zh-CN" altLang="en-US" sz="1400" dirty="0"/>
              <a:t>历史资料进行预估：计算</a:t>
            </a:r>
            <a:r>
              <a:rPr lang="en-US" altLang="zh-CN" sz="1400" dirty="0" err="1"/>
              <a:t>reicpeB</a:t>
            </a:r>
            <a:r>
              <a:rPr lang="zh-CN" altLang="en-US" sz="1400" dirty="0"/>
              <a:t>所在</a:t>
            </a:r>
            <a:r>
              <a:rPr lang="en-US" altLang="zh-CN" sz="1400" dirty="0"/>
              <a:t>lot</a:t>
            </a:r>
            <a:r>
              <a:rPr lang="zh-CN" altLang="en-US" sz="1400" dirty="0"/>
              <a:t>所需时间（</a:t>
            </a:r>
            <a:r>
              <a:rPr lang="en-US" altLang="zh-CN" sz="1400" b="1" dirty="0">
                <a:solidFill>
                  <a:srgbClr val="00B0F0"/>
                </a:solidFill>
              </a:rPr>
              <a:t>MI-MO</a:t>
            </a:r>
            <a:r>
              <a:rPr lang="zh-CN" altLang="en-US" sz="1400" dirty="0"/>
              <a:t>），取中位数进行预估</a:t>
            </a:r>
            <a:r>
              <a:rPr lang="zh-CN" altLang="en-US" sz="1400" dirty="0" smtClean="0"/>
              <a:t>。</a:t>
            </a:r>
            <a:endParaRPr lang="en-US" altLang="zh-CN" sz="1400" dirty="0" smtClean="0"/>
          </a:p>
          <a:p>
            <a:pPr marL="285750" indent="-285750">
              <a:buFont typeface="Wingdings" panose="05000000000000000000" pitchFamily="2" charset="2"/>
              <a:buChar char="ü"/>
            </a:pPr>
            <a:r>
              <a:rPr lang="zh-CN" altLang="en-US" sz="1400" dirty="0" smtClean="0"/>
              <a:t>对于</a:t>
            </a:r>
            <a:r>
              <a:rPr lang="zh-CN" altLang="en-US" sz="1400" dirty="0"/>
              <a:t>没有</a:t>
            </a:r>
            <a:r>
              <a:rPr lang="en-US" altLang="zh-CN" sz="1400" dirty="0"/>
              <a:t>change recipe</a:t>
            </a:r>
            <a:r>
              <a:rPr lang="zh-CN" altLang="en-US" sz="1400" dirty="0"/>
              <a:t>的情况，加工完成</a:t>
            </a:r>
            <a:r>
              <a:rPr lang="en-US" altLang="zh-CN" sz="1400" dirty="0" err="1"/>
              <a:t>RecipeB</a:t>
            </a:r>
            <a:r>
              <a:rPr lang="en-US" altLang="zh-CN" sz="1400" dirty="0"/>
              <a:t> </a:t>
            </a:r>
            <a:r>
              <a:rPr lang="zh-CN" altLang="en-US" sz="1400" dirty="0"/>
              <a:t>所在</a:t>
            </a:r>
            <a:r>
              <a:rPr lang="en-US" altLang="zh-CN" sz="1400" dirty="0"/>
              <a:t>lot</a:t>
            </a:r>
            <a:r>
              <a:rPr lang="zh-CN" altLang="en-US" sz="1400" dirty="0"/>
              <a:t>所需</a:t>
            </a:r>
            <a:r>
              <a:rPr lang="zh-CN" altLang="en-US" sz="1400" dirty="0" smtClean="0"/>
              <a:t>时间：</a:t>
            </a:r>
            <a:endParaRPr lang="en-US" altLang="zh-CN" sz="1400" dirty="0"/>
          </a:p>
          <a:p>
            <a:r>
              <a:rPr lang="zh-CN" altLang="en-US" sz="1400" dirty="0"/>
              <a:t>       </a:t>
            </a:r>
            <a:r>
              <a:rPr lang="zh-CN" altLang="en-US" sz="1400" dirty="0" smtClean="0"/>
              <a:t> 利用</a:t>
            </a:r>
            <a:r>
              <a:rPr lang="zh-CN" altLang="en-US" sz="1400" dirty="0"/>
              <a:t>历史资料进行预估：计算</a:t>
            </a:r>
            <a:r>
              <a:rPr lang="en-US" altLang="zh-CN" sz="1400" dirty="0" err="1"/>
              <a:t>reicpeB</a:t>
            </a:r>
            <a:r>
              <a:rPr lang="zh-CN" altLang="en-US" sz="1400" dirty="0"/>
              <a:t>所在</a:t>
            </a:r>
            <a:r>
              <a:rPr lang="en-US" altLang="zh-CN" sz="1400" dirty="0"/>
              <a:t>lot</a:t>
            </a:r>
            <a:r>
              <a:rPr lang="zh-CN" altLang="en-US" sz="1400" dirty="0"/>
              <a:t>所需时间（</a:t>
            </a:r>
            <a:r>
              <a:rPr lang="en-US" altLang="zh-CN" sz="1400" b="1" dirty="0">
                <a:solidFill>
                  <a:srgbClr val="00B0F0"/>
                </a:solidFill>
              </a:rPr>
              <a:t>MI-MO</a:t>
            </a:r>
            <a:r>
              <a:rPr lang="zh-CN" altLang="en-US" sz="1400" dirty="0"/>
              <a:t>），取中位数进行预估。</a:t>
            </a:r>
          </a:p>
          <a:p>
            <a:pPr fontAlgn="auto">
              <a:lnSpc>
                <a:spcPct val="150000"/>
              </a:lnSpc>
              <a:spcBef>
                <a:spcPts val="0"/>
              </a:spcBef>
              <a:spcAft>
                <a:spcPts val="0"/>
              </a:spcAft>
            </a:pPr>
            <a:endParaRPr lang="zh-CN" altLang="en-US" sz="1400" dirty="0"/>
          </a:p>
        </p:txBody>
      </p:sp>
      <p:sp>
        <p:nvSpPr>
          <p:cNvPr id="119" name="矩形 118"/>
          <p:cNvSpPr/>
          <p:nvPr/>
        </p:nvSpPr>
        <p:spPr>
          <a:xfrm>
            <a:off x="2362200" y="2957676"/>
            <a:ext cx="4343400" cy="400110"/>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lIns="91440" tIns="45720" rIns="91440" bIns="45720">
            <a:spAutoFit/>
          </a:bodyPr>
          <a:lstStyle/>
          <a:p>
            <a:pPr algn="ctr"/>
            <a:r>
              <a:rPr lang="zh-CN" altLang="en-US" sz="2000" b="1" dirty="0" smtClean="0">
                <a:solidFill>
                  <a:srgbClr val="00FF00"/>
                </a:solidFill>
                <a:latin typeface="方正舒体" panose="02010601030101010101" pitchFamily="2" charset="-122"/>
                <a:ea typeface="方正舒体" panose="02010601030101010101" pitchFamily="2" charset="-122"/>
              </a:rPr>
              <a:t>数据整理比较麻烦</a:t>
            </a:r>
            <a:endParaRPr lang="zh-CN" altLang="en-US" sz="2000" b="1" dirty="0">
              <a:solidFill>
                <a:srgbClr val="00FF00"/>
              </a:solidFill>
              <a:latin typeface="方正舒体" panose="02010601030101010101" pitchFamily="2" charset="-122"/>
              <a:ea typeface="方正舒体" panose="02010601030101010101" pitchFamily="2" charset="-122"/>
            </a:endParaRPr>
          </a:p>
        </p:txBody>
      </p:sp>
      <p:sp>
        <p:nvSpPr>
          <p:cNvPr id="120" name="圆角矩形 119"/>
          <p:cNvSpPr/>
          <p:nvPr/>
        </p:nvSpPr>
        <p:spPr>
          <a:xfrm>
            <a:off x="32609" y="2914650"/>
            <a:ext cx="1219200" cy="65345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r>
              <a:rPr lang="en-US" altLang="zh-CN" b="1" dirty="0" err="1" smtClean="0"/>
              <a:t>RecipeB</a:t>
            </a:r>
            <a:endParaRPr lang="zh-CN" altLang="en-US" b="1" dirty="0"/>
          </a:p>
        </p:txBody>
      </p:sp>
      <p:sp>
        <p:nvSpPr>
          <p:cNvPr id="121" name="圆角矩形 120"/>
          <p:cNvSpPr/>
          <p:nvPr/>
        </p:nvSpPr>
        <p:spPr>
          <a:xfrm>
            <a:off x="1614413" y="2914650"/>
            <a:ext cx="1219200" cy="65345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r>
              <a:rPr lang="en-US" altLang="zh-CN" b="1" dirty="0" err="1" smtClean="0"/>
              <a:t>RecipeB</a:t>
            </a:r>
            <a:endParaRPr lang="zh-CN" altLang="en-US" b="1" dirty="0"/>
          </a:p>
        </p:txBody>
      </p:sp>
      <p:sp>
        <p:nvSpPr>
          <p:cNvPr id="122" name="矩形 121"/>
          <p:cNvSpPr/>
          <p:nvPr/>
        </p:nvSpPr>
        <p:spPr>
          <a:xfrm>
            <a:off x="921287" y="4192779"/>
            <a:ext cx="1357988" cy="326679"/>
          </a:xfrm>
          <a:prstGeom prst="rect">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altLang="zh-CN" b="1" dirty="0" smtClean="0">
                <a:solidFill>
                  <a:schemeClr val="bg1">
                    <a:lumMod val="50000"/>
                  </a:schemeClr>
                </a:solidFill>
              </a:rPr>
              <a:t>No change</a:t>
            </a:r>
            <a:endParaRPr lang="zh-CN" altLang="en-US" b="1" dirty="0">
              <a:solidFill>
                <a:schemeClr val="bg1">
                  <a:lumMod val="50000"/>
                </a:schemeClr>
              </a:solidFill>
            </a:endParaRPr>
          </a:p>
        </p:txBody>
      </p:sp>
      <p:sp>
        <p:nvSpPr>
          <p:cNvPr id="123" name="下弧形箭头 122"/>
          <p:cNvSpPr/>
          <p:nvPr/>
        </p:nvSpPr>
        <p:spPr>
          <a:xfrm>
            <a:off x="611537" y="3651843"/>
            <a:ext cx="1600200" cy="457200"/>
          </a:xfrm>
          <a:prstGeom prst="curvedUp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pPr>
            <a:endParaRPr lang="zh-CN" altLang="en-US">
              <a:solidFill>
                <a:schemeClr val="tx1"/>
              </a:solidFill>
            </a:endParaRPr>
          </a:p>
        </p:txBody>
      </p:sp>
      <p:sp>
        <p:nvSpPr>
          <p:cNvPr id="124" name="矩形 123"/>
          <p:cNvSpPr/>
          <p:nvPr/>
        </p:nvSpPr>
        <p:spPr>
          <a:xfrm>
            <a:off x="3088804" y="3486149"/>
            <a:ext cx="5978996" cy="1371007"/>
          </a:xfrm>
          <a:prstGeom prst="rect">
            <a:avLst/>
          </a:prstGeom>
          <a:ln/>
        </p:spPr>
        <p:style>
          <a:lnRef idx="2">
            <a:schemeClr val="accent5"/>
          </a:lnRef>
          <a:fillRef idx="1">
            <a:schemeClr val="lt1"/>
          </a:fillRef>
          <a:effectRef idx="0">
            <a:schemeClr val="accent5"/>
          </a:effectRef>
          <a:fontRef idx="minor">
            <a:schemeClr val="dk1"/>
          </a:fontRef>
        </p:style>
        <p:txBody>
          <a:bodyPr rtlCol="0" anchor="t"/>
          <a:lstStyle/>
          <a:p>
            <a:pPr>
              <a:lnSpc>
                <a:spcPct val="150000"/>
              </a:lnSpc>
            </a:pPr>
            <a:r>
              <a:rPr lang="en-US" altLang="zh-CN" sz="1400" dirty="0" smtClean="0"/>
              <a:t>2</a:t>
            </a:r>
            <a:r>
              <a:rPr lang="zh-CN" altLang="en-US" sz="1400" dirty="0" smtClean="0"/>
              <a:t>、</a:t>
            </a:r>
            <a:r>
              <a:rPr lang="en-US" altLang="zh-CN" sz="1400" b="1" dirty="0" smtClean="0"/>
              <a:t>Change </a:t>
            </a:r>
            <a:r>
              <a:rPr lang="en-US" altLang="zh-CN" sz="1400" b="1" dirty="0"/>
              <a:t>recipe </a:t>
            </a:r>
            <a:r>
              <a:rPr lang="en-US" altLang="zh-CN" sz="1400" b="1" dirty="0" smtClean="0"/>
              <a:t>cost = </a:t>
            </a:r>
            <a:r>
              <a:rPr lang="zh-CN" altLang="en-US" sz="1400" b="1" dirty="0" smtClean="0"/>
              <a:t>实际</a:t>
            </a:r>
            <a:r>
              <a:rPr lang="en-US" altLang="zh-CN" sz="1400" b="1" dirty="0" smtClean="0"/>
              <a:t>run</a:t>
            </a:r>
            <a:r>
              <a:rPr lang="zh-CN" altLang="en-US" sz="1400" b="1" dirty="0" smtClean="0"/>
              <a:t>货所需时间（</a:t>
            </a:r>
            <a:r>
              <a:rPr lang="en-US" altLang="zh-CN" sz="1400" b="1" dirty="0" smtClean="0"/>
              <a:t>TM</a:t>
            </a:r>
            <a:r>
              <a:rPr lang="zh-CN" altLang="en-US" sz="1400" b="1" dirty="0" smtClean="0"/>
              <a:t>）*倍数</a:t>
            </a:r>
            <a:endParaRPr lang="en-US" altLang="zh-CN" sz="1400" b="1" dirty="0" smtClean="0"/>
          </a:p>
          <a:p>
            <a:pPr marL="285750" indent="-285750">
              <a:buFont typeface="Wingdings" panose="05000000000000000000" pitchFamily="2" charset="2"/>
              <a:buChar char="ü"/>
            </a:pPr>
            <a:r>
              <a:rPr lang="zh-CN" altLang="en-US" sz="1400" dirty="0" smtClean="0"/>
              <a:t>倍数：</a:t>
            </a:r>
            <a:endParaRPr lang="en-US" altLang="zh-CN" sz="1400" dirty="0" smtClean="0"/>
          </a:p>
          <a:p>
            <a:r>
              <a:rPr lang="en-US" altLang="zh-CN" sz="1400" dirty="0" smtClean="0"/>
              <a:t>        </a:t>
            </a:r>
            <a:r>
              <a:rPr lang="zh-CN" altLang="en-US" sz="1400" dirty="0" smtClean="0"/>
              <a:t>如取</a:t>
            </a:r>
            <a:r>
              <a:rPr lang="en-US" altLang="zh-CN" sz="1400" dirty="0" smtClean="0"/>
              <a:t>0.2</a:t>
            </a:r>
            <a:r>
              <a:rPr lang="zh-CN" altLang="en-US" sz="1400" dirty="0" smtClean="0"/>
              <a:t>或</a:t>
            </a:r>
            <a:r>
              <a:rPr lang="en-US" altLang="zh-CN" sz="1400" dirty="0" smtClean="0"/>
              <a:t>0.3</a:t>
            </a:r>
            <a:r>
              <a:rPr lang="zh-CN" altLang="en-US" sz="1400" dirty="0" smtClean="0"/>
              <a:t>。</a:t>
            </a:r>
            <a:endParaRPr lang="en-US" altLang="zh-CN" sz="1400" dirty="0"/>
          </a:p>
          <a:p>
            <a:pPr fontAlgn="auto">
              <a:lnSpc>
                <a:spcPct val="150000"/>
              </a:lnSpc>
              <a:spcBef>
                <a:spcPts val="0"/>
              </a:spcBef>
              <a:spcAft>
                <a:spcPts val="0"/>
              </a:spcAft>
            </a:pPr>
            <a:endParaRPr lang="zh-CN" altLang="en-US" sz="1400" dirty="0"/>
          </a:p>
        </p:txBody>
      </p:sp>
      <p:sp>
        <p:nvSpPr>
          <p:cNvPr id="125" name="矩形 124"/>
          <p:cNvSpPr/>
          <p:nvPr/>
        </p:nvSpPr>
        <p:spPr>
          <a:xfrm>
            <a:off x="2877444" y="4457046"/>
            <a:ext cx="5070120" cy="400110"/>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lIns="91440" tIns="45720" rIns="91440" bIns="45720">
            <a:spAutoFit/>
          </a:bodyPr>
          <a:lstStyle/>
          <a:p>
            <a:pPr algn="ctr"/>
            <a:r>
              <a:rPr lang="zh-CN" altLang="en-US" sz="2000" b="1" dirty="0" smtClean="0">
                <a:solidFill>
                  <a:srgbClr val="00FF00"/>
                </a:solidFill>
                <a:latin typeface="方正舒体" panose="02010601030101010101" pitchFamily="2" charset="-122"/>
                <a:ea typeface="方正舒体" panose="02010601030101010101" pitchFamily="2" charset="-122"/>
              </a:rPr>
              <a:t>相同</a:t>
            </a:r>
            <a:r>
              <a:rPr lang="en-US" altLang="zh-CN" sz="2000" b="1" dirty="0" smtClean="0">
                <a:solidFill>
                  <a:srgbClr val="00FF00"/>
                </a:solidFill>
                <a:latin typeface="方正舒体" panose="02010601030101010101" pitchFamily="2" charset="-122"/>
                <a:ea typeface="方正舒体" panose="02010601030101010101" pitchFamily="2" charset="-122"/>
              </a:rPr>
              <a:t>recipe</a:t>
            </a:r>
            <a:r>
              <a:rPr lang="zh-CN" altLang="en-US" sz="2000" b="1" dirty="0" smtClean="0">
                <a:solidFill>
                  <a:srgbClr val="00FF00"/>
                </a:solidFill>
                <a:latin typeface="方正舒体" panose="02010601030101010101" pitchFamily="2" charset="-122"/>
                <a:ea typeface="方正舒体" panose="02010601030101010101" pitchFamily="2" charset="-122"/>
              </a:rPr>
              <a:t>的</a:t>
            </a:r>
            <a:r>
              <a:rPr lang="en-US" altLang="zh-CN" sz="2000" b="1" dirty="0" smtClean="0">
                <a:solidFill>
                  <a:srgbClr val="00FF00"/>
                </a:solidFill>
                <a:latin typeface="方正舒体" panose="02010601030101010101" pitchFamily="2" charset="-122"/>
                <a:ea typeface="方正舒体" panose="02010601030101010101" pitchFamily="2" charset="-122"/>
              </a:rPr>
              <a:t>lot</a:t>
            </a:r>
            <a:r>
              <a:rPr lang="zh-CN" altLang="en-US" sz="2000" b="1" dirty="0" smtClean="0">
                <a:solidFill>
                  <a:srgbClr val="00FF00"/>
                </a:solidFill>
                <a:latin typeface="方正舒体" panose="02010601030101010101" pitchFamily="2" charset="-122"/>
                <a:ea typeface="方正舒体" panose="02010601030101010101" pitchFamily="2" charset="-122"/>
              </a:rPr>
              <a:t>尽量选择同一机台</a:t>
            </a:r>
            <a:endParaRPr lang="zh-CN" altLang="en-US" sz="2000" b="1" dirty="0">
              <a:solidFill>
                <a:srgbClr val="00FF00"/>
              </a:solidFill>
              <a:latin typeface="方正舒体" panose="02010601030101010101" pitchFamily="2" charset="-122"/>
              <a:ea typeface="方正舒体" panose="02010601030101010101" pitchFamily="2" charset="-122"/>
            </a:endParaRPr>
          </a:p>
        </p:txBody>
      </p:sp>
      <p:sp>
        <p:nvSpPr>
          <p:cNvPr id="17" name="矩形 16"/>
          <p:cNvSpPr/>
          <p:nvPr/>
        </p:nvSpPr>
        <p:spPr>
          <a:xfrm>
            <a:off x="3276600" y="4180792"/>
            <a:ext cx="4800600" cy="400110"/>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lIns="91440" tIns="45720" rIns="91440" bIns="45720">
            <a:spAutoFit/>
          </a:bodyPr>
          <a:lstStyle/>
          <a:p>
            <a:pPr algn="ctr"/>
            <a:r>
              <a:rPr lang="zh-CN" altLang="en-US" sz="2000" b="1" dirty="0" smtClean="0">
                <a:solidFill>
                  <a:srgbClr val="0000FF"/>
                </a:solidFill>
                <a:latin typeface="方正舒体" panose="02010601030101010101" pitchFamily="2" charset="-122"/>
                <a:ea typeface="方正舒体" panose="02010601030101010101" pitchFamily="2" charset="-122"/>
              </a:rPr>
              <a:t>为了让</a:t>
            </a:r>
            <a:r>
              <a:rPr lang="en-US" altLang="zh-CN" sz="2000" b="1" dirty="0" smtClean="0">
                <a:solidFill>
                  <a:srgbClr val="0000FF"/>
                </a:solidFill>
                <a:latin typeface="方正舒体" panose="02010601030101010101" pitchFamily="2" charset="-122"/>
                <a:ea typeface="方正舒体" panose="02010601030101010101" pitchFamily="2" charset="-122"/>
              </a:rPr>
              <a:t>change recipe cost</a:t>
            </a:r>
            <a:r>
              <a:rPr lang="zh-CN" altLang="en-US" sz="2000" b="1" dirty="0" smtClean="0">
                <a:solidFill>
                  <a:srgbClr val="0000FF"/>
                </a:solidFill>
                <a:latin typeface="方正舒体" panose="02010601030101010101" pitchFamily="2" charset="-122"/>
                <a:ea typeface="方正舒体" panose="02010601030101010101" pitchFamily="2" charset="-122"/>
              </a:rPr>
              <a:t>有一定的数值</a:t>
            </a:r>
            <a:endParaRPr lang="zh-CN" altLang="en-US" sz="2000" b="1" dirty="0">
              <a:solidFill>
                <a:srgbClr val="0000FF"/>
              </a:solidFill>
              <a:latin typeface="方正舒体" panose="02010601030101010101" pitchFamily="2" charset="-122"/>
              <a:ea typeface="方正舒体" panose="02010601030101010101" pitchFamily="2" charset="-122"/>
            </a:endParaRPr>
          </a:p>
        </p:txBody>
      </p:sp>
      <p:sp>
        <p:nvSpPr>
          <p:cNvPr id="18" name="动作按钮: 第一张 17">
            <a:hlinkClick r:id="rId2" action="ppaction://hlinksldjump" highlightClick="1"/>
          </p:cNvPr>
          <p:cNvSpPr/>
          <p:nvPr/>
        </p:nvSpPr>
        <p:spPr>
          <a:xfrm>
            <a:off x="8458200" y="41772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134875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1000"/>
                                        <p:tgtEl>
                                          <p:spTgt spid="117"/>
                                        </p:tgtEl>
                                      </p:cBhvr>
                                    </p:animEffect>
                                    <p:anim calcmode="lin" valueType="num">
                                      <p:cBhvr>
                                        <p:cTn id="8" dur="1000" fill="hold"/>
                                        <p:tgtEl>
                                          <p:spTgt spid="117"/>
                                        </p:tgtEl>
                                        <p:attrNameLst>
                                          <p:attrName>ppt_x</p:attrName>
                                        </p:attrNameLst>
                                      </p:cBhvr>
                                      <p:tavLst>
                                        <p:tav tm="0">
                                          <p:val>
                                            <p:strVal val="#ppt_x"/>
                                          </p:val>
                                        </p:tav>
                                        <p:tav tm="100000">
                                          <p:val>
                                            <p:strVal val="#ppt_x"/>
                                          </p:val>
                                        </p:tav>
                                      </p:tavLst>
                                    </p:anim>
                                    <p:anim calcmode="lin" valueType="num">
                                      <p:cBhvr>
                                        <p:cTn id="9"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8"/>
                                        </p:tgtEl>
                                        <p:attrNameLst>
                                          <p:attrName>style.visibility</p:attrName>
                                        </p:attrNameLst>
                                      </p:cBhvr>
                                      <p:to>
                                        <p:strVal val="visible"/>
                                      </p:to>
                                    </p:set>
                                    <p:animEffect transition="in" filter="fade">
                                      <p:cBhvr>
                                        <p:cTn id="14" dur="1000"/>
                                        <p:tgtEl>
                                          <p:spTgt spid="118"/>
                                        </p:tgtEl>
                                      </p:cBhvr>
                                    </p:animEffect>
                                    <p:anim calcmode="lin" valueType="num">
                                      <p:cBhvr>
                                        <p:cTn id="15" dur="1000" fill="hold"/>
                                        <p:tgtEl>
                                          <p:spTgt spid="118"/>
                                        </p:tgtEl>
                                        <p:attrNameLst>
                                          <p:attrName>ppt_x</p:attrName>
                                        </p:attrNameLst>
                                      </p:cBhvr>
                                      <p:tavLst>
                                        <p:tav tm="0">
                                          <p:val>
                                            <p:strVal val="#ppt_x"/>
                                          </p:val>
                                        </p:tav>
                                        <p:tav tm="100000">
                                          <p:val>
                                            <p:strVal val="#ppt_x"/>
                                          </p:val>
                                        </p:tav>
                                      </p:tavLst>
                                    </p:anim>
                                    <p:anim calcmode="lin" valueType="num">
                                      <p:cBhvr>
                                        <p:cTn id="16"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6" presetClass="entr" presetSubtype="0" fill="hold" grpId="0" nodeType="clickEffect">
                                  <p:stCondLst>
                                    <p:cond delay="0"/>
                                  </p:stCondLst>
                                  <p:iterate type="lt">
                                    <p:tmPct val="10000"/>
                                  </p:iterate>
                                  <p:childTnLst>
                                    <p:set>
                                      <p:cBhvr>
                                        <p:cTn id="20" dur="1" fill="hold">
                                          <p:stCondLst>
                                            <p:cond delay="0"/>
                                          </p:stCondLst>
                                        </p:cTn>
                                        <p:tgtEl>
                                          <p:spTgt spid="119"/>
                                        </p:tgtEl>
                                        <p:attrNameLst>
                                          <p:attrName>style.visibility</p:attrName>
                                        </p:attrNameLst>
                                      </p:cBhvr>
                                      <p:to>
                                        <p:strVal val="visible"/>
                                      </p:to>
                                    </p:set>
                                    <p:anim by="(-#ppt_w*2)" calcmode="lin" valueType="num">
                                      <p:cBhvr rctx="PPT">
                                        <p:cTn id="21" dur="250" autoRev="1" fill="hold">
                                          <p:stCondLst>
                                            <p:cond delay="0"/>
                                          </p:stCondLst>
                                        </p:cTn>
                                        <p:tgtEl>
                                          <p:spTgt spid="119"/>
                                        </p:tgtEl>
                                        <p:attrNameLst>
                                          <p:attrName>ppt_w</p:attrName>
                                        </p:attrNameLst>
                                      </p:cBhvr>
                                    </p:anim>
                                    <p:anim by="(#ppt_w*0.50)" calcmode="lin" valueType="num">
                                      <p:cBhvr>
                                        <p:cTn id="22" dur="250" decel="50000" autoRev="1" fill="hold">
                                          <p:stCondLst>
                                            <p:cond delay="0"/>
                                          </p:stCondLst>
                                        </p:cTn>
                                        <p:tgtEl>
                                          <p:spTgt spid="119"/>
                                        </p:tgtEl>
                                        <p:attrNameLst>
                                          <p:attrName>ppt_x</p:attrName>
                                        </p:attrNameLst>
                                      </p:cBhvr>
                                    </p:anim>
                                    <p:anim from="(-#ppt_h/2)" to="(#ppt_y)" calcmode="lin" valueType="num">
                                      <p:cBhvr>
                                        <p:cTn id="23" dur="500" fill="hold">
                                          <p:stCondLst>
                                            <p:cond delay="0"/>
                                          </p:stCondLst>
                                        </p:cTn>
                                        <p:tgtEl>
                                          <p:spTgt spid="119"/>
                                        </p:tgtEl>
                                        <p:attrNameLst>
                                          <p:attrName>ppt_y</p:attrName>
                                        </p:attrNameLst>
                                      </p:cBhvr>
                                    </p:anim>
                                    <p:animRot by="21600000">
                                      <p:cBhvr>
                                        <p:cTn id="24" dur="500" fill="hold">
                                          <p:stCondLst>
                                            <p:cond delay="0"/>
                                          </p:stCondLst>
                                        </p:cTn>
                                        <p:tgtEl>
                                          <p:spTgt spid="119"/>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1000"/>
                                        <p:tgtEl>
                                          <p:spTgt spid="124"/>
                                        </p:tgtEl>
                                      </p:cBhvr>
                                    </p:animEffect>
                                    <p:anim calcmode="lin" valueType="num">
                                      <p:cBhvr>
                                        <p:cTn id="30" dur="1000" fill="hold"/>
                                        <p:tgtEl>
                                          <p:spTgt spid="124"/>
                                        </p:tgtEl>
                                        <p:attrNameLst>
                                          <p:attrName>ppt_x</p:attrName>
                                        </p:attrNameLst>
                                      </p:cBhvr>
                                      <p:tavLst>
                                        <p:tav tm="0">
                                          <p:val>
                                            <p:strVal val="#ppt_x"/>
                                          </p:val>
                                        </p:tav>
                                        <p:tav tm="100000">
                                          <p:val>
                                            <p:strVal val="#ppt_x"/>
                                          </p:val>
                                        </p:tav>
                                      </p:tavLst>
                                    </p:anim>
                                    <p:anim calcmode="lin" valueType="num">
                                      <p:cBhvr>
                                        <p:cTn id="31"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7"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anim calcmode="lin" valueType="num">
                                      <p:cBhvr>
                                        <p:cTn id="37" dur="500" fill="hold"/>
                                        <p:tgtEl>
                                          <p:spTgt spid="17"/>
                                        </p:tgtEl>
                                        <p:attrNameLst>
                                          <p:attrName>ppt_x</p:attrName>
                                        </p:attrNameLst>
                                      </p:cBhvr>
                                      <p:tavLst>
                                        <p:tav tm="0">
                                          <p:val>
                                            <p:strVal val="#ppt_x"/>
                                          </p:val>
                                        </p:tav>
                                        <p:tav tm="100000">
                                          <p:val>
                                            <p:strVal val="#ppt_x"/>
                                          </p:val>
                                        </p:tav>
                                      </p:tavLst>
                                    </p:anim>
                                    <p:anim calcmode="lin" valueType="num">
                                      <p:cBhvr>
                                        <p:cTn id="38" dur="450" decel="100000" fill="hold"/>
                                        <p:tgtEl>
                                          <p:spTgt spid="17"/>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6" presetClass="entr" presetSubtype="0" fill="hold" grpId="0" nodeType="clickEffect">
                                  <p:stCondLst>
                                    <p:cond delay="0"/>
                                  </p:stCondLst>
                                  <p:iterate type="lt">
                                    <p:tmPct val="10000"/>
                                  </p:iterate>
                                  <p:childTnLst>
                                    <p:set>
                                      <p:cBhvr>
                                        <p:cTn id="43" dur="1" fill="hold">
                                          <p:stCondLst>
                                            <p:cond delay="0"/>
                                          </p:stCondLst>
                                        </p:cTn>
                                        <p:tgtEl>
                                          <p:spTgt spid="125"/>
                                        </p:tgtEl>
                                        <p:attrNameLst>
                                          <p:attrName>style.visibility</p:attrName>
                                        </p:attrNameLst>
                                      </p:cBhvr>
                                      <p:to>
                                        <p:strVal val="visible"/>
                                      </p:to>
                                    </p:set>
                                    <p:anim by="(-#ppt_w*2)" calcmode="lin" valueType="num">
                                      <p:cBhvr rctx="PPT">
                                        <p:cTn id="44" dur="250" autoRev="1" fill="hold">
                                          <p:stCondLst>
                                            <p:cond delay="0"/>
                                          </p:stCondLst>
                                        </p:cTn>
                                        <p:tgtEl>
                                          <p:spTgt spid="125"/>
                                        </p:tgtEl>
                                        <p:attrNameLst>
                                          <p:attrName>ppt_w</p:attrName>
                                        </p:attrNameLst>
                                      </p:cBhvr>
                                    </p:anim>
                                    <p:anim by="(#ppt_w*0.50)" calcmode="lin" valueType="num">
                                      <p:cBhvr>
                                        <p:cTn id="45" dur="250" decel="50000" autoRev="1" fill="hold">
                                          <p:stCondLst>
                                            <p:cond delay="0"/>
                                          </p:stCondLst>
                                        </p:cTn>
                                        <p:tgtEl>
                                          <p:spTgt spid="125"/>
                                        </p:tgtEl>
                                        <p:attrNameLst>
                                          <p:attrName>ppt_x</p:attrName>
                                        </p:attrNameLst>
                                      </p:cBhvr>
                                    </p:anim>
                                    <p:anim from="(-#ppt_h/2)" to="(#ppt_y)" calcmode="lin" valueType="num">
                                      <p:cBhvr>
                                        <p:cTn id="46" dur="500" fill="hold">
                                          <p:stCondLst>
                                            <p:cond delay="0"/>
                                          </p:stCondLst>
                                        </p:cTn>
                                        <p:tgtEl>
                                          <p:spTgt spid="125"/>
                                        </p:tgtEl>
                                        <p:attrNameLst>
                                          <p:attrName>ppt_y</p:attrName>
                                        </p:attrNameLst>
                                      </p:cBhvr>
                                    </p:anim>
                                    <p:animRot by="21600000">
                                      <p:cBhvr>
                                        <p:cTn id="47" dur="500" fill="hold">
                                          <p:stCondLst>
                                            <p:cond delay="0"/>
                                          </p:stCondLst>
                                        </p:cTn>
                                        <p:tgtEl>
                                          <p:spTgt spid="1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animBg="1"/>
      <p:bldP spid="119" grpId="0"/>
      <p:bldP spid="124" grpId="0" animBg="1"/>
      <p:bldP spid="125" grpId="0"/>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228600" y="590550"/>
          <a:ext cx="8762999" cy="579120"/>
        </p:xfrm>
        <a:graphic>
          <a:graphicData uri="http://schemas.openxmlformats.org/drawingml/2006/table">
            <a:tbl>
              <a:tblPr firstRow="1" bandRow="1">
                <a:tableStyleId>{3B4B98B0-60AC-42C2-AFA5-B58CD77FA1E5}</a:tableStyleId>
              </a:tblPr>
              <a:tblGrid>
                <a:gridCol w="1409388">
                  <a:extLst>
                    <a:ext uri="{9D8B030D-6E8A-4147-A177-3AD203B41FA5}">
                      <a16:colId xmlns:a16="http://schemas.microsoft.com/office/drawing/2014/main" val="1226734944"/>
                    </a:ext>
                  </a:extLst>
                </a:gridCol>
                <a:gridCol w="1879183">
                  <a:extLst>
                    <a:ext uri="{9D8B030D-6E8A-4147-A177-3AD203B41FA5}">
                      <a16:colId xmlns:a16="http://schemas.microsoft.com/office/drawing/2014/main" val="1288115583"/>
                    </a:ext>
                  </a:extLst>
                </a:gridCol>
                <a:gridCol w="1879183">
                  <a:extLst>
                    <a:ext uri="{9D8B030D-6E8A-4147-A177-3AD203B41FA5}">
                      <a16:colId xmlns:a16="http://schemas.microsoft.com/office/drawing/2014/main" val="1188853470"/>
                    </a:ext>
                  </a:extLst>
                </a:gridCol>
                <a:gridCol w="1842645">
                  <a:extLst>
                    <a:ext uri="{9D8B030D-6E8A-4147-A177-3AD203B41FA5}">
                      <a16:colId xmlns:a16="http://schemas.microsoft.com/office/drawing/2014/main" val="2982103873"/>
                    </a:ext>
                  </a:extLst>
                </a:gridCol>
                <a:gridCol w="1752600">
                  <a:extLst>
                    <a:ext uri="{9D8B030D-6E8A-4147-A177-3AD203B41FA5}">
                      <a16:colId xmlns:a16="http://schemas.microsoft.com/office/drawing/2014/main" val="3549862963"/>
                    </a:ext>
                  </a:extLst>
                </a:gridCol>
              </a:tblGrid>
              <a:tr h="172006">
                <a:tc>
                  <a:txBody>
                    <a:bodyPr/>
                    <a:lstStyle/>
                    <a:p>
                      <a:pPr algn="ctr"/>
                      <a:r>
                        <a:rPr lang="en-US" altLang="zh-CN" sz="1400" dirty="0" smtClean="0"/>
                        <a:t>Experiment</a:t>
                      </a:r>
                      <a:endParaRPr lang="zh-CN" altLang="en-US" sz="1400" dirty="0"/>
                    </a:p>
                  </a:txBody>
                  <a:tcPr anchor="ctr"/>
                </a:tc>
                <a:tc>
                  <a:txBody>
                    <a:bodyPr/>
                    <a:lstStyle/>
                    <a:p>
                      <a:pPr algn="ctr"/>
                      <a:r>
                        <a:rPr lang="en-US" altLang="zh-CN" sz="1400" dirty="0" smtClean="0"/>
                        <a:t>Lot Count</a:t>
                      </a:r>
                      <a:endParaRPr lang="zh-CN" altLang="en-US" sz="1400" dirty="0"/>
                    </a:p>
                  </a:txBody>
                  <a:tcPr anchor="ctr"/>
                </a:tc>
                <a:tc>
                  <a:txBody>
                    <a:bodyPr/>
                    <a:lstStyle/>
                    <a:p>
                      <a:pPr algn="ctr"/>
                      <a:r>
                        <a:rPr lang="en-US" altLang="zh-CN" sz="1400" dirty="0" smtClean="0"/>
                        <a:t>Before(</a:t>
                      </a:r>
                      <a:r>
                        <a:rPr lang="en-US" altLang="zh-CN" sz="1400" dirty="0" err="1" smtClean="0"/>
                        <a:t>hrs</a:t>
                      </a:r>
                      <a:r>
                        <a:rPr lang="en-US" altLang="zh-CN" sz="1400" dirty="0" smtClean="0"/>
                        <a:t>)</a:t>
                      </a:r>
                      <a:endParaRPr lang="zh-CN" altLang="en-US"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After(</a:t>
                      </a:r>
                      <a:r>
                        <a:rPr lang="en-US" altLang="zh-CN" sz="1400" dirty="0" err="1" smtClean="0"/>
                        <a:t>hrs</a:t>
                      </a:r>
                      <a:r>
                        <a:rPr lang="en-US" altLang="zh-CN" sz="1400" dirty="0" smtClean="0"/>
                        <a:t>)</a:t>
                      </a:r>
                      <a:endParaRPr lang="zh-CN" altLang="en-US" sz="1400" dirty="0"/>
                    </a:p>
                  </a:txBody>
                  <a:tcPr anchor="ctr"/>
                </a:tc>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2092125760"/>
                  </a:ext>
                </a:extLst>
              </a:tr>
              <a:tr h="248906">
                <a:tc>
                  <a:txBody>
                    <a:bodyPr/>
                    <a:lstStyle/>
                    <a:p>
                      <a:pPr algn="ctr"/>
                      <a:r>
                        <a:rPr lang="en-US" altLang="zh-CN" sz="1200" b="0" dirty="0" smtClean="0"/>
                        <a:t>1</a:t>
                      </a:r>
                      <a:endParaRPr lang="zh-CN" altLang="en-US" sz="1200" b="0" dirty="0">
                        <a:latin typeface="+mn-lt"/>
                      </a:endParaRPr>
                    </a:p>
                  </a:txBody>
                  <a:tcPr anchor="ctr"/>
                </a:tc>
                <a:tc>
                  <a:txBody>
                    <a:bodyPr/>
                    <a:lstStyle/>
                    <a:p>
                      <a:pPr algn="ctr"/>
                      <a:r>
                        <a:rPr lang="en-US" altLang="zh-CN" sz="1200" b="0" dirty="0" smtClean="0"/>
                        <a:t>18</a:t>
                      </a:r>
                      <a:endParaRPr lang="zh-CN" altLang="en-US" sz="1200" b="0" dirty="0">
                        <a:latin typeface="+mn-lt"/>
                      </a:endParaRPr>
                    </a:p>
                  </a:txBody>
                  <a:tcPr anchor="ctr"/>
                </a:tc>
                <a:tc>
                  <a:txBody>
                    <a:bodyPr/>
                    <a:lstStyle/>
                    <a:p>
                      <a:pPr algn="ctr" fontAlgn="ctr"/>
                      <a:r>
                        <a:rPr lang="en-US" altLang="zh-CN" sz="1200" b="0" i="0" u="none" strike="noStrike" dirty="0" smtClean="0">
                          <a:solidFill>
                            <a:schemeClr val="tx1"/>
                          </a:solidFill>
                          <a:effectLst/>
                          <a:latin typeface="+mn-lt"/>
                          <a:ea typeface="+mn-ea"/>
                        </a:rPr>
                        <a:t>3.53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2.25</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36.31%</a:t>
                      </a:r>
                    </a:p>
                  </a:txBody>
                  <a:tcPr marL="9525" marR="9525" marT="9525" marB="0" anchor="ctr"/>
                </a:tc>
                <a:extLst>
                  <a:ext uri="{0D108BD9-81ED-4DB2-BD59-A6C34878D82A}">
                    <a16:rowId xmlns:a16="http://schemas.microsoft.com/office/drawing/2014/main" val="1067276394"/>
                  </a:ext>
                </a:extLst>
              </a:tr>
            </a:tbl>
          </a:graphicData>
        </a:graphic>
      </p:graphicFrame>
      <p:graphicFrame>
        <p:nvGraphicFramePr>
          <p:cNvPr id="6" name="表格 5"/>
          <p:cNvGraphicFramePr>
            <a:graphicFrameLocks noGrp="1"/>
          </p:cNvGraphicFramePr>
          <p:nvPr>
            <p:extLst/>
          </p:nvPr>
        </p:nvGraphicFramePr>
        <p:xfrm>
          <a:off x="3890682" y="3008681"/>
          <a:ext cx="5122428" cy="444898"/>
        </p:xfrm>
        <a:graphic>
          <a:graphicData uri="http://schemas.openxmlformats.org/drawingml/2006/table">
            <a:tbl>
              <a:tblPr>
                <a:tableStyleId>{8EC20E35-A176-4012-BC5E-935CFFF8708E}</a:tableStyleId>
              </a:tblPr>
              <a:tblGrid>
                <a:gridCol w="5122428">
                  <a:extLst>
                    <a:ext uri="{9D8B030D-6E8A-4147-A177-3AD203B41FA5}">
                      <a16:colId xmlns:a16="http://schemas.microsoft.com/office/drawing/2014/main" val="215655556"/>
                    </a:ext>
                  </a:extLst>
                </a:gridCol>
              </a:tblGrid>
              <a:tr h="59613">
                <a:tc>
                  <a:txBody>
                    <a:bodyPr/>
                    <a:lstStyle/>
                    <a:p>
                      <a:pPr algn="l" fontAlgn="b"/>
                      <a:r>
                        <a:rPr lang="en-US" altLang="zh-CN" sz="1000" u="none" strike="noStrike" dirty="0" smtClean="0">
                          <a:effectLst/>
                        </a:rPr>
                        <a:t>[</a:t>
                      </a:r>
                      <a:r>
                        <a:rPr lang="en-US" altLang="zh-CN" sz="1000" u="none" strike="noStrike" dirty="0">
                          <a:effectLst/>
                        </a:rPr>
                        <a:t>LOT</a:t>
                      </a:r>
                      <a:r>
                        <a:rPr lang="zh-CN" altLang="en-US" sz="1000" u="none" strike="noStrike" dirty="0">
                          <a:effectLst/>
                        </a:rPr>
                        <a:t>分配给机台的顺序</a:t>
                      </a:r>
                      <a:r>
                        <a:rPr lang="en-US" altLang="zh-CN" sz="1000" u="none" strike="noStrike" dirty="0">
                          <a:effectLst/>
                        </a:rPr>
                        <a:t>]</a:t>
                      </a:r>
                      <a:endParaRPr lang="en-US" altLang="zh-CN"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283777">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mn-lt"/>
                          <a:ea typeface="等线" panose="02010600030101010101" pitchFamily="2" charset="-122"/>
                        </a:rPr>
                        <a:t>P131 P121 P91 P101 P151 P81 P161 P11 P111 P41 P141 P71 P61 P171 P31 P181 P51 P21 </a:t>
                      </a:r>
                      <a:endParaRPr lang="en-US"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sp>
        <p:nvSpPr>
          <p:cNvPr id="7" name="矩形 6"/>
          <p:cNvSpPr/>
          <p:nvPr/>
        </p:nvSpPr>
        <p:spPr>
          <a:xfrm>
            <a:off x="152400" y="1186200"/>
            <a:ext cx="3505200" cy="276999"/>
          </a:xfrm>
          <a:prstGeom prst="rect">
            <a:avLst/>
          </a:prstGeom>
        </p:spPr>
        <p:txBody>
          <a:bodyPr wrap="square">
            <a:spAutoFit/>
          </a:bodyPr>
          <a:lstStyle/>
          <a:p>
            <a:r>
              <a:rPr lang="en-US" altLang="zh-CN" sz="1200" dirty="0"/>
              <a:t>2020/12/11  </a:t>
            </a:r>
            <a:r>
              <a:rPr lang="en-US" altLang="zh-CN" sz="1200" dirty="0" smtClean="0"/>
              <a:t>14:16:29</a:t>
            </a:r>
            <a:r>
              <a:rPr lang="zh-CN" altLang="en-US" sz="1200" dirty="0" smtClean="0"/>
              <a:t>至</a:t>
            </a:r>
            <a:r>
              <a:rPr lang="en-US" altLang="zh-CN" sz="1200" dirty="0" smtClean="0"/>
              <a:t>2020/12/11 </a:t>
            </a:r>
            <a:r>
              <a:rPr lang="en-US" altLang="zh-CN" sz="1200" dirty="0"/>
              <a:t>17:06:13</a:t>
            </a:r>
            <a:endParaRPr lang="zh-CN" altLang="en-US" sz="1200" dirty="0"/>
          </a:p>
        </p:txBody>
      </p:sp>
      <p:graphicFrame>
        <p:nvGraphicFramePr>
          <p:cNvPr id="8" name="表格 7"/>
          <p:cNvGraphicFramePr>
            <a:graphicFrameLocks noGrp="1"/>
          </p:cNvGraphicFramePr>
          <p:nvPr>
            <p:extLst/>
          </p:nvPr>
        </p:nvGraphicFramePr>
        <p:xfrm>
          <a:off x="3890682" y="1284938"/>
          <a:ext cx="2666848" cy="1630362"/>
        </p:xfrm>
        <a:graphic>
          <a:graphicData uri="http://schemas.openxmlformats.org/drawingml/2006/table">
            <a:tbl>
              <a:tblPr firstRow="1">
                <a:tableStyleId>{3C2FFA5D-87B4-456A-9821-1D502468CF0F}</a:tableStyleId>
              </a:tblPr>
              <a:tblGrid>
                <a:gridCol w="807055">
                  <a:extLst>
                    <a:ext uri="{9D8B030D-6E8A-4147-A177-3AD203B41FA5}">
                      <a16:colId xmlns:a16="http://schemas.microsoft.com/office/drawing/2014/main" val="3101863905"/>
                    </a:ext>
                  </a:extLst>
                </a:gridCol>
                <a:gridCol w="1044923">
                  <a:extLst>
                    <a:ext uri="{9D8B030D-6E8A-4147-A177-3AD203B41FA5}">
                      <a16:colId xmlns:a16="http://schemas.microsoft.com/office/drawing/2014/main" val="4015807146"/>
                    </a:ext>
                  </a:extLst>
                </a:gridCol>
                <a:gridCol w="814870">
                  <a:extLst>
                    <a:ext uri="{9D8B030D-6E8A-4147-A177-3AD203B41FA5}">
                      <a16:colId xmlns:a16="http://schemas.microsoft.com/office/drawing/2014/main" val="2333391729"/>
                    </a:ext>
                  </a:extLst>
                </a:gridCol>
              </a:tblGrid>
              <a:tr h="306416">
                <a:tc>
                  <a:txBody>
                    <a:bodyPr/>
                    <a:lstStyle/>
                    <a:p>
                      <a:pPr algn="ctr" fontAlgn="ctr"/>
                      <a:r>
                        <a:rPr lang="en-US" sz="1400" u="none" strike="noStrike" dirty="0" smtClean="0">
                          <a:effectLst/>
                        </a:rPr>
                        <a:t>EQP</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400" u="none" strike="noStrike" dirty="0" smtClean="0">
                          <a:effectLst/>
                        </a:rPr>
                        <a:t>Before</a:t>
                      </a:r>
                      <a:r>
                        <a:rPr lang="en-US" altLang="zh-CN" sz="1400" dirty="0" smtClean="0"/>
                        <a:t>(</a:t>
                      </a:r>
                      <a:r>
                        <a:rPr lang="en-US" altLang="zh-CN" sz="1400" dirty="0" err="1" smtClean="0"/>
                        <a:t>hrs</a:t>
                      </a:r>
                      <a:r>
                        <a:rPr lang="en-US" altLang="zh-CN" sz="1400" dirty="0" smtClean="0"/>
                        <a:t>)</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tc>
                  <a:txBody>
                    <a:bodyPr/>
                    <a:lstStyle/>
                    <a:p>
                      <a:pPr algn="ctr" fontAlgn="ctr"/>
                      <a:r>
                        <a:rPr lang="en-US" sz="1400" u="none" strike="noStrike" dirty="0" smtClean="0">
                          <a:effectLst/>
                        </a:rPr>
                        <a:t>After</a:t>
                      </a:r>
                      <a:r>
                        <a:rPr lang="en-US" altLang="zh-CN" sz="1400" dirty="0" smtClean="0"/>
                        <a:t>(</a:t>
                      </a:r>
                      <a:r>
                        <a:rPr lang="en-US" altLang="zh-CN" sz="1400" dirty="0" err="1" smtClean="0"/>
                        <a:t>hrs</a:t>
                      </a:r>
                      <a:r>
                        <a:rPr lang="en-US" altLang="zh-CN" sz="1400" dirty="0" smtClean="0"/>
                        <a:t>)</a:t>
                      </a:r>
                      <a:endParaRPr 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43544472"/>
                  </a:ext>
                </a:extLst>
              </a:tr>
              <a:tr h="333859">
                <a:tc>
                  <a:txBody>
                    <a:bodyPr/>
                    <a:lstStyle/>
                    <a:p>
                      <a:pPr algn="ctr" fontAlgn="b"/>
                      <a:r>
                        <a:rPr lang="en-US" sz="1200" u="none" strike="noStrike" dirty="0">
                          <a:effectLst/>
                        </a:rPr>
                        <a:t>IBV01</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a:effectLst/>
                        </a:rPr>
                        <a:t>3.53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algn="ctr" fontAlgn="b"/>
                      <a:r>
                        <a:rPr lang="en-US" altLang="zh-CN" sz="1200" u="none" strike="noStrike" dirty="0">
                          <a:effectLst/>
                        </a:rPr>
                        <a:t>2.07</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tcPr>
                </a:tc>
                <a:extLst>
                  <a:ext uri="{0D108BD9-81ED-4DB2-BD59-A6C34878D82A}">
                    <a16:rowId xmlns:a16="http://schemas.microsoft.com/office/drawing/2014/main" val="2856834981"/>
                  </a:ext>
                </a:extLst>
              </a:tr>
              <a:tr h="333859">
                <a:tc>
                  <a:txBody>
                    <a:bodyPr/>
                    <a:lstStyle/>
                    <a:p>
                      <a:pPr algn="ctr" fontAlgn="b"/>
                      <a:r>
                        <a:rPr lang="en-US" sz="1200" u="none" strike="noStrike">
                          <a:effectLst/>
                        </a:rPr>
                        <a:t>IBV02</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2.63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tc>
                  <a:txBody>
                    <a:bodyPr/>
                    <a:lstStyle/>
                    <a:p>
                      <a:pPr algn="ctr" fontAlgn="b"/>
                      <a:r>
                        <a:rPr lang="en-US" altLang="zh-CN" sz="1200" u="none" strike="noStrike" dirty="0">
                          <a:effectLst/>
                        </a:rPr>
                        <a:t>2.07</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941983404"/>
                  </a:ext>
                </a:extLst>
              </a:tr>
              <a:tr h="328114">
                <a:tc>
                  <a:txBody>
                    <a:bodyPr/>
                    <a:lstStyle/>
                    <a:p>
                      <a:pPr algn="ctr" fontAlgn="b"/>
                      <a:r>
                        <a:rPr lang="en-US" sz="1200" u="none" strike="noStrike">
                          <a:effectLst/>
                        </a:rPr>
                        <a:t>IBV03</a:t>
                      </a:r>
                      <a:endParaRPr lang="en-US" sz="12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a:effectLst/>
                        </a:rPr>
                        <a:t>1.92</a:t>
                      </a:r>
                      <a:endParaRPr lang="en-US" altLang="zh-CN" sz="1200" b="0" i="0" u="none" strike="noStrike">
                        <a:solidFill>
                          <a:srgbClr val="000000"/>
                        </a:solidFill>
                        <a:effectLst/>
                        <a:latin typeface="+mn-lt"/>
                        <a:ea typeface="等线" panose="02010600030101010101" pitchFamily="2" charset="-122"/>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200" u="none" strike="noStrike" dirty="0">
                          <a:effectLst/>
                        </a:rPr>
                        <a:t>2.25</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577115898"/>
                  </a:ext>
                </a:extLst>
              </a:tr>
              <a:tr h="328114">
                <a:tc>
                  <a:txBody>
                    <a:bodyPr/>
                    <a:lstStyle/>
                    <a:p>
                      <a:pPr algn="ctr" fontAlgn="b"/>
                      <a:r>
                        <a:rPr lang="en-US" sz="1200" u="none" strike="noStrike" dirty="0">
                          <a:effectLst/>
                        </a:rPr>
                        <a:t>IBV04</a:t>
                      </a:r>
                      <a:endParaRPr lang="en-US"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0.00</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u="none" strike="noStrike" dirty="0">
                          <a:effectLst/>
                        </a:rPr>
                        <a:t>2.12</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323121377"/>
                  </a:ext>
                </a:extLst>
              </a:tr>
            </a:tbl>
          </a:graphicData>
        </a:graphic>
      </p:graphicFrame>
      <p:pic>
        <p:nvPicPr>
          <p:cNvPr id="12" name="图片 11"/>
          <p:cNvPicPr>
            <a:picLocks noChangeAspect="1"/>
          </p:cNvPicPr>
          <p:nvPr/>
        </p:nvPicPr>
        <p:blipFill>
          <a:blip r:embed="rId2"/>
          <a:stretch>
            <a:fillRect/>
          </a:stretch>
        </p:blipFill>
        <p:spPr>
          <a:xfrm>
            <a:off x="6616545" y="1263050"/>
            <a:ext cx="2362200" cy="1652250"/>
          </a:xfrm>
          <a:prstGeom prst="rect">
            <a:avLst/>
          </a:prstGeom>
          <a:ln>
            <a:solidFill>
              <a:schemeClr val="tx1"/>
            </a:solidFill>
          </a:ln>
        </p:spPr>
      </p:pic>
      <p:sp>
        <p:nvSpPr>
          <p:cNvPr id="14" name="标题 1"/>
          <p:cNvSpPr>
            <a:spLocks noGrp="1"/>
          </p:cNvSpPr>
          <p:nvPr>
            <p:ph type="title"/>
          </p:nvPr>
        </p:nvSpPr>
        <p:spPr>
          <a:xfrm>
            <a:off x="0" y="0"/>
            <a:ext cx="3733800" cy="496888"/>
          </a:xfrm>
        </p:spPr>
        <p:txBody>
          <a:bodyPr/>
          <a:lstStyle/>
          <a:p>
            <a:pPr algn="l"/>
            <a:r>
              <a:rPr lang="en-US" altLang="zh-CN" b="1" dirty="0" smtClean="0"/>
              <a:t>IBV</a:t>
            </a:r>
            <a:r>
              <a:rPr lang="zh-CN" altLang="en-US" b="1" dirty="0" smtClean="0"/>
              <a:t>机台</a:t>
            </a:r>
            <a:r>
              <a:rPr lang="en-US" altLang="zh-CN" b="1" dirty="0" smtClean="0"/>
              <a:t>-change recipe cost</a:t>
            </a:r>
            <a:endParaRPr lang="zh-CN" altLang="en-US" b="1" dirty="0"/>
          </a:p>
        </p:txBody>
      </p:sp>
      <p:pic>
        <p:nvPicPr>
          <p:cNvPr id="15" name="图片 14"/>
          <p:cNvPicPr>
            <a:picLocks noChangeAspect="1"/>
          </p:cNvPicPr>
          <p:nvPr/>
        </p:nvPicPr>
        <p:blipFill>
          <a:blip r:embed="rId3"/>
          <a:stretch>
            <a:fillRect/>
          </a:stretch>
        </p:blipFill>
        <p:spPr>
          <a:xfrm>
            <a:off x="3962400" y="3486150"/>
            <a:ext cx="5029200" cy="1266433"/>
          </a:xfrm>
          <a:prstGeom prst="rect">
            <a:avLst/>
          </a:prstGeom>
        </p:spPr>
      </p:pic>
      <p:sp>
        <p:nvSpPr>
          <p:cNvPr id="16" name="矩形 15"/>
          <p:cNvSpPr/>
          <p:nvPr/>
        </p:nvSpPr>
        <p:spPr>
          <a:xfrm>
            <a:off x="5839330" y="3733016"/>
            <a:ext cx="522000" cy="1066800"/>
          </a:xfrm>
          <a:prstGeom prst="rect">
            <a:avLst/>
          </a:prstGeom>
          <a:solidFill>
            <a:srgbClr val="FFE7E7">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graphicFrame>
        <p:nvGraphicFramePr>
          <p:cNvPr id="3" name="表格 2"/>
          <p:cNvGraphicFramePr>
            <a:graphicFrameLocks noGrp="1"/>
          </p:cNvGraphicFramePr>
          <p:nvPr>
            <p:extLst/>
          </p:nvPr>
        </p:nvGraphicFramePr>
        <p:xfrm>
          <a:off x="425380" y="1750532"/>
          <a:ext cx="3132860" cy="885825"/>
        </p:xfrm>
        <a:graphic>
          <a:graphicData uri="http://schemas.openxmlformats.org/drawingml/2006/table">
            <a:tbl>
              <a:tblPr firstRow="1" bandRow="1">
                <a:tableStyleId>{9D7B26C5-4107-4FEC-AEDC-1716B250A1EF}</a:tableStyleId>
              </a:tblPr>
              <a:tblGrid>
                <a:gridCol w="1344734">
                  <a:extLst>
                    <a:ext uri="{9D8B030D-6E8A-4147-A177-3AD203B41FA5}">
                      <a16:colId xmlns:a16="http://schemas.microsoft.com/office/drawing/2014/main" val="1505783429"/>
                    </a:ext>
                  </a:extLst>
                </a:gridCol>
                <a:gridCol w="996819">
                  <a:extLst>
                    <a:ext uri="{9D8B030D-6E8A-4147-A177-3AD203B41FA5}">
                      <a16:colId xmlns:a16="http://schemas.microsoft.com/office/drawing/2014/main" val="3714218391"/>
                    </a:ext>
                  </a:extLst>
                </a:gridCol>
                <a:gridCol w="791307">
                  <a:extLst>
                    <a:ext uri="{9D8B030D-6E8A-4147-A177-3AD203B41FA5}">
                      <a16:colId xmlns:a16="http://schemas.microsoft.com/office/drawing/2014/main" val="1641211857"/>
                    </a:ext>
                  </a:extLst>
                </a:gridCol>
              </a:tblGrid>
              <a:tr h="147015">
                <a:tc>
                  <a:txBody>
                    <a:bodyPr/>
                    <a:lstStyle/>
                    <a:p>
                      <a:pPr algn="ctr" fontAlgn="b"/>
                      <a:r>
                        <a:rPr lang="en-US" sz="1100" u="none" strike="noStrike" dirty="0">
                          <a:effectLst/>
                        </a:rPr>
                        <a:t>RECIPE</a:t>
                      </a:r>
                      <a:endParaRPr lang="en-US" sz="1100" b="0" i="0" u="none" strike="noStrike" dirty="0">
                        <a:solidFill>
                          <a:srgbClr val="000000"/>
                        </a:solidFill>
                        <a:effectLst/>
                        <a:latin typeface="+mn-lt"/>
                        <a:ea typeface="+mn-ea"/>
                      </a:endParaRPr>
                    </a:p>
                  </a:txBody>
                  <a:tcPr marL="9525" marR="9525" marT="9525" marB="0" anchor="ctr"/>
                </a:tc>
                <a:tc>
                  <a:txBody>
                    <a:bodyPr/>
                    <a:lstStyle/>
                    <a:p>
                      <a:pPr algn="ctr" fontAlgn="b"/>
                      <a:r>
                        <a:rPr lang="en-US" sz="1100" u="none" strike="noStrike" dirty="0" smtClean="0">
                          <a:effectLst/>
                        </a:rPr>
                        <a:t>Lot</a:t>
                      </a:r>
                      <a:r>
                        <a:rPr lang="en-US" sz="1100" u="none" strike="noStrike" baseline="0" dirty="0" smtClean="0">
                          <a:effectLst/>
                        </a:rPr>
                        <a:t> </a:t>
                      </a:r>
                      <a:r>
                        <a:rPr lang="en-US" sz="1100" u="none" strike="noStrike" dirty="0" smtClean="0">
                          <a:effectLst/>
                        </a:rPr>
                        <a:t>Count</a:t>
                      </a:r>
                      <a:endParaRPr lang="en-US" sz="1100" b="0" i="0" u="none" strike="noStrike" dirty="0">
                        <a:solidFill>
                          <a:srgbClr val="000000"/>
                        </a:solidFill>
                        <a:effectLst/>
                        <a:latin typeface="+mn-lt"/>
                        <a:ea typeface="+mn-ea"/>
                      </a:endParaRPr>
                    </a:p>
                  </a:txBody>
                  <a:tcPr marL="9525" marR="9525" marT="9525" marB="0" anchor="ctr"/>
                </a:tc>
                <a:tc>
                  <a:txBody>
                    <a:bodyPr/>
                    <a:lstStyle/>
                    <a:p>
                      <a:pPr algn="ctr" fontAlgn="b"/>
                      <a:r>
                        <a:rPr lang="en-US" sz="1100" b="1" i="0" u="none" strike="noStrike" dirty="0" smtClean="0">
                          <a:solidFill>
                            <a:srgbClr val="000000"/>
                          </a:solidFill>
                          <a:effectLst/>
                          <a:latin typeface="+mn-lt"/>
                          <a:ea typeface="等线" panose="02010600030101010101" pitchFamily="2" charset="-122"/>
                        </a:rPr>
                        <a:t>Group-recipe</a:t>
                      </a:r>
                      <a:endParaRPr lang="en-US" sz="1100" b="1" i="0" u="none" strike="noStrike" dirty="0">
                        <a:solidFill>
                          <a:srgbClr val="000000"/>
                        </a:solidFill>
                        <a:effectLst/>
                        <a:latin typeface="+mn-lt"/>
                        <a:ea typeface="等线" panose="02010600030101010101" pitchFamily="2" charset="-122"/>
                      </a:endParaRPr>
                    </a:p>
                  </a:txBody>
                  <a:tcPr marL="9525" marR="9525" marT="9525" marB="0" anchor="b"/>
                </a:tc>
                <a:extLst>
                  <a:ext uri="{0D108BD9-81ED-4DB2-BD59-A6C34878D82A}">
                    <a16:rowId xmlns:a16="http://schemas.microsoft.com/office/drawing/2014/main" val="1800846397"/>
                  </a:ext>
                </a:extLst>
              </a:tr>
              <a:tr h="147015">
                <a:tc>
                  <a:txBody>
                    <a:bodyPr/>
                    <a:lstStyle/>
                    <a:p>
                      <a:pPr algn="ctr" fontAlgn="b"/>
                      <a:r>
                        <a:rPr lang="en-US" sz="1100" u="none" strike="noStrike" dirty="0">
                          <a:effectLst/>
                        </a:rPr>
                        <a:t>IBV-01.LJ0E1PIB1.AA</a:t>
                      </a:r>
                      <a:endParaRPr lang="en-US" sz="1100" b="0" i="0" u="none" strike="noStrike" dirty="0">
                        <a:solidFill>
                          <a:srgbClr val="000000"/>
                        </a:solidFill>
                        <a:effectLst/>
                        <a:latin typeface="+mn-lt"/>
                        <a:ea typeface="+mn-ea"/>
                      </a:endParaRPr>
                    </a:p>
                  </a:txBody>
                  <a:tcPr marL="9525" marR="9525" marT="9525" marB="0" anchor="ctr"/>
                </a:tc>
                <a:tc>
                  <a:txBody>
                    <a:bodyPr/>
                    <a:lstStyle/>
                    <a:p>
                      <a:pPr algn="ctr" fontAlgn="b"/>
                      <a:r>
                        <a:rPr lang="en-US" altLang="zh-CN" sz="1100" u="none" strike="noStrike">
                          <a:effectLst/>
                        </a:rPr>
                        <a:t>1</a:t>
                      </a:r>
                      <a:endParaRPr lang="en-US" altLang="zh-CN" sz="1100" b="0" i="0" u="none" strike="noStrike">
                        <a:solidFill>
                          <a:srgbClr val="000000"/>
                        </a:solidFill>
                        <a:effectLst/>
                        <a:latin typeface="+mn-lt"/>
                        <a:ea typeface="+mn-ea"/>
                      </a:endParaRPr>
                    </a:p>
                  </a:txBody>
                  <a:tcPr marL="9525" marR="9525" marT="9525" marB="0" anchor="ctr"/>
                </a:tc>
                <a:tc>
                  <a:txBody>
                    <a:bodyPr/>
                    <a:lstStyle/>
                    <a:p>
                      <a:pPr algn="ctr" fontAlgn="b"/>
                      <a:r>
                        <a:rPr lang="en-US" altLang="zh-CN" sz="1100" b="0" i="0" u="none" strike="noStrike">
                          <a:solidFill>
                            <a:srgbClr val="000000"/>
                          </a:solidFill>
                          <a:effectLst/>
                          <a:latin typeface="+mn-lt"/>
                          <a:ea typeface="等线" panose="02010600030101010101" pitchFamily="2" charset="-122"/>
                        </a:rPr>
                        <a:t>0</a:t>
                      </a:r>
                    </a:p>
                  </a:txBody>
                  <a:tcPr marL="9525" marR="9525" marT="9525" marB="0" anchor="b"/>
                </a:tc>
                <a:extLst>
                  <a:ext uri="{0D108BD9-81ED-4DB2-BD59-A6C34878D82A}">
                    <a16:rowId xmlns:a16="http://schemas.microsoft.com/office/drawing/2014/main" val="3520582978"/>
                  </a:ext>
                </a:extLst>
              </a:tr>
              <a:tr h="147015">
                <a:tc>
                  <a:txBody>
                    <a:bodyPr/>
                    <a:lstStyle/>
                    <a:p>
                      <a:pPr algn="ctr" fontAlgn="b"/>
                      <a:r>
                        <a:rPr lang="en-US" sz="1100" u="none" strike="noStrike" dirty="0">
                          <a:effectLst/>
                        </a:rPr>
                        <a:t>IBV-01.LL021NIB1.AA</a:t>
                      </a:r>
                      <a:endParaRPr lang="en-US" sz="1100" b="0" i="0" u="none" strike="noStrike" dirty="0">
                        <a:solidFill>
                          <a:srgbClr val="000000"/>
                        </a:solidFill>
                        <a:effectLst/>
                        <a:latin typeface="+mn-lt"/>
                        <a:ea typeface="+mn-ea"/>
                      </a:endParaRPr>
                    </a:p>
                  </a:txBody>
                  <a:tcPr marL="9525" marR="9525" marT="9525" marB="0" anchor="ctr"/>
                </a:tc>
                <a:tc>
                  <a:txBody>
                    <a:bodyPr/>
                    <a:lstStyle/>
                    <a:p>
                      <a:pPr algn="ctr" fontAlgn="b"/>
                      <a:r>
                        <a:rPr lang="en-US" altLang="zh-CN" sz="1100" u="none" strike="noStrike" dirty="0">
                          <a:effectLst/>
                        </a:rPr>
                        <a:t>8</a:t>
                      </a:r>
                      <a:endParaRPr lang="en-US" altLang="zh-CN" sz="1100" b="0" i="0" u="none" strike="noStrike" dirty="0">
                        <a:solidFill>
                          <a:srgbClr val="000000"/>
                        </a:solidFill>
                        <a:effectLst/>
                        <a:latin typeface="+mn-lt"/>
                        <a:ea typeface="+mn-ea"/>
                      </a:endParaRPr>
                    </a:p>
                  </a:txBody>
                  <a:tcPr marL="9525" marR="9525" marT="9525" marB="0" anchor="ctr"/>
                </a:tc>
                <a:tc>
                  <a:txBody>
                    <a:bodyPr/>
                    <a:lstStyle/>
                    <a:p>
                      <a:pPr algn="ctr" fontAlgn="b"/>
                      <a:r>
                        <a:rPr lang="en-US" altLang="zh-CN" sz="1100" b="0" i="0" u="none" strike="noStrike">
                          <a:solidFill>
                            <a:srgbClr val="000000"/>
                          </a:solidFill>
                          <a:effectLst/>
                          <a:latin typeface="+mn-lt"/>
                          <a:ea typeface="等线" panose="02010600030101010101" pitchFamily="2" charset="-122"/>
                        </a:rPr>
                        <a:t>1</a:t>
                      </a:r>
                    </a:p>
                  </a:txBody>
                  <a:tcPr marL="9525" marR="9525" marT="9525" marB="0" anchor="b"/>
                </a:tc>
                <a:extLst>
                  <a:ext uri="{0D108BD9-81ED-4DB2-BD59-A6C34878D82A}">
                    <a16:rowId xmlns:a16="http://schemas.microsoft.com/office/drawing/2014/main" val="1607651073"/>
                  </a:ext>
                </a:extLst>
              </a:tr>
              <a:tr h="147015">
                <a:tc>
                  <a:txBody>
                    <a:bodyPr/>
                    <a:lstStyle/>
                    <a:p>
                      <a:pPr algn="ctr" fontAlgn="b"/>
                      <a:r>
                        <a:rPr lang="en-US" sz="1100" u="none" strike="noStrike">
                          <a:effectLst/>
                        </a:rPr>
                        <a:t>IBV-01.LL021PIB1.AA</a:t>
                      </a:r>
                      <a:endParaRPr lang="en-US" sz="1100" b="0" i="0" u="none" strike="noStrike">
                        <a:solidFill>
                          <a:srgbClr val="000000"/>
                        </a:solidFill>
                        <a:effectLst/>
                        <a:latin typeface="+mn-lt"/>
                        <a:ea typeface="+mn-ea"/>
                      </a:endParaRPr>
                    </a:p>
                  </a:txBody>
                  <a:tcPr marL="9525" marR="9525" marT="9525" marB="0" anchor="ctr"/>
                </a:tc>
                <a:tc>
                  <a:txBody>
                    <a:bodyPr/>
                    <a:lstStyle/>
                    <a:p>
                      <a:pPr algn="ctr" fontAlgn="b"/>
                      <a:r>
                        <a:rPr lang="en-US" altLang="zh-CN" sz="1100" u="none" strike="noStrike" dirty="0">
                          <a:effectLst/>
                        </a:rPr>
                        <a:t>5</a:t>
                      </a:r>
                      <a:endParaRPr lang="en-US" altLang="zh-CN" sz="1100" b="0" i="0" u="none" strike="noStrike" dirty="0">
                        <a:solidFill>
                          <a:srgbClr val="000000"/>
                        </a:solidFill>
                        <a:effectLst/>
                        <a:latin typeface="+mn-lt"/>
                        <a:ea typeface="+mn-ea"/>
                      </a:endParaRPr>
                    </a:p>
                  </a:txBody>
                  <a:tcPr marL="9525" marR="9525" marT="9525" marB="0"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2</a:t>
                      </a:r>
                    </a:p>
                  </a:txBody>
                  <a:tcPr marL="9525" marR="9525" marT="9525" marB="0" anchor="b"/>
                </a:tc>
                <a:extLst>
                  <a:ext uri="{0D108BD9-81ED-4DB2-BD59-A6C34878D82A}">
                    <a16:rowId xmlns:a16="http://schemas.microsoft.com/office/drawing/2014/main" val="3218752710"/>
                  </a:ext>
                </a:extLst>
              </a:tr>
              <a:tr h="147015">
                <a:tc>
                  <a:txBody>
                    <a:bodyPr/>
                    <a:lstStyle/>
                    <a:p>
                      <a:pPr algn="ctr" fontAlgn="b"/>
                      <a:r>
                        <a:rPr lang="en-US" sz="1100" u="none" strike="noStrike">
                          <a:effectLst/>
                        </a:rPr>
                        <a:t>IBV-01.LL022PIB1.AA</a:t>
                      </a:r>
                      <a:endParaRPr lang="en-US" sz="1100" b="0" i="0" u="none" strike="noStrike">
                        <a:solidFill>
                          <a:srgbClr val="000000"/>
                        </a:solidFill>
                        <a:effectLst/>
                        <a:latin typeface="+mn-lt"/>
                        <a:ea typeface="+mn-ea"/>
                      </a:endParaRPr>
                    </a:p>
                  </a:txBody>
                  <a:tcPr marL="9525" marR="9525" marT="9525" marB="0" anchor="ctr"/>
                </a:tc>
                <a:tc>
                  <a:txBody>
                    <a:bodyPr/>
                    <a:lstStyle/>
                    <a:p>
                      <a:pPr algn="ctr" fontAlgn="b"/>
                      <a:r>
                        <a:rPr lang="en-US" altLang="zh-CN" sz="1100" u="none" strike="noStrike" dirty="0">
                          <a:effectLst/>
                        </a:rPr>
                        <a:t>4</a:t>
                      </a:r>
                      <a:endParaRPr lang="en-US" altLang="zh-CN" sz="1100" b="0" i="0" u="none" strike="noStrike" dirty="0">
                        <a:solidFill>
                          <a:srgbClr val="000000"/>
                        </a:solidFill>
                        <a:effectLst/>
                        <a:latin typeface="+mn-lt"/>
                        <a:ea typeface="+mn-ea"/>
                      </a:endParaRPr>
                    </a:p>
                  </a:txBody>
                  <a:tcPr marL="9525" marR="9525" marT="9525" marB="0" anchor="ctr"/>
                </a:tc>
                <a:tc>
                  <a:txBody>
                    <a:bodyPr/>
                    <a:lstStyle/>
                    <a:p>
                      <a:pPr algn="ctr" fontAlgn="b"/>
                      <a:r>
                        <a:rPr lang="en-US" altLang="zh-CN" sz="1100" b="0" i="0" u="none" strike="noStrike" dirty="0">
                          <a:solidFill>
                            <a:srgbClr val="000000"/>
                          </a:solidFill>
                          <a:effectLst/>
                          <a:latin typeface="+mn-lt"/>
                          <a:ea typeface="等线" panose="02010600030101010101" pitchFamily="2" charset="-122"/>
                        </a:rPr>
                        <a:t>3</a:t>
                      </a:r>
                    </a:p>
                  </a:txBody>
                  <a:tcPr marL="9525" marR="9525" marT="9525" marB="0" anchor="b"/>
                </a:tc>
                <a:extLst>
                  <a:ext uri="{0D108BD9-81ED-4DB2-BD59-A6C34878D82A}">
                    <a16:rowId xmlns:a16="http://schemas.microsoft.com/office/drawing/2014/main" val="836418059"/>
                  </a:ext>
                </a:extLst>
              </a:tr>
            </a:tbl>
          </a:graphicData>
        </a:graphic>
      </p:graphicFrame>
      <p:sp>
        <p:nvSpPr>
          <p:cNvPr id="9" name="矩形 8"/>
          <p:cNvSpPr/>
          <p:nvPr/>
        </p:nvSpPr>
        <p:spPr>
          <a:xfrm>
            <a:off x="186170" y="1324699"/>
            <a:ext cx="3437660" cy="3231654"/>
          </a:xfrm>
          <a:prstGeom prst="rect">
            <a:avLst/>
          </a:prstGeom>
        </p:spPr>
        <p:txBody>
          <a:bodyPr wrap="square">
            <a:spAutoFit/>
          </a:bodyPr>
          <a:lstStyle/>
          <a:p>
            <a:pPr marL="171450" indent="-171450">
              <a:buFont typeface="Wingdings" panose="05000000000000000000" pitchFamily="2" charset="2"/>
              <a:buChar char="ü"/>
            </a:pPr>
            <a:endParaRPr lang="en-US" altLang="zh-CN" sz="1200" dirty="0" smtClean="0"/>
          </a:p>
          <a:p>
            <a:pPr marL="171450" indent="-171450">
              <a:buFont typeface="Wingdings" panose="05000000000000000000" pitchFamily="2" charset="2"/>
              <a:buChar char="ü"/>
            </a:pPr>
            <a:r>
              <a:rPr lang="zh-CN" altLang="en-US" sz="1200" dirty="0" smtClean="0"/>
              <a:t>统计</a:t>
            </a:r>
            <a:r>
              <a:rPr lang="en-US" altLang="zh-CN" sz="1200" dirty="0" smtClean="0"/>
              <a:t>recipe</a:t>
            </a:r>
            <a:r>
              <a:rPr lang="zh-CN" altLang="en-US" sz="1200" dirty="0" smtClean="0"/>
              <a:t>情况</a:t>
            </a:r>
            <a:endParaRPr lang="en-US" altLang="zh-CN" sz="1200" dirty="0" smtClean="0"/>
          </a:p>
          <a:p>
            <a:pPr marL="171450" indent="-171450">
              <a:buFont typeface="Wingdings" panose="05000000000000000000" pitchFamily="2" charset="2"/>
              <a:buChar char="ü"/>
            </a:pPr>
            <a:endParaRPr lang="en-US" altLang="zh-CN" sz="1200" dirty="0"/>
          </a:p>
          <a:p>
            <a:pPr marL="171450" indent="-171450">
              <a:buFont typeface="Wingdings" panose="05000000000000000000" pitchFamily="2" charset="2"/>
              <a:buChar char="ü"/>
            </a:pPr>
            <a:endParaRPr lang="en-US" altLang="zh-CN" sz="1200" dirty="0" smtClean="0"/>
          </a:p>
          <a:p>
            <a:pPr marL="171450" indent="-171450">
              <a:buFont typeface="Wingdings" panose="05000000000000000000" pitchFamily="2" charset="2"/>
              <a:buChar char="ü"/>
            </a:pPr>
            <a:endParaRPr lang="en-US" altLang="zh-CN" sz="1200" dirty="0"/>
          </a:p>
          <a:p>
            <a:pPr marL="171450" indent="-171450">
              <a:buFont typeface="Wingdings" panose="05000000000000000000" pitchFamily="2" charset="2"/>
              <a:buChar char="ü"/>
            </a:pPr>
            <a:endParaRPr lang="en-US" altLang="zh-CN" sz="1200" dirty="0" smtClean="0"/>
          </a:p>
          <a:p>
            <a:pPr marL="171450" indent="-171450">
              <a:buFont typeface="Wingdings" panose="05000000000000000000" pitchFamily="2" charset="2"/>
              <a:buChar char="ü"/>
            </a:pPr>
            <a:endParaRPr lang="en-US" altLang="zh-CN" sz="1200" dirty="0" smtClean="0"/>
          </a:p>
          <a:p>
            <a:pPr marL="171450" indent="-171450">
              <a:buFont typeface="Wingdings" panose="05000000000000000000" pitchFamily="2" charset="2"/>
              <a:buChar char="ü"/>
            </a:pPr>
            <a:endParaRPr lang="en-US" altLang="zh-CN" sz="1200" dirty="0" smtClean="0"/>
          </a:p>
          <a:p>
            <a:pPr marL="171450" indent="-171450">
              <a:buFont typeface="Wingdings" panose="05000000000000000000" pitchFamily="2" charset="2"/>
              <a:buChar char="ü"/>
            </a:pPr>
            <a:r>
              <a:rPr lang="zh-CN" altLang="en-US" sz="1200" dirty="0" smtClean="0"/>
              <a:t>定义</a:t>
            </a:r>
            <a:r>
              <a:rPr lang="en-US" altLang="zh-CN" sz="1200" dirty="0"/>
              <a:t>lot </a:t>
            </a:r>
            <a:r>
              <a:rPr lang="en-US" altLang="zh-CN" sz="1200" dirty="0" smtClean="0"/>
              <a:t>recipe     </a:t>
            </a:r>
          </a:p>
          <a:p>
            <a:r>
              <a:rPr lang="en-US" altLang="zh-CN" sz="1200" dirty="0"/>
              <a:t> </a:t>
            </a:r>
            <a:r>
              <a:rPr lang="en-US" altLang="zh-CN" sz="1200" dirty="0" smtClean="0"/>
              <a:t>    </a:t>
            </a:r>
            <a:r>
              <a:rPr lang="en-US" altLang="zh-CN" sz="1200" dirty="0" err="1" smtClean="0"/>
              <a:t>lot_recipe</a:t>
            </a:r>
            <a:r>
              <a:rPr lang="en-US" altLang="zh-CN" sz="1200" dirty="0" smtClean="0"/>
              <a:t> </a:t>
            </a:r>
            <a:r>
              <a:rPr lang="en-US" altLang="zh-CN" sz="1200" dirty="0"/>
              <a:t>= [0,1,1,1,1,1,1,1,1,2,2,2,2,2,3,3,3,3]</a:t>
            </a:r>
            <a:endParaRPr lang="zh-CN" altLang="en-US" sz="1200" dirty="0"/>
          </a:p>
          <a:p>
            <a:pPr marL="171450" indent="-171450">
              <a:buFont typeface="Wingdings" panose="05000000000000000000" pitchFamily="2" charset="2"/>
              <a:buChar char="ü"/>
            </a:pPr>
            <a:endParaRPr lang="en-US" altLang="zh-CN" sz="1200" dirty="0" smtClean="0"/>
          </a:p>
          <a:p>
            <a:pPr marL="171450" indent="-171450">
              <a:buFont typeface="Wingdings" panose="05000000000000000000" pitchFamily="2" charset="2"/>
              <a:buChar char="ü"/>
            </a:pPr>
            <a:r>
              <a:rPr lang="zh-CN" altLang="en-US" sz="1200" dirty="0" smtClean="0"/>
              <a:t>根据</a:t>
            </a:r>
            <a:r>
              <a:rPr lang="zh-CN" altLang="en-US" sz="1200" dirty="0"/>
              <a:t>实际情况</a:t>
            </a:r>
            <a:r>
              <a:rPr lang="zh-CN" altLang="en-US" sz="1200" dirty="0" smtClean="0"/>
              <a:t>，得到</a:t>
            </a:r>
            <a:r>
              <a:rPr lang="zh-CN" altLang="en-US" sz="1200" dirty="0"/>
              <a:t>不同</a:t>
            </a:r>
            <a:r>
              <a:rPr lang="en-US" altLang="zh-CN" sz="1200" dirty="0"/>
              <a:t>recipe</a:t>
            </a:r>
            <a:r>
              <a:rPr lang="zh-CN" altLang="en-US" sz="1200" dirty="0"/>
              <a:t>转换所需时间</a:t>
            </a:r>
          </a:p>
          <a:p>
            <a:r>
              <a:rPr lang="en-US" altLang="zh-CN" sz="1200" dirty="0" smtClean="0"/>
              <a:t>     </a:t>
            </a:r>
            <a:r>
              <a:rPr lang="en-US" altLang="zh-CN" sz="1200" dirty="0" err="1" smtClean="0"/>
              <a:t>time_recipe</a:t>
            </a:r>
            <a:r>
              <a:rPr lang="en-US" altLang="zh-CN" sz="1200" dirty="0" smtClean="0"/>
              <a:t> =</a:t>
            </a:r>
            <a:endParaRPr lang="en-US" altLang="zh-CN" sz="1200" dirty="0"/>
          </a:p>
          <a:p>
            <a:r>
              <a:rPr lang="en-US" altLang="zh-CN" sz="1200" dirty="0" smtClean="0"/>
              <a:t>     [[ 0 , 0 , 0 , 0 ],</a:t>
            </a:r>
            <a:endParaRPr lang="en-US" altLang="zh-CN" sz="1200" dirty="0"/>
          </a:p>
          <a:p>
            <a:r>
              <a:rPr lang="en-US" altLang="zh-CN" sz="1200" dirty="0" smtClean="0"/>
              <a:t>     [ 43.5 , 0 , 17 , 13 ],</a:t>
            </a:r>
            <a:endParaRPr lang="en-US" altLang="zh-CN" sz="1200" dirty="0"/>
          </a:p>
          <a:p>
            <a:r>
              <a:rPr lang="en-US" altLang="zh-CN" sz="1200" dirty="0" smtClean="0"/>
              <a:t>     [ 36 , 0 , 0 , 8.5 ],</a:t>
            </a:r>
            <a:endParaRPr lang="en-US" altLang="zh-CN" sz="1200" dirty="0"/>
          </a:p>
          <a:p>
            <a:r>
              <a:rPr lang="en-US" altLang="zh-CN" sz="1200" dirty="0" smtClean="0"/>
              <a:t>     [ 22.5 , 0 , 5 , 0 ]]</a:t>
            </a:r>
            <a:endParaRPr lang="zh-CN" altLang="en-US" sz="1200" dirty="0"/>
          </a:p>
        </p:txBody>
      </p:sp>
      <p:sp>
        <p:nvSpPr>
          <p:cNvPr id="2" name="矩形 1"/>
          <p:cNvSpPr/>
          <p:nvPr/>
        </p:nvSpPr>
        <p:spPr>
          <a:xfrm>
            <a:off x="1332130" y="3890766"/>
            <a:ext cx="191870" cy="228600"/>
          </a:xfrm>
          <a:prstGeom prst="rect">
            <a:avLst/>
          </a:prstGeom>
          <a:noFill/>
          <a:ln w="19050">
            <a:solidFill>
              <a:srgbClr val="0000FF"/>
            </a:solidFill>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a:p>
        </p:txBody>
      </p:sp>
      <p:sp>
        <p:nvSpPr>
          <p:cNvPr id="4" name="矩形 3"/>
          <p:cNvSpPr/>
          <p:nvPr/>
        </p:nvSpPr>
        <p:spPr>
          <a:xfrm>
            <a:off x="425380" y="2114550"/>
            <a:ext cx="1327220" cy="180000"/>
          </a:xfrm>
          <a:prstGeom prst="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fontAlgn="auto">
              <a:spcBef>
                <a:spcPts val="0"/>
              </a:spcBef>
              <a:spcAft>
                <a:spcPts val="0"/>
              </a:spcAft>
            </a:pPr>
            <a:endParaRPr lang="zh-CN" altLang="en-US"/>
          </a:p>
        </p:txBody>
      </p:sp>
      <p:sp>
        <p:nvSpPr>
          <p:cNvPr id="17" name="矩形 16"/>
          <p:cNvSpPr/>
          <p:nvPr/>
        </p:nvSpPr>
        <p:spPr>
          <a:xfrm>
            <a:off x="425380" y="2463762"/>
            <a:ext cx="1327220" cy="180000"/>
          </a:xfrm>
          <a:prstGeom prst="rect">
            <a:avLst/>
          </a:prstGeom>
          <a:noFill/>
          <a:ln w="19050" cap="flat" cmpd="sng" algn="ctr">
            <a:solidFill>
              <a:srgbClr val="0000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fontAlgn="auto">
              <a:spcBef>
                <a:spcPts val="0"/>
              </a:spcBef>
              <a:spcAft>
                <a:spcPts val="0"/>
              </a:spcAft>
            </a:pPr>
            <a:endParaRPr lang="zh-CN" altLang="en-US"/>
          </a:p>
        </p:txBody>
      </p:sp>
      <p:sp>
        <p:nvSpPr>
          <p:cNvPr id="10" name="文本框 9"/>
          <p:cNvSpPr txBox="1"/>
          <p:nvPr/>
        </p:nvSpPr>
        <p:spPr>
          <a:xfrm>
            <a:off x="1856739" y="3644587"/>
            <a:ext cx="1936376" cy="1107996"/>
          </a:xfrm>
          <a:prstGeom prst="rect">
            <a:avLst/>
          </a:prstGeom>
          <a:solidFill>
            <a:srgbClr val="D5D5FF"/>
          </a:solidFill>
        </p:spPr>
        <p:txBody>
          <a:bodyPr wrap="square" rtlCol="0">
            <a:spAutoFit/>
          </a:bodyPr>
          <a:lstStyle/>
          <a:p>
            <a:r>
              <a:rPr lang="zh-CN" altLang="en-US" sz="1100" dirty="0" smtClean="0"/>
              <a:t>在同一机台上，前一批</a:t>
            </a:r>
            <a:r>
              <a:rPr lang="en-US" altLang="zh-CN" sz="1100" dirty="0" smtClean="0"/>
              <a:t>lot</a:t>
            </a:r>
            <a:r>
              <a:rPr lang="zh-CN" altLang="en-US" sz="1100" dirty="0" smtClean="0"/>
              <a:t>的</a:t>
            </a:r>
            <a:r>
              <a:rPr lang="en-US" altLang="zh-CN" sz="1100" dirty="0" smtClean="0"/>
              <a:t>recipe</a:t>
            </a:r>
            <a:r>
              <a:rPr lang="zh-CN" altLang="en-US" sz="1100" dirty="0" smtClean="0"/>
              <a:t>： </a:t>
            </a:r>
            <a:r>
              <a:rPr lang="en-US" altLang="zh-CN" sz="1100" dirty="0" smtClean="0"/>
              <a:t>IBV-01.LL021NIB1.AA</a:t>
            </a:r>
            <a:r>
              <a:rPr lang="zh-CN" altLang="en-US" sz="1100" dirty="0" smtClean="0"/>
              <a:t>，</a:t>
            </a:r>
            <a:endParaRPr lang="en-US" altLang="zh-CN" sz="1100" dirty="0" smtClean="0"/>
          </a:p>
          <a:p>
            <a:r>
              <a:rPr lang="zh-CN" altLang="en-US" sz="1100" dirty="0" smtClean="0">
                <a:solidFill>
                  <a:srgbClr val="000000"/>
                </a:solidFill>
              </a:rPr>
              <a:t>后一批</a:t>
            </a:r>
            <a:r>
              <a:rPr lang="en-US" altLang="zh-CN" sz="1100" dirty="0" smtClean="0">
                <a:solidFill>
                  <a:srgbClr val="000000"/>
                </a:solidFill>
              </a:rPr>
              <a:t>lot</a:t>
            </a:r>
            <a:r>
              <a:rPr lang="zh-CN" altLang="en-US" sz="1100" dirty="0" smtClean="0">
                <a:solidFill>
                  <a:srgbClr val="000000"/>
                </a:solidFill>
              </a:rPr>
              <a:t>的</a:t>
            </a:r>
            <a:r>
              <a:rPr lang="en-US" altLang="zh-CN" sz="1100" dirty="0" smtClean="0">
                <a:solidFill>
                  <a:srgbClr val="000000"/>
                </a:solidFill>
              </a:rPr>
              <a:t>recipe</a:t>
            </a:r>
            <a:r>
              <a:rPr lang="zh-CN" altLang="en-US" sz="1100" dirty="0" smtClean="0">
                <a:solidFill>
                  <a:srgbClr val="000000"/>
                </a:solidFill>
              </a:rPr>
              <a:t>：</a:t>
            </a:r>
            <a:endParaRPr lang="en-US" altLang="zh-CN" sz="1100" dirty="0" smtClean="0">
              <a:solidFill>
                <a:srgbClr val="000000"/>
              </a:solidFill>
            </a:endParaRPr>
          </a:p>
          <a:p>
            <a:r>
              <a:rPr lang="en-US" altLang="zh-CN" sz="1100" dirty="0" smtClean="0"/>
              <a:t>IBV-01.LL022PIB1.AA</a:t>
            </a:r>
          </a:p>
          <a:p>
            <a:r>
              <a:rPr lang="zh-CN" altLang="en-US" sz="1100" dirty="0" smtClean="0">
                <a:solidFill>
                  <a:srgbClr val="000000"/>
                </a:solidFill>
              </a:rPr>
              <a:t>那么后一批</a:t>
            </a:r>
            <a:r>
              <a:rPr lang="en-US" altLang="zh-CN" sz="1100" dirty="0" smtClean="0">
                <a:solidFill>
                  <a:srgbClr val="000000"/>
                </a:solidFill>
              </a:rPr>
              <a:t>lot</a:t>
            </a:r>
            <a:r>
              <a:rPr lang="zh-CN" altLang="en-US" sz="1100" dirty="0" smtClean="0">
                <a:solidFill>
                  <a:srgbClr val="000000"/>
                </a:solidFill>
              </a:rPr>
              <a:t>的加工时间延长</a:t>
            </a:r>
            <a:r>
              <a:rPr lang="en-US" altLang="zh-CN" sz="1100" dirty="0" smtClean="0">
                <a:solidFill>
                  <a:srgbClr val="000000"/>
                </a:solidFill>
              </a:rPr>
              <a:t>13min</a:t>
            </a:r>
            <a:endParaRPr lang="zh-CN" altLang="en-US" sz="1100" dirty="0"/>
          </a:p>
        </p:txBody>
      </p:sp>
      <p:sp>
        <p:nvSpPr>
          <p:cNvPr id="19" name="动作按钮: 第一张 18">
            <a:hlinkClick r:id="rId4" action="ppaction://hlinksldjump" highlightClick="1"/>
          </p:cNvPr>
          <p:cNvSpPr/>
          <p:nvPr/>
        </p:nvSpPr>
        <p:spPr>
          <a:xfrm>
            <a:off x="8610600" y="43296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282858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7"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228600" y="590550"/>
          <a:ext cx="8781471" cy="579120"/>
        </p:xfrm>
        <a:graphic>
          <a:graphicData uri="http://schemas.openxmlformats.org/drawingml/2006/table">
            <a:tbl>
              <a:tblPr firstRow="1" bandRow="1">
                <a:tableStyleId>{3B4B98B0-60AC-42C2-AFA5-B58CD77FA1E5}</a:tableStyleId>
              </a:tblPr>
              <a:tblGrid>
                <a:gridCol w="1412359">
                  <a:extLst>
                    <a:ext uri="{9D8B030D-6E8A-4147-A177-3AD203B41FA5}">
                      <a16:colId xmlns:a16="http://schemas.microsoft.com/office/drawing/2014/main" val="1226734944"/>
                    </a:ext>
                  </a:extLst>
                </a:gridCol>
                <a:gridCol w="1883144">
                  <a:extLst>
                    <a:ext uri="{9D8B030D-6E8A-4147-A177-3AD203B41FA5}">
                      <a16:colId xmlns:a16="http://schemas.microsoft.com/office/drawing/2014/main" val="1288115583"/>
                    </a:ext>
                  </a:extLst>
                </a:gridCol>
                <a:gridCol w="1883144">
                  <a:extLst>
                    <a:ext uri="{9D8B030D-6E8A-4147-A177-3AD203B41FA5}">
                      <a16:colId xmlns:a16="http://schemas.microsoft.com/office/drawing/2014/main" val="1188853470"/>
                    </a:ext>
                  </a:extLst>
                </a:gridCol>
                <a:gridCol w="1846529">
                  <a:extLst>
                    <a:ext uri="{9D8B030D-6E8A-4147-A177-3AD203B41FA5}">
                      <a16:colId xmlns:a16="http://schemas.microsoft.com/office/drawing/2014/main" val="2982103873"/>
                    </a:ext>
                  </a:extLst>
                </a:gridCol>
                <a:gridCol w="1756295">
                  <a:extLst>
                    <a:ext uri="{9D8B030D-6E8A-4147-A177-3AD203B41FA5}">
                      <a16:colId xmlns:a16="http://schemas.microsoft.com/office/drawing/2014/main" val="3549862963"/>
                    </a:ext>
                  </a:extLst>
                </a:gridCol>
              </a:tblGrid>
              <a:tr h="172006">
                <a:tc>
                  <a:txBody>
                    <a:bodyPr/>
                    <a:lstStyle/>
                    <a:p>
                      <a:pPr algn="ctr"/>
                      <a:r>
                        <a:rPr lang="en-US" altLang="zh-CN" sz="1400" dirty="0" smtClean="0"/>
                        <a:t>Experiment</a:t>
                      </a:r>
                      <a:endParaRPr lang="zh-CN" altLang="en-US" sz="1400" dirty="0"/>
                    </a:p>
                  </a:txBody>
                  <a:tcPr anchor="ctr"/>
                </a:tc>
                <a:tc>
                  <a:txBody>
                    <a:bodyPr/>
                    <a:lstStyle/>
                    <a:p>
                      <a:pPr algn="ctr"/>
                      <a:r>
                        <a:rPr lang="en-US" altLang="zh-CN" sz="1400" dirty="0" smtClean="0"/>
                        <a:t>Lot Count</a:t>
                      </a:r>
                      <a:endParaRPr lang="zh-CN" altLang="en-US" sz="1400" dirty="0"/>
                    </a:p>
                  </a:txBody>
                  <a:tcPr anchor="ctr"/>
                </a:tc>
                <a:tc>
                  <a:txBody>
                    <a:bodyPr/>
                    <a:lstStyle/>
                    <a:p>
                      <a:pPr algn="ctr"/>
                      <a:r>
                        <a:rPr lang="en-US" altLang="zh-CN" sz="1400" dirty="0" smtClean="0"/>
                        <a:t>Before(</a:t>
                      </a:r>
                      <a:r>
                        <a:rPr lang="en-US" altLang="zh-CN" sz="1400" dirty="0" err="1" smtClean="0"/>
                        <a:t>hrs</a:t>
                      </a:r>
                      <a:r>
                        <a:rPr lang="en-US" altLang="zh-CN" sz="1400" dirty="0" smtClean="0"/>
                        <a:t>)</a:t>
                      </a:r>
                      <a:endParaRPr lang="zh-CN" altLang="en-US" sz="14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400" dirty="0" smtClean="0"/>
                        <a:t>After(</a:t>
                      </a:r>
                      <a:r>
                        <a:rPr lang="en-US" altLang="zh-CN" sz="1400" dirty="0" err="1" smtClean="0"/>
                        <a:t>hrs</a:t>
                      </a:r>
                      <a:r>
                        <a:rPr lang="en-US" altLang="zh-CN" sz="1400" dirty="0" smtClean="0"/>
                        <a:t>)</a:t>
                      </a:r>
                      <a:endParaRPr lang="zh-CN" altLang="en-US" sz="1400" dirty="0"/>
                    </a:p>
                  </a:txBody>
                  <a:tcPr anchor="ctr"/>
                </a:tc>
                <a:tc>
                  <a:txBody>
                    <a:bodyPr/>
                    <a:lstStyle/>
                    <a:p>
                      <a:pPr algn="ctr"/>
                      <a:r>
                        <a:rPr lang="en-US" altLang="zh-CN" sz="1400" dirty="0" smtClean="0"/>
                        <a:t>Improvement</a:t>
                      </a:r>
                      <a:endParaRPr lang="zh-CN" altLang="en-US" sz="1400" dirty="0"/>
                    </a:p>
                  </a:txBody>
                  <a:tcPr anchor="ctr"/>
                </a:tc>
                <a:extLst>
                  <a:ext uri="{0D108BD9-81ED-4DB2-BD59-A6C34878D82A}">
                    <a16:rowId xmlns:a16="http://schemas.microsoft.com/office/drawing/2014/main" val="2092125760"/>
                  </a:ext>
                </a:extLst>
              </a:tr>
              <a:tr h="248906">
                <a:tc>
                  <a:txBody>
                    <a:bodyPr/>
                    <a:lstStyle/>
                    <a:p>
                      <a:pPr algn="ctr"/>
                      <a:r>
                        <a:rPr lang="en-US" altLang="zh-CN" sz="1200" b="0" dirty="0" smtClean="0"/>
                        <a:t>1</a:t>
                      </a:r>
                      <a:endParaRPr lang="zh-CN" altLang="en-US" sz="1200" b="0" dirty="0">
                        <a:latin typeface="+mn-lt"/>
                      </a:endParaRPr>
                    </a:p>
                  </a:txBody>
                  <a:tcPr anchor="ctr"/>
                </a:tc>
                <a:tc>
                  <a:txBody>
                    <a:bodyPr/>
                    <a:lstStyle/>
                    <a:p>
                      <a:pPr algn="ctr"/>
                      <a:r>
                        <a:rPr lang="en-US" altLang="zh-CN" sz="1200" b="0" dirty="0" smtClean="0"/>
                        <a:t>18</a:t>
                      </a:r>
                      <a:endParaRPr lang="zh-CN" altLang="en-US" sz="1200" b="0" dirty="0">
                        <a:latin typeface="+mn-lt"/>
                      </a:endParaRPr>
                    </a:p>
                  </a:txBody>
                  <a:tcPr anchor="ctr"/>
                </a:tc>
                <a:tc>
                  <a:txBody>
                    <a:bodyPr/>
                    <a:lstStyle/>
                    <a:p>
                      <a:pPr algn="ctr" fontAlgn="ctr"/>
                      <a:r>
                        <a:rPr lang="en-US" altLang="zh-CN" sz="1200" b="0" i="0" u="none" strike="noStrike" dirty="0" smtClean="0">
                          <a:solidFill>
                            <a:schemeClr val="tx1"/>
                          </a:solidFill>
                          <a:effectLst/>
                          <a:latin typeface="+mn-lt"/>
                          <a:ea typeface="+mn-ea"/>
                        </a:rPr>
                        <a:t>3.53</a:t>
                      </a:r>
                      <a:endParaRPr lang="en-US" altLang="zh-CN" sz="1200" b="0" i="0" u="none" strike="noStrike" dirty="0">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3.05</a:t>
                      </a:r>
                    </a:p>
                  </a:txBody>
                  <a:tcPr marL="9525" marR="9525" marT="9525" marB="0" anchor="ctr"/>
                </a:tc>
                <a:tc>
                  <a:txBody>
                    <a:bodyPr/>
                    <a:lstStyle/>
                    <a:p>
                      <a:pPr algn="ctr" fontAlgn="b"/>
                      <a:r>
                        <a:rPr lang="en-US" altLang="zh-CN" sz="1200" b="0" i="0" u="none" strike="noStrike" dirty="0">
                          <a:solidFill>
                            <a:srgbClr val="000000"/>
                          </a:solidFill>
                          <a:effectLst/>
                          <a:latin typeface="+mn-lt"/>
                          <a:ea typeface="等线" panose="02010600030101010101" pitchFamily="2" charset="-122"/>
                        </a:rPr>
                        <a:t>13.67%</a:t>
                      </a:r>
                    </a:p>
                  </a:txBody>
                  <a:tcPr marL="9525" marR="9525" marT="9525" marB="0" anchor="ctr"/>
                </a:tc>
                <a:extLst>
                  <a:ext uri="{0D108BD9-81ED-4DB2-BD59-A6C34878D82A}">
                    <a16:rowId xmlns:a16="http://schemas.microsoft.com/office/drawing/2014/main" val="1067276394"/>
                  </a:ext>
                </a:extLst>
              </a:tr>
            </a:tbl>
          </a:graphicData>
        </a:graphic>
      </p:graphicFrame>
      <p:graphicFrame>
        <p:nvGraphicFramePr>
          <p:cNvPr id="6" name="表格 5"/>
          <p:cNvGraphicFramePr>
            <a:graphicFrameLocks noGrp="1"/>
          </p:cNvGraphicFramePr>
          <p:nvPr>
            <p:extLst/>
          </p:nvPr>
        </p:nvGraphicFramePr>
        <p:xfrm>
          <a:off x="228600" y="3409950"/>
          <a:ext cx="8826500" cy="1143000"/>
        </p:xfrm>
        <a:graphic>
          <a:graphicData uri="http://schemas.openxmlformats.org/drawingml/2006/table">
            <a:tbl>
              <a:tblPr>
                <a:tableStyleId>{8EC20E35-A176-4012-BC5E-935CFFF8708E}</a:tableStyleId>
              </a:tblPr>
              <a:tblGrid>
                <a:gridCol w="8826500">
                  <a:extLst>
                    <a:ext uri="{9D8B030D-6E8A-4147-A177-3AD203B41FA5}">
                      <a16:colId xmlns:a16="http://schemas.microsoft.com/office/drawing/2014/main" val="215655556"/>
                    </a:ext>
                  </a:extLst>
                </a:gridCol>
              </a:tblGrid>
              <a:tr h="373174">
                <a:tc>
                  <a:txBody>
                    <a:bodyPr/>
                    <a:lstStyle/>
                    <a:p>
                      <a:pPr algn="l" fontAlgn="b"/>
                      <a:r>
                        <a:rPr lang="en-US" altLang="zh-CN" sz="1000" u="none" strike="noStrike" dirty="0" smtClean="0">
                          <a:effectLst/>
                        </a:rPr>
                        <a:t>[</a:t>
                      </a:r>
                      <a:r>
                        <a:rPr lang="en-US" altLang="zh-CN" sz="1000" u="none" strike="noStrike" dirty="0">
                          <a:effectLst/>
                        </a:rPr>
                        <a:t>LOT</a:t>
                      </a:r>
                      <a:r>
                        <a:rPr lang="zh-CN" altLang="en-US" sz="1000" u="none" strike="noStrike" dirty="0">
                          <a:effectLst/>
                        </a:rPr>
                        <a:t>分配给机台的顺序</a:t>
                      </a:r>
                      <a:r>
                        <a:rPr lang="en-US" altLang="zh-CN" sz="1000" u="none" strike="noStrike" dirty="0">
                          <a:effectLst/>
                        </a:rPr>
                        <a:t>]</a:t>
                      </a:r>
                      <a:endParaRPr lang="en-US" altLang="zh-CN"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2766222187"/>
                  </a:ext>
                </a:extLst>
              </a:tr>
              <a:tr h="769826">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rgbClr val="000000"/>
                          </a:solidFill>
                          <a:effectLst/>
                          <a:latin typeface="+mn-lt"/>
                          <a:ea typeface="等线" panose="02010600030101010101" pitchFamily="2" charset="-122"/>
                        </a:rPr>
                        <a:t>P141 P131 P101 P41 P61 P161 P111 P71 P121 P21 P91 P181 P11 P51 P31 P171 P81 P151 </a:t>
                      </a:r>
                      <a:endParaRPr lang="en-US" sz="1000" b="0" i="0" u="none" strike="noStrike" dirty="0">
                        <a:solidFill>
                          <a:srgbClr val="000000"/>
                        </a:solidFill>
                        <a:effectLst/>
                        <a:latin typeface="+mn-lt"/>
                        <a:ea typeface="等线" panose="02010600030101010101" pitchFamily="2" charset="-122"/>
                      </a:endParaRPr>
                    </a:p>
                  </a:txBody>
                  <a:tcPr marL="8721" marR="8721" marT="8721" marB="0" anchor="ctr"/>
                </a:tc>
                <a:extLst>
                  <a:ext uri="{0D108BD9-81ED-4DB2-BD59-A6C34878D82A}">
                    <a16:rowId xmlns:a16="http://schemas.microsoft.com/office/drawing/2014/main" val="4157028483"/>
                  </a:ext>
                </a:extLst>
              </a:tr>
            </a:tbl>
          </a:graphicData>
        </a:graphic>
      </p:graphicFrame>
      <p:sp>
        <p:nvSpPr>
          <p:cNvPr id="7" name="矩形 6"/>
          <p:cNvSpPr/>
          <p:nvPr/>
        </p:nvSpPr>
        <p:spPr>
          <a:xfrm>
            <a:off x="152400" y="1186200"/>
            <a:ext cx="3505200" cy="276999"/>
          </a:xfrm>
          <a:prstGeom prst="rect">
            <a:avLst/>
          </a:prstGeom>
        </p:spPr>
        <p:txBody>
          <a:bodyPr wrap="square">
            <a:spAutoFit/>
          </a:bodyPr>
          <a:lstStyle/>
          <a:p>
            <a:r>
              <a:rPr lang="en-US" altLang="zh-CN" sz="1200" dirty="0"/>
              <a:t>2020/12/11  </a:t>
            </a:r>
            <a:r>
              <a:rPr lang="en-US" altLang="zh-CN" sz="1200" dirty="0" smtClean="0"/>
              <a:t>14:16:29</a:t>
            </a:r>
            <a:r>
              <a:rPr lang="zh-CN" altLang="en-US" sz="1200" dirty="0" smtClean="0"/>
              <a:t>至</a:t>
            </a:r>
            <a:r>
              <a:rPr lang="en-US" altLang="zh-CN" sz="1200" dirty="0" smtClean="0"/>
              <a:t>2020/12/11 </a:t>
            </a:r>
            <a:r>
              <a:rPr lang="en-US" altLang="zh-CN" sz="1200" dirty="0"/>
              <a:t>17:06:13</a:t>
            </a:r>
            <a:endParaRPr lang="zh-CN" altLang="en-US" sz="1200" dirty="0"/>
          </a:p>
        </p:txBody>
      </p:sp>
      <p:graphicFrame>
        <p:nvGraphicFramePr>
          <p:cNvPr id="8" name="表格 7"/>
          <p:cNvGraphicFramePr>
            <a:graphicFrameLocks noGrp="1"/>
          </p:cNvGraphicFramePr>
          <p:nvPr>
            <p:extLst/>
          </p:nvPr>
        </p:nvGraphicFramePr>
        <p:xfrm>
          <a:off x="3133435" y="1285577"/>
          <a:ext cx="2971800" cy="2061882"/>
        </p:xfrm>
        <a:graphic>
          <a:graphicData uri="http://schemas.openxmlformats.org/drawingml/2006/table">
            <a:tbl>
              <a:tblPr firstRow="1">
                <a:tableStyleId>{3C2FFA5D-87B4-456A-9821-1D502468CF0F}</a:tableStyleId>
              </a:tblPr>
              <a:tblGrid>
                <a:gridCol w="1057565">
                  <a:extLst>
                    <a:ext uri="{9D8B030D-6E8A-4147-A177-3AD203B41FA5}">
                      <a16:colId xmlns:a16="http://schemas.microsoft.com/office/drawing/2014/main" val="3101863905"/>
                    </a:ext>
                  </a:extLst>
                </a:gridCol>
                <a:gridCol w="1006185">
                  <a:extLst>
                    <a:ext uri="{9D8B030D-6E8A-4147-A177-3AD203B41FA5}">
                      <a16:colId xmlns:a16="http://schemas.microsoft.com/office/drawing/2014/main" val="4015807146"/>
                    </a:ext>
                  </a:extLst>
                </a:gridCol>
                <a:gridCol w="908050">
                  <a:extLst>
                    <a:ext uri="{9D8B030D-6E8A-4147-A177-3AD203B41FA5}">
                      <a16:colId xmlns:a16="http://schemas.microsoft.com/office/drawing/2014/main" val="2333391729"/>
                    </a:ext>
                  </a:extLst>
                </a:gridCol>
              </a:tblGrid>
              <a:tr h="443276">
                <a:tc>
                  <a:txBody>
                    <a:bodyPr/>
                    <a:lstStyle/>
                    <a:p>
                      <a:pPr algn="ctr" fontAlgn="ctr"/>
                      <a:r>
                        <a:rPr lang="en-US" sz="1600" u="none" strike="noStrike" dirty="0" smtClean="0">
                          <a:effectLst/>
                        </a:rPr>
                        <a:t>EQP</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1600" u="none" strike="noStrike" dirty="0" smtClean="0">
                          <a:effectLst/>
                        </a:rPr>
                        <a:t>Before</a:t>
                      </a:r>
                      <a:r>
                        <a:rPr lang="en-US" altLang="zh-CN" sz="1600" dirty="0" smtClean="0"/>
                        <a:t>(</a:t>
                      </a:r>
                      <a:r>
                        <a:rPr lang="en-US" altLang="zh-CN" sz="1600" dirty="0" err="1" smtClean="0"/>
                        <a:t>hrs</a:t>
                      </a:r>
                      <a:r>
                        <a:rPr lang="en-US" altLang="zh-CN" sz="1600" dirty="0" smtClean="0"/>
                        <a:t>)</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tc>
                  <a:txBody>
                    <a:bodyPr/>
                    <a:lstStyle/>
                    <a:p>
                      <a:pPr algn="ctr" fontAlgn="ctr"/>
                      <a:r>
                        <a:rPr lang="en-US" sz="1600" u="none" strike="noStrike" dirty="0" smtClean="0">
                          <a:effectLst/>
                        </a:rPr>
                        <a:t>After</a:t>
                      </a:r>
                      <a:r>
                        <a:rPr lang="en-US" altLang="zh-CN" sz="1600" dirty="0" smtClean="0"/>
                        <a:t>(</a:t>
                      </a:r>
                      <a:r>
                        <a:rPr lang="en-US" altLang="zh-CN" sz="1600" dirty="0" err="1" smtClean="0"/>
                        <a:t>hrs</a:t>
                      </a:r>
                      <a:r>
                        <a:rPr lang="en-US" altLang="zh-CN" sz="1600" dirty="0" smtClean="0"/>
                        <a:t>)</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443544472"/>
                  </a:ext>
                </a:extLst>
              </a:tr>
              <a:tr h="408164">
                <a:tc>
                  <a:txBody>
                    <a:bodyPr/>
                    <a:lstStyle/>
                    <a:p>
                      <a:pPr algn="ctr" fontAlgn="b"/>
                      <a:r>
                        <a:rPr lang="en-US" sz="1400" u="none" strike="noStrike" dirty="0">
                          <a:effectLst/>
                        </a:rPr>
                        <a:t>IBV01</a:t>
                      </a:r>
                      <a:endParaRPr lang="en-US" sz="1400" b="0" i="0" u="none" strike="noStrike" dirty="0">
                        <a:solidFill>
                          <a:srgbClr val="000000"/>
                        </a:solidFill>
                        <a:effectLst/>
                        <a:latin typeface="+mn-lt"/>
                        <a:ea typeface="等线" panose="02010600030101010101" pitchFamily="2" charset="-122"/>
                      </a:endParaRPr>
                    </a:p>
                  </a:txBody>
                  <a:tcPr marL="9525" marR="9525" marT="9525" marB="0" anchor="ctr">
                    <a:lnR w="19050" cap="flat" cmpd="sng" algn="ctr">
                      <a:solidFill>
                        <a:srgbClr val="FF0000"/>
                      </a:solidFill>
                      <a:prstDash val="solid"/>
                      <a:round/>
                      <a:headEnd type="none" w="med" len="med"/>
                      <a:tailEnd type="none" w="med" len="med"/>
                    </a:lnR>
                  </a:tcPr>
                </a:tc>
                <a:tc>
                  <a:txBody>
                    <a:bodyPr/>
                    <a:lstStyle/>
                    <a:p>
                      <a:pPr algn="ctr" fontAlgn="b"/>
                      <a:r>
                        <a:rPr lang="en-US" altLang="zh-CN" sz="1400" u="none" strike="noStrike" dirty="0">
                          <a:effectLst/>
                        </a:rPr>
                        <a:t>3.53</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tc>
                  <a:txBody>
                    <a:bodyPr/>
                    <a:lstStyle/>
                    <a:p>
                      <a:pPr algn="ctr" fontAlgn="b"/>
                      <a:r>
                        <a:rPr lang="en-US" altLang="zh-CN" sz="1400" b="0" i="0" u="none" strike="noStrike" dirty="0">
                          <a:solidFill>
                            <a:srgbClr val="000000"/>
                          </a:solidFill>
                          <a:effectLst/>
                          <a:latin typeface="+mn-lt"/>
                          <a:ea typeface="等线" panose="02010600030101010101" pitchFamily="2" charset="-122"/>
                        </a:rPr>
                        <a:t>3.05</a:t>
                      </a:r>
                    </a:p>
                  </a:txBody>
                  <a:tcPr marL="9525" marR="9525" marT="9525" marB="0" anchor="ctr">
                    <a:lnL w="19050" cap="flat" cmpd="sng" algn="ctr">
                      <a:solidFill>
                        <a:srgbClr val="FF0000"/>
                      </a:solidFill>
                      <a:prstDash val="solid"/>
                      <a:round/>
                      <a:headEnd type="none" w="med" len="med"/>
                      <a:tailEnd type="none" w="med" len="med"/>
                    </a:lnL>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2856834981"/>
                  </a:ext>
                </a:extLst>
              </a:tr>
              <a:tr h="408164">
                <a:tc>
                  <a:txBody>
                    <a:bodyPr/>
                    <a:lstStyle/>
                    <a:p>
                      <a:pPr algn="ctr" fontAlgn="b"/>
                      <a:r>
                        <a:rPr lang="en-US" sz="1400" u="none" strike="noStrike">
                          <a:effectLst/>
                        </a:rPr>
                        <a:t>IBV02</a:t>
                      </a:r>
                      <a:endParaRPr lang="en-US" sz="14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400" u="none" strike="noStrike" dirty="0">
                          <a:effectLst/>
                        </a:rPr>
                        <a:t>2.63</a:t>
                      </a:r>
                      <a:endParaRPr lang="en-US" altLang="zh-CN" sz="1400" b="0" i="0" u="none" strike="noStrike" dirty="0">
                        <a:solidFill>
                          <a:srgbClr val="000000"/>
                        </a:solidFill>
                        <a:effectLst/>
                        <a:latin typeface="+mn-lt"/>
                        <a:ea typeface="等线" panose="02010600030101010101" pitchFamily="2" charset="-122"/>
                      </a:endParaRPr>
                    </a:p>
                  </a:txBody>
                  <a:tcPr marL="9525" marR="9525" marT="9525" marB="0" anchor="ctr">
                    <a:lnT w="19050" cap="flat" cmpd="sng" algn="ctr">
                      <a:solidFill>
                        <a:srgbClr val="FF0000"/>
                      </a:solidFill>
                      <a:prstDash val="solid"/>
                      <a:round/>
                      <a:headEnd type="none" w="med" len="med"/>
                      <a:tailEnd type="none" w="med" len="med"/>
                    </a:lnT>
                  </a:tcPr>
                </a:tc>
                <a:tc>
                  <a:txBody>
                    <a:bodyPr/>
                    <a:lstStyle/>
                    <a:p>
                      <a:pPr algn="ctr" fontAlgn="b"/>
                      <a:r>
                        <a:rPr lang="en-US" altLang="zh-CN" sz="1400" b="0" i="0" u="none" strike="noStrike">
                          <a:solidFill>
                            <a:srgbClr val="000000"/>
                          </a:solidFill>
                          <a:effectLst/>
                          <a:latin typeface="+mn-lt"/>
                          <a:ea typeface="等线" panose="02010600030101010101" pitchFamily="2" charset="-122"/>
                        </a:rPr>
                        <a:t>2.96</a:t>
                      </a:r>
                    </a:p>
                  </a:txBody>
                  <a:tcPr marL="9525" marR="9525" marT="9525" marB="0" anchor="ctr">
                    <a:lnT w="1905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3941983404"/>
                  </a:ext>
                </a:extLst>
              </a:tr>
              <a:tr h="401139">
                <a:tc>
                  <a:txBody>
                    <a:bodyPr/>
                    <a:lstStyle/>
                    <a:p>
                      <a:pPr algn="ctr" fontAlgn="b"/>
                      <a:r>
                        <a:rPr lang="en-US" sz="1400" u="none" strike="noStrike">
                          <a:effectLst/>
                        </a:rPr>
                        <a:t>IBV03</a:t>
                      </a:r>
                      <a:endParaRPr lang="en-US" sz="14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400" u="none" strike="noStrike">
                          <a:effectLst/>
                        </a:rPr>
                        <a:t>1.92</a:t>
                      </a:r>
                      <a:endParaRPr lang="en-US" altLang="zh-CN" sz="1400" b="0" i="0" u="none" strike="noStrike">
                        <a:solidFill>
                          <a:srgbClr val="000000"/>
                        </a:solidFill>
                        <a:effectLst/>
                        <a:latin typeface="+mn-lt"/>
                        <a:ea typeface="等线" panose="02010600030101010101" pitchFamily="2" charset="-122"/>
                      </a:endParaRPr>
                    </a:p>
                  </a:txBody>
                  <a:tcPr marL="9525" marR="9525" marT="9525" marB="0" anchor="ctr"/>
                </a:tc>
                <a:tc>
                  <a:txBody>
                    <a:bodyPr/>
                    <a:lstStyle/>
                    <a:p>
                      <a:pPr algn="ctr" fontAlgn="b"/>
                      <a:r>
                        <a:rPr lang="en-US" altLang="zh-CN" sz="1400" b="0" i="0" u="none" strike="noStrike" dirty="0">
                          <a:solidFill>
                            <a:srgbClr val="000000"/>
                          </a:solidFill>
                          <a:effectLst/>
                          <a:latin typeface="+mn-lt"/>
                          <a:ea typeface="等线" panose="02010600030101010101" pitchFamily="2" charset="-122"/>
                        </a:rPr>
                        <a:t>3.02</a:t>
                      </a:r>
                    </a:p>
                  </a:txBody>
                  <a:tcPr marL="9525" marR="9525" marT="9525" marB="0" anchor="ctr"/>
                </a:tc>
                <a:extLst>
                  <a:ext uri="{0D108BD9-81ED-4DB2-BD59-A6C34878D82A}">
                    <a16:rowId xmlns:a16="http://schemas.microsoft.com/office/drawing/2014/main" val="577115898"/>
                  </a:ext>
                </a:extLst>
              </a:tr>
              <a:tr h="401139">
                <a:tc>
                  <a:txBody>
                    <a:bodyPr/>
                    <a:lstStyle/>
                    <a:p>
                      <a:pPr algn="ctr" fontAlgn="b"/>
                      <a:r>
                        <a:rPr lang="en-US" sz="1400" u="none" strike="noStrike" dirty="0">
                          <a:solidFill>
                            <a:schemeClr val="bg1">
                              <a:lumMod val="50000"/>
                            </a:schemeClr>
                          </a:solidFill>
                          <a:effectLst/>
                        </a:rPr>
                        <a:t>IBV04</a:t>
                      </a:r>
                      <a:endParaRPr lang="en-US" sz="1400" b="0" i="0" u="none" strike="noStrike" dirty="0">
                        <a:solidFill>
                          <a:schemeClr val="bg1">
                            <a:lumMod val="50000"/>
                          </a:schemeClr>
                        </a:solidFill>
                        <a:effectLst/>
                        <a:latin typeface="+mn-lt"/>
                        <a:ea typeface="等线" panose="02010600030101010101" pitchFamily="2" charset="-122"/>
                      </a:endParaRPr>
                    </a:p>
                  </a:txBody>
                  <a:tcPr marL="9525" marR="9525" marT="9525" marB="0" anchor="ctr"/>
                </a:tc>
                <a:tc>
                  <a:txBody>
                    <a:bodyPr/>
                    <a:lstStyle/>
                    <a:p>
                      <a:pPr algn="ctr" fontAlgn="b"/>
                      <a:r>
                        <a:rPr lang="en-US" altLang="zh-CN" sz="1400" b="0" i="0" u="none" strike="noStrike" dirty="0" smtClean="0">
                          <a:solidFill>
                            <a:schemeClr val="bg1">
                              <a:lumMod val="50000"/>
                            </a:schemeClr>
                          </a:solidFill>
                          <a:effectLst/>
                          <a:latin typeface="+mn-lt"/>
                          <a:ea typeface="等线" panose="02010600030101010101" pitchFamily="2" charset="-122"/>
                        </a:rPr>
                        <a:t>-</a:t>
                      </a:r>
                      <a:endParaRPr lang="en-US" altLang="zh-CN" sz="1400" b="0" i="0" u="none" strike="noStrike" dirty="0">
                        <a:solidFill>
                          <a:schemeClr val="bg1">
                            <a:lumMod val="50000"/>
                          </a:schemeClr>
                        </a:solidFill>
                        <a:effectLst/>
                        <a:latin typeface="+mn-lt"/>
                        <a:ea typeface="等线" panose="02010600030101010101" pitchFamily="2" charset="-122"/>
                      </a:endParaRPr>
                    </a:p>
                  </a:txBody>
                  <a:tcPr marL="9525" marR="9525" marT="9525" marB="0" anchor="ctr"/>
                </a:tc>
                <a:tc>
                  <a:txBody>
                    <a:bodyPr/>
                    <a:lstStyle/>
                    <a:p>
                      <a:pPr algn="ctr" fontAlgn="b"/>
                      <a:r>
                        <a:rPr lang="en-US" altLang="zh-CN" sz="1400" b="0" i="0" u="none" strike="noStrike" dirty="0" smtClean="0">
                          <a:solidFill>
                            <a:schemeClr val="bg1">
                              <a:lumMod val="50000"/>
                            </a:schemeClr>
                          </a:solidFill>
                          <a:effectLst/>
                          <a:latin typeface="+mn-lt"/>
                          <a:ea typeface="等线" panose="02010600030101010101" pitchFamily="2" charset="-122"/>
                        </a:rPr>
                        <a:t>-</a:t>
                      </a:r>
                      <a:endParaRPr lang="en-US" altLang="zh-CN" sz="1400" b="0" i="0" u="none" strike="noStrike" dirty="0">
                        <a:solidFill>
                          <a:schemeClr val="bg1">
                            <a:lumMod val="50000"/>
                          </a:schemeClr>
                        </a:solidFill>
                        <a:effectLst/>
                        <a:latin typeface="+mn-lt"/>
                        <a:ea typeface="等线" panose="02010600030101010101" pitchFamily="2" charset="-122"/>
                      </a:endParaRPr>
                    </a:p>
                  </a:txBody>
                  <a:tcPr marL="9525" marR="9525" marT="9525" marB="0" anchor="ctr"/>
                </a:tc>
                <a:extLst>
                  <a:ext uri="{0D108BD9-81ED-4DB2-BD59-A6C34878D82A}">
                    <a16:rowId xmlns:a16="http://schemas.microsoft.com/office/drawing/2014/main" val="3323121377"/>
                  </a:ext>
                </a:extLst>
              </a:tr>
            </a:tbl>
          </a:graphicData>
        </a:graphic>
      </p:graphicFrame>
      <p:sp>
        <p:nvSpPr>
          <p:cNvPr id="14" name="标题 1"/>
          <p:cNvSpPr>
            <a:spLocks noGrp="1"/>
          </p:cNvSpPr>
          <p:nvPr>
            <p:ph type="title"/>
          </p:nvPr>
        </p:nvSpPr>
        <p:spPr>
          <a:xfrm>
            <a:off x="0" y="0"/>
            <a:ext cx="3733800" cy="496888"/>
          </a:xfrm>
        </p:spPr>
        <p:txBody>
          <a:bodyPr/>
          <a:lstStyle/>
          <a:p>
            <a:pPr algn="l"/>
            <a:r>
              <a:rPr lang="en-US" altLang="zh-CN" b="1" dirty="0" smtClean="0"/>
              <a:t>IBV</a:t>
            </a:r>
            <a:r>
              <a:rPr lang="zh-CN" altLang="en-US" b="1" dirty="0" smtClean="0"/>
              <a:t>机台</a:t>
            </a:r>
            <a:r>
              <a:rPr lang="en-US" altLang="zh-CN" b="1" dirty="0" smtClean="0"/>
              <a:t>-change recipe cost</a:t>
            </a:r>
            <a:endParaRPr lang="zh-CN" altLang="en-US" b="1" dirty="0"/>
          </a:p>
        </p:txBody>
      </p:sp>
      <p:pic>
        <p:nvPicPr>
          <p:cNvPr id="2" name="图片 1"/>
          <p:cNvPicPr>
            <a:picLocks noChangeAspect="1"/>
          </p:cNvPicPr>
          <p:nvPr/>
        </p:nvPicPr>
        <p:blipFill>
          <a:blip r:embed="rId2"/>
          <a:stretch>
            <a:fillRect/>
          </a:stretch>
        </p:blipFill>
        <p:spPr>
          <a:xfrm>
            <a:off x="6165850" y="1283709"/>
            <a:ext cx="2844222" cy="2063750"/>
          </a:xfrm>
          <a:prstGeom prst="rect">
            <a:avLst/>
          </a:prstGeom>
          <a:ln>
            <a:solidFill>
              <a:schemeClr val="tx1"/>
            </a:solidFill>
          </a:ln>
        </p:spPr>
      </p:pic>
      <p:sp>
        <p:nvSpPr>
          <p:cNvPr id="11" name="矩形 10"/>
          <p:cNvSpPr/>
          <p:nvPr/>
        </p:nvSpPr>
        <p:spPr>
          <a:xfrm>
            <a:off x="685800" y="2315584"/>
            <a:ext cx="2209800" cy="307777"/>
          </a:xfrm>
          <a:prstGeom prst="rect">
            <a:avLst/>
          </a:prstGeom>
        </p:spPr>
        <p:txBody>
          <a:bodyPr wrap="square">
            <a:spAutoFit/>
          </a:bodyPr>
          <a:lstStyle/>
          <a:p>
            <a:r>
              <a:rPr lang="zh-CN" altLang="en-US" sz="1400" b="1" dirty="0" smtClean="0">
                <a:solidFill>
                  <a:srgbClr val="00B0F0"/>
                </a:solidFill>
              </a:rPr>
              <a:t>将</a:t>
            </a:r>
            <a:r>
              <a:rPr lang="en-US" altLang="zh-CN" sz="1400" b="1" dirty="0" smtClean="0">
                <a:solidFill>
                  <a:srgbClr val="00B0F0"/>
                </a:solidFill>
              </a:rPr>
              <a:t>IBV04</a:t>
            </a:r>
            <a:r>
              <a:rPr lang="zh-CN" altLang="en-US" sz="1400" b="1" dirty="0" smtClean="0">
                <a:solidFill>
                  <a:srgbClr val="00B0F0"/>
                </a:solidFill>
              </a:rPr>
              <a:t>设置为不能</a:t>
            </a:r>
            <a:r>
              <a:rPr lang="en-US" altLang="zh-CN" sz="1400" b="1" dirty="0" smtClean="0">
                <a:solidFill>
                  <a:srgbClr val="00B0F0"/>
                </a:solidFill>
              </a:rPr>
              <a:t>run</a:t>
            </a:r>
            <a:endParaRPr lang="zh-CN" altLang="en-US" sz="1400" b="1" dirty="0">
              <a:solidFill>
                <a:srgbClr val="00B0F0"/>
              </a:solidFill>
            </a:endParaRPr>
          </a:p>
        </p:txBody>
      </p:sp>
      <p:sp>
        <p:nvSpPr>
          <p:cNvPr id="9" name="动作按钮: 第一张 8">
            <a:hlinkClick r:id="rId3" action="ppaction://hlinksldjump" highlightClick="1"/>
          </p:cNvPr>
          <p:cNvSpPr/>
          <p:nvPr/>
        </p:nvSpPr>
        <p:spPr>
          <a:xfrm>
            <a:off x="8458200" y="4177288"/>
            <a:ext cx="533400" cy="443865"/>
          </a:xfrm>
          <a:prstGeom prst="actionButtonHome">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186491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p:cNvSpPr txBox="1">
            <a:spLocks/>
          </p:cNvSpPr>
          <p:nvPr/>
        </p:nvSpPr>
        <p:spPr bwMode="auto">
          <a:xfrm>
            <a:off x="0" y="0"/>
            <a:ext cx="3733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2400" kern="1200">
                <a:solidFill>
                  <a:schemeClr val="tx1"/>
                </a:solidFill>
                <a:latin typeface="+mj-lt"/>
                <a:ea typeface="+mj-ea"/>
                <a:cs typeface="+mj-cs"/>
              </a:defRPr>
            </a:lvl1pPr>
            <a:lvl2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2pPr>
            <a:lvl3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3pPr>
            <a:lvl4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4pPr>
            <a:lvl5pPr algn="ctr" defTabSz="457200"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defTabSz="457200"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lgn="l"/>
            <a:r>
              <a:rPr lang="zh-CN" altLang="en-US" b="1" dirty="0" smtClean="0">
                <a:latin typeface="+mn-lt"/>
                <a:cs typeface="Arial Unicode MS" panose="020B0604020202020204" pitchFamily="34" charset="-122"/>
              </a:rPr>
              <a:t>最终解决思路</a:t>
            </a:r>
            <a:r>
              <a:rPr lang="en-US" altLang="zh-CN" b="1" dirty="0" smtClean="0">
                <a:latin typeface="+mn-lt"/>
                <a:cs typeface="Arial Unicode MS" panose="020B0604020202020204" pitchFamily="34" charset="-122"/>
              </a:rPr>
              <a:t>—</a:t>
            </a:r>
            <a:r>
              <a:rPr lang="en-US" altLang="zh-CN" b="1" dirty="0" err="1" smtClean="0">
                <a:latin typeface="+mn-lt"/>
                <a:cs typeface="Arial Unicode MS" panose="020B0604020202020204" pitchFamily="34" charset="-122"/>
              </a:rPr>
              <a:t>Qtime</a:t>
            </a:r>
            <a:endParaRPr lang="zh-CN" altLang="en-US" b="1" dirty="0">
              <a:latin typeface="+mn-lt"/>
            </a:endParaRPr>
          </a:p>
        </p:txBody>
      </p:sp>
      <p:sp>
        <p:nvSpPr>
          <p:cNvPr id="72" name="任意多边形 71"/>
          <p:cNvSpPr/>
          <p:nvPr/>
        </p:nvSpPr>
        <p:spPr>
          <a:xfrm>
            <a:off x="704574" y="1727279"/>
            <a:ext cx="286025" cy="595281"/>
          </a:xfrm>
          <a:custGeom>
            <a:avLst/>
            <a:gdLst>
              <a:gd name="connsiteX0" fmla="*/ 0 w 286025"/>
              <a:gd name="connsiteY0" fmla="*/ 0 h 528668"/>
              <a:gd name="connsiteX1" fmla="*/ 143012 w 286025"/>
              <a:gd name="connsiteY1" fmla="*/ 0 h 528668"/>
              <a:gd name="connsiteX2" fmla="*/ 143012 w 286025"/>
              <a:gd name="connsiteY2" fmla="*/ 528668 h 528668"/>
              <a:gd name="connsiteX3" fmla="*/ 286025 w 286025"/>
              <a:gd name="connsiteY3" fmla="*/ 528668 h 528668"/>
            </a:gdLst>
            <a:ahLst/>
            <a:cxnLst>
              <a:cxn ang="0">
                <a:pos x="connsiteX0" y="connsiteY0"/>
              </a:cxn>
              <a:cxn ang="0">
                <a:pos x="connsiteX1" y="connsiteY1"/>
              </a:cxn>
              <a:cxn ang="0">
                <a:pos x="connsiteX2" y="connsiteY2"/>
              </a:cxn>
              <a:cxn ang="0">
                <a:pos x="connsiteX3" y="connsiteY3"/>
              </a:cxn>
            </a:cxnLst>
            <a:rect l="l" t="t" r="r" b="b"/>
            <a:pathLst>
              <a:path w="286025" h="528668">
                <a:moveTo>
                  <a:pt x="0" y="0"/>
                </a:moveTo>
                <a:lnTo>
                  <a:pt x="143012" y="0"/>
                </a:lnTo>
                <a:lnTo>
                  <a:pt x="143012" y="528668"/>
                </a:lnTo>
                <a:lnTo>
                  <a:pt x="286025" y="528668"/>
                </a:lnTo>
              </a:path>
            </a:pathLst>
          </a:custGeom>
        </p:spPr>
        <p:style>
          <a:lnRef idx="3">
            <a:schemeClr val="accent5"/>
          </a:lnRef>
          <a:fillRef idx="0">
            <a:schemeClr val="accent5"/>
          </a:fillRef>
          <a:effectRef idx="2">
            <a:schemeClr val="accent5"/>
          </a:effectRef>
          <a:fontRef idx="minor">
            <a:schemeClr val="tx1"/>
          </a:fontRef>
        </p:style>
        <p:txBody>
          <a:bodyPr spcFirstLastPara="0" vert="horz" wrap="square" lIns="140686" tIns="249306" rIns="140685" bIns="249308"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73" name="任意多边形 72"/>
          <p:cNvSpPr/>
          <p:nvPr/>
        </p:nvSpPr>
        <p:spPr>
          <a:xfrm>
            <a:off x="704574" y="1675798"/>
            <a:ext cx="286025" cy="102962"/>
          </a:xfrm>
          <a:custGeom>
            <a:avLst/>
            <a:gdLst>
              <a:gd name="connsiteX0" fmla="*/ 0 w 286025"/>
              <a:gd name="connsiteY0" fmla="*/ 45720 h 91440"/>
              <a:gd name="connsiteX1" fmla="*/ 286025 w 286025"/>
              <a:gd name="connsiteY1" fmla="*/ 45720 h 91440"/>
            </a:gdLst>
            <a:ahLst/>
            <a:cxnLst>
              <a:cxn ang="0">
                <a:pos x="connsiteX0" y="connsiteY0"/>
              </a:cxn>
              <a:cxn ang="0">
                <a:pos x="connsiteX1" y="connsiteY1"/>
              </a:cxn>
            </a:cxnLst>
            <a:rect l="l" t="t" r="r" b="b"/>
            <a:pathLst>
              <a:path w="286025" h="91440">
                <a:moveTo>
                  <a:pt x="0" y="45720"/>
                </a:moveTo>
                <a:lnTo>
                  <a:pt x="286025" y="45720"/>
                </a:lnTo>
              </a:path>
            </a:pathLst>
          </a:custGeom>
        </p:spPr>
        <p:style>
          <a:lnRef idx="3">
            <a:schemeClr val="accent5"/>
          </a:lnRef>
          <a:fillRef idx="0">
            <a:schemeClr val="accent5"/>
          </a:fillRef>
          <a:effectRef idx="2">
            <a:schemeClr val="accent5"/>
          </a:effectRef>
          <a:fontRef idx="minor">
            <a:schemeClr val="tx1"/>
          </a:fontRef>
        </p:style>
        <p:txBody>
          <a:bodyPr spcFirstLastPara="0" vert="horz" wrap="square" lIns="148562" tIns="38569" rIns="148562" bIns="3857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74" name="任意多边形 73"/>
          <p:cNvSpPr/>
          <p:nvPr/>
        </p:nvSpPr>
        <p:spPr>
          <a:xfrm>
            <a:off x="704574" y="1131996"/>
            <a:ext cx="286025" cy="595281"/>
          </a:xfrm>
          <a:custGeom>
            <a:avLst/>
            <a:gdLst>
              <a:gd name="connsiteX0" fmla="*/ 0 w 286025"/>
              <a:gd name="connsiteY0" fmla="*/ 528668 h 528668"/>
              <a:gd name="connsiteX1" fmla="*/ 143012 w 286025"/>
              <a:gd name="connsiteY1" fmla="*/ 528668 h 528668"/>
              <a:gd name="connsiteX2" fmla="*/ 143012 w 286025"/>
              <a:gd name="connsiteY2" fmla="*/ 0 h 528668"/>
              <a:gd name="connsiteX3" fmla="*/ 286025 w 286025"/>
              <a:gd name="connsiteY3" fmla="*/ 0 h 528668"/>
            </a:gdLst>
            <a:ahLst/>
            <a:cxnLst>
              <a:cxn ang="0">
                <a:pos x="connsiteX0" y="connsiteY0"/>
              </a:cxn>
              <a:cxn ang="0">
                <a:pos x="connsiteX1" y="connsiteY1"/>
              </a:cxn>
              <a:cxn ang="0">
                <a:pos x="connsiteX2" y="connsiteY2"/>
              </a:cxn>
              <a:cxn ang="0">
                <a:pos x="connsiteX3" y="connsiteY3"/>
              </a:cxn>
            </a:cxnLst>
            <a:rect l="l" t="t" r="r" b="b"/>
            <a:pathLst>
              <a:path w="286025" h="528668">
                <a:moveTo>
                  <a:pt x="0" y="528668"/>
                </a:moveTo>
                <a:lnTo>
                  <a:pt x="143012" y="528668"/>
                </a:lnTo>
                <a:lnTo>
                  <a:pt x="143012" y="0"/>
                </a:lnTo>
                <a:lnTo>
                  <a:pt x="286025" y="0"/>
                </a:lnTo>
              </a:path>
            </a:pathLst>
          </a:custGeom>
        </p:spPr>
        <p:style>
          <a:lnRef idx="3">
            <a:schemeClr val="accent5"/>
          </a:lnRef>
          <a:fillRef idx="0">
            <a:schemeClr val="accent5"/>
          </a:fillRef>
          <a:effectRef idx="2">
            <a:schemeClr val="accent5"/>
          </a:effectRef>
          <a:fontRef idx="minor">
            <a:schemeClr val="tx1"/>
          </a:fontRef>
        </p:style>
        <p:txBody>
          <a:bodyPr spcFirstLastPara="0" vert="horz" wrap="square" lIns="140686" tIns="249307" rIns="140685" bIns="249307"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75" name="任意多边形 74"/>
          <p:cNvSpPr/>
          <p:nvPr/>
        </p:nvSpPr>
        <p:spPr>
          <a:xfrm rot="16200000">
            <a:off x="-243054" y="1510604"/>
            <a:ext cx="1411112" cy="433348"/>
          </a:xfrm>
          <a:custGeom>
            <a:avLst/>
            <a:gdLst>
              <a:gd name="connsiteX0" fmla="*/ 0 w 2280782"/>
              <a:gd name="connsiteY0" fmla="*/ 0 h 433348"/>
              <a:gd name="connsiteX1" fmla="*/ 2280782 w 2280782"/>
              <a:gd name="connsiteY1" fmla="*/ 0 h 433348"/>
              <a:gd name="connsiteX2" fmla="*/ 2280782 w 2280782"/>
              <a:gd name="connsiteY2" fmla="*/ 433348 h 433348"/>
              <a:gd name="connsiteX3" fmla="*/ 0 w 2280782"/>
              <a:gd name="connsiteY3" fmla="*/ 433348 h 433348"/>
              <a:gd name="connsiteX4" fmla="*/ 0 w 2280782"/>
              <a:gd name="connsiteY4" fmla="*/ 0 h 433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782" h="433348">
                <a:moveTo>
                  <a:pt x="0" y="0"/>
                </a:moveTo>
                <a:lnTo>
                  <a:pt x="2280782" y="0"/>
                </a:lnTo>
                <a:lnTo>
                  <a:pt x="2280782" y="433348"/>
                </a:lnTo>
                <a:lnTo>
                  <a:pt x="0" y="433348"/>
                </a:lnTo>
                <a:lnTo>
                  <a:pt x="0" y="0"/>
                </a:lnTo>
                <a:close/>
              </a:path>
            </a:pathLst>
          </a:custGeom>
        </p:spPr>
        <p:style>
          <a:lnRef idx="3">
            <a:schemeClr val="lt1"/>
          </a:lnRef>
          <a:fillRef idx="1">
            <a:schemeClr val="accent5"/>
          </a:fillRef>
          <a:effectRef idx="1">
            <a:schemeClr val="accent5"/>
          </a:effectRef>
          <a:fontRef idx="minor">
            <a:schemeClr val="lt1"/>
          </a:fontRef>
        </p:style>
        <p:txBody>
          <a:bodyPr spcFirstLastPara="0" vert="eaVert" wrap="square" lIns="16510" tIns="16509" rIns="16510" bIns="16510" numCol="1" spcCol="1270" anchor="ctr" anchorCtr="0">
            <a:noAutofit/>
          </a:bodyPr>
          <a:lstStyle/>
          <a:p>
            <a:pPr lvl="0" algn="ctr" defTabSz="1155700">
              <a:lnSpc>
                <a:spcPct val="90000"/>
              </a:lnSpc>
              <a:spcBef>
                <a:spcPct val="0"/>
              </a:spcBef>
              <a:spcAft>
                <a:spcPct val="35000"/>
              </a:spcAft>
            </a:pPr>
            <a:r>
              <a:rPr lang="zh-CN" altLang="en-US" sz="1600" b="1" kern="1200" dirty="0" smtClean="0"/>
              <a:t>结果输出</a:t>
            </a:r>
            <a:endParaRPr lang="zh-CN" altLang="en-US" sz="1600" kern="1200" dirty="0"/>
          </a:p>
        </p:txBody>
      </p:sp>
      <p:sp>
        <p:nvSpPr>
          <p:cNvPr id="76" name="任意多边形 75"/>
          <p:cNvSpPr/>
          <p:nvPr/>
        </p:nvSpPr>
        <p:spPr>
          <a:xfrm>
            <a:off x="990600" y="895350"/>
            <a:ext cx="4267200" cy="470136"/>
          </a:xfrm>
          <a:custGeom>
            <a:avLst/>
            <a:gdLst>
              <a:gd name="connsiteX0" fmla="*/ 0 w 4203301"/>
              <a:gd name="connsiteY0" fmla="*/ 0 h 420330"/>
              <a:gd name="connsiteX1" fmla="*/ 4203301 w 4203301"/>
              <a:gd name="connsiteY1" fmla="*/ 0 h 420330"/>
              <a:gd name="connsiteX2" fmla="*/ 4203301 w 4203301"/>
              <a:gd name="connsiteY2" fmla="*/ 420330 h 420330"/>
              <a:gd name="connsiteX3" fmla="*/ 0 w 4203301"/>
              <a:gd name="connsiteY3" fmla="*/ 420330 h 420330"/>
              <a:gd name="connsiteX4" fmla="*/ 0 w 4203301"/>
              <a:gd name="connsiteY4" fmla="*/ 0 h 42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301" h="420330">
                <a:moveTo>
                  <a:pt x="0" y="0"/>
                </a:moveTo>
                <a:lnTo>
                  <a:pt x="4203301" y="0"/>
                </a:lnTo>
                <a:lnTo>
                  <a:pt x="4203301" y="420330"/>
                </a:lnTo>
                <a:lnTo>
                  <a:pt x="0" y="420330"/>
                </a:lnTo>
                <a:lnTo>
                  <a:pt x="0" y="0"/>
                </a:lnTo>
                <a:close/>
              </a:path>
            </a:pathLst>
          </a:custGeom>
        </p:spPr>
        <p:style>
          <a:lnRef idx="3">
            <a:schemeClr val="lt1"/>
          </a:lnRef>
          <a:fillRef idx="1">
            <a:schemeClr val="accent5"/>
          </a:fillRef>
          <a:effectRef idx="1">
            <a:schemeClr val="accent5"/>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600" b="1" dirty="0" smtClean="0"/>
              <a:t>A</a:t>
            </a:r>
            <a:r>
              <a:rPr lang="zh-CN" altLang="en-US" sz="1600" b="1" dirty="0" smtClean="0"/>
              <a:t>、</a:t>
            </a:r>
            <a:r>
              <a:rPr lang="zh-CN" altLang="en-US" sz="1600" b="1" kern="1200" dirty="0" smtClean="0"/>
              <a:t>在</a:t>
            </a:r>
            <a:r>
              <a:rPr lang="en-US" altLang="zh-CN" sz="1600" b="1" kern="1200" dirty="0" err="1" smtClean="0"/>
              <a:t>Qtime</a:t>
            </a:r>
            <a:r>
              <a:rPr lang="zh-CN" altLang="en-US" sz="1600" b="1" kern="1200" dirty="0" smtClean="0"/>
              <a:t>约束范围内的</a:t>
            </a:r>
            <a:r>
              <a:rPr lang="en-US" altLang="zh-CN" sz="1600" b="1" kern="1200" dirty="0" smtClean="0"/>
              <a:t>LOT</a:t>
            </a:r>
            <a:r>
              <a:rPr lang="zh-CN" altLang="en-US" sz="1600" b="1" kern="1200" dirty="0" smtClean="0"/>
              <a:t>数量</a:t>
            </a:r>
            <a:endParaRPr lang="zh-CN" altLang="en-US" sz="1600" b="1" kern="1200" dirty="0"/>
          </a:p>
        </p:txBody>
      </p:sp>
      <p:sp>
        <p:nvSpPr>
          <p:cNvPr id="77" name="任意多边形 76"/>
          <p:cNvSpPr/>
          <p:nvPr/>
        </p:nvSpPr>
        <p:spPr>
          <a:xfrm>
            <a:off x="990600" y="1490631"/>
            <a:ext cx="4267200" cy="470136"/>
          </a:xfrm>
          <a:custGeom>
            <a:avLst/>
            <a:gdLst>
              <a:gd name="connsiteX0" fmla="*/ 0 w 4203301"/>
              <a:gd name="connsiteY0" fmla="*/ 0 h 420330"/>
              <a:gd name="connsiteX1" fmla="*/ 4203301 w 4203301"/>
              <a:gd name="connsiteY1" fmla="*/ 0 h 420330"/>
              <a:gd name="connsiteX2" fmla="*/ 4203301 w 4203301"/>
              <a:gd name="connsiteY2" fmla="*/ 420330 h 420330"/>
              <a:gd name="connsiteX3" fmla="*/ 0 w 4203301"/>
              <a:gd name="connsiteY3" fmla="*/ 420330 h 420330"/>
              <a:gd name="connsiteX4" fmla="*/ 0 w 4203301"/>
              <a:gd name="connsiteY4" fmla="*/ 0 h 42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301" h="420330">
                <a:moveTo>
                  <a:pt x="0" y="0"/>
                </a:moveTo>
                <a:lnTo>
                  <a:pt x="4203301" y="0"/>
                </a:lnTo>
                <a:lnTo>
                  <a:pt x="4203301" y="420330"/>
                </a:lnTo>
                <a:lnTo>
                  <a:pt x="0" y="420330"/>
                </a:lnTo>
                <a:lnTo>
                  <a:pt x="0" y="0"/>
                </a:lnTo>
                <a:close/>
              </a:path>
            </a:pathLst>
          </a:custGeom>
        </p:spPr>
        <p:style>
          <a:lnRef idx="3">
            <a:schemeClr val="lt1"/>
          </a:lnRef>
          <a:fillRef idx="1">
            <a:schemeClr val="accent5"/>
          </a:fillRef>
          <a:effectRef idx="1">
            <a:schemeClr val="accent5"/>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600" b="1" kern="1200" dirty="0" smtClean="0"/>
              <a:t>B</a:t>
            </a:r>
            <a:r>
              <a:rPr lang="zh-CN" altLang="en-US" sz="1600" b="1" kern="1200" dirty="0" smtClean="0"/>
              <a:t>、实际</a:t>
            </a:r>
            <a:r>
              <a:rPr lang="en-US" altLang="zh-CN" sz="1600" b="1" kern="1200" dirty="0" err="1" smtClean="0"/>
              <a:t>Qtime</a:t>
            </a:r>
            <a:r>
              <a:rPr lang="zh-CN" altLang="en-US" sz="1600" b="1" kern="1200" dirty="0" smtClean="0"/>
              <a:t>与</a:t>
            </a:r>
            <a:r>
              <a:rPr lang="en-US" altLang="zh-CN" sz="1600" b="1" kern="1200" dirty="0" err="1" smtClean="0"/>
              <a:t>Qtime</a:t>
            </a:r>
            <a:r>
              <a:rPr lang="zh-CN" altLang="en-US" sz="1600" b="1" kern="1200" dirty="0" smtClean="0"/>
              <a:t>约束的差值总和</a:t>
            </a:r>
            <a:endParaRPr lang="zh-CN" altLang="en-US" sz="1600" b="1" kern="1200" dirty="0"/>
          </a:p>
        </p:txBody>
      </p:sp>
      <p:sp>
        <p:nvSpPr>
          <p:cNvPr id="78" name="任意多边形 77"/>
          <p:cNvSpPr/>
          <p:nvPr/>
        </p:nvSpPr>
        <p:spPr>
          <a:xfrm>
            <a:off x="990600" y="2085912"/>
            <a:ext cx="4267200" cy="470136"/>
          </a:xfrm>
          <a:custGeom>
            <a:avLst/>
            <a:gdLst>
              <a:gd name="connsiteX0" fmla="*/ 0 w 4203301"/>
              <a:gd name="connsiteY0" fmla="*/ 0 h 420330"/>
              <a:gd name="connsiteX1" fmla="*/ 4203301 w 4203301"/>
              <a:gd name="connsiteY1" fmla="*/ 0 h 420330"/>
              <a:gd name="connsiteX2" fmla="*/ 4203301 w 4203301"/>
              <a:gd name="connsiteY2" fmla="*/ 420330 h 420330"/>
              <a:gd name="connsiteX3" fmla="*/ 0 w 4203301"/>
              <a:gd name="connsiteY3" fmla="*/ 420330 h 420330"/>
              <a:gd name="connsiteX4" fmla="*/ 0 w 4203301"/>
              <a:gd name="connsiteY4" fmla="*/ 0 h 420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301" h="420330">
                <a:moveTo>
                  <a:pt x="0" y="0"/>
                </a:moveTo>
                <a:lnTo>
                  <a:pt x="4203301" y="0"/>
                </a:lnTo>
                <a:lnTo>
                  <a:pt x="4203301" y="420330"/>
                </a:lnTo>
                <a:lnTo>
                  <a:pt x="0" y="420330"/>
                </a:lnTo>
                <a:lnTo>
                  <a:pt x="0" y="0"/>
                </a:lnTo>
                <a:close/>
              </a:path>
            </a:pathLst>
          </a:custGeom>
        </p:spPr>
        <p:style>
          <a:lnRef idx="3">
            <a:schemeClr val="lt1"/>
          </a:lnRef>
          <a:fillRef idx="1">
            <a:schemeClr val="accent5"/>
          </a:fillRef>
          <a:effectRef idx="1">
            <a:schemeClr val="accent5"/>
          </a:effectRef>
          <a:fontRef idx="minor">
            <a:schemeClr val="lt1"/>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600" b="1" dirty="0" smtClean="0"/>
              <a:t>C</a:t>
            </a:r>
            <a:r>
              <a:rPr lang="zh-CN" altLang="en-US" sz="1600" b="1" dirty="0" smtClean="0"/>
              <a:t>、</a:t>
            </a:r>
            <a:r>
              <a:rPr lang="en-US" altLang="zh-CN" sz="1600" b="1" dirty="0" smtClean="0"/>
              <a:t>Run</a:t>
            </a:r>
            <a:r>
              <a:rPr lang="zh-CN" altLang="en-US" sz="1600" b="1" dirty="0" smtClean="0"/>
              <a:t>完所有</a:t>
            </a:r>
            <a:r>
              <a:rPr lang="en-US" altLang="zh-CN" sz="1600" b="1" dirty="0" smtClean="0"/>
              <a:t>LOT</a:t>
            </a:r>
            <a:r>
              <a:rPr lang="zh-CN" altLang="en-US" sz="1600" b="1" dirty="0" smtClean="0"/>
              <a:t>花费的</a:t>
            </a:r>
            <a:r>
              <a:rPr lang="zh-CN" altLang="en-US" sz="1600" b="1" kern="1200" dirty="0" smtClean="0"/>
              <a:t>总时间</a:t>
            </a:r>
            <a:endParaRPr lang="zh-CN" altLang="en-US" sz="1600" b="1" kern="1200" dirty="0"/>
          </a:p>
        </p:txBody>
      </p:sp>
      <p:graphicFrame>
        <p:nvGraphicFramePr>
          <p:cNvPr id="79" name="表格 78"/>
          <p:cNvGraphicFramePr>
            <a:graphicFrameLocks noGrp="1"/>
          </p:cNvGraphicFramePr>
          <p:nvPr>
            <p:extLst>
              <p:ext uri="{D42A27DB-BD31-4B8C-83A1-F6EECF244321}">
                <p14:modId xmlns:p14="http://schemas.microsoft.com/office/powerpoint/2010/main" val="1771921282"/>
              </p:ext>
            </p:extLst>
          </p:nvPr>
        </p:nvGraphicFramePr>
        <p:xfrm>
          <a:off x="2451157" y="2750425"/>
          <a:ext cx="4132161" cy="1954925"/>
        </p:xfrm>
        <a:graphic>
          <a:graphicData uri="http://schemas.openxmlformats.org/drawingml/2006/table">
            <a:tbl>
              <a:tblPr firstRow="1" bandRow="1">
                <a:tableStyleId>{69012ECD-51FC-41F1-AA8D-1B2483CD663E}</a:tableStyleId>
              </a:tblPr>
              <a:tblGrid>
                <a:gridCol w="1377387">
                  <a:extLst>
                    <a:ext uri="{9D8B030D-6E8A-4147-A177-3AD203B41FA5}">
                      <a16:colId xmlns:a16="http://schemas.microsoft.com/office/drawing/2014/main" val="2272714199"/>
                    </a:ext>
                  </a:extLst>
                </a:gridCol>
                <a:gridCol w="1377387">
                  <a:extLst>
                    <a:ext uri="{9D8B030D-6E8A-4147-A177-3AD203B41FA5}">
                      <a16:colId xmlns:a16="http://schemas.microsoft.com/office/drawing/2014/main" val="642295563"/>
                    </a:ext>
                  </a:extLst>
                </a:gridCol>
                <a:gridCol w="1377387">
                  <a:extLst>
                    <a:ext uri="{9D8B030D-6E8A-4147-A177-3AD203B41FA5}">
                      <a16:colId xmlns:a16="http://schemas.microsoft.com/office/drawing/2014/main" val="4079130096"/>
                    </a:ext>
                  </a:extLst>
                </a:gridCol>
              </a:tblGrid>
              <a:tr h="279275">
                <a:tc>
                  <a:txBody>
                    <a:bodyPr/>
                    <a:lstStyle/>
                    <a:p>
                      <a:pPr algn="ctr"/>
                      <a:r>
                        <a:rPr lang="en-US" altLang="zh-CN" sz="1200" dirty="0" smtClean="0"/>
                        <a:t>A</a:t>
                      </a:r>
                      <a:r>
                        <a:rPr lang="zh-CN" altLang="en-US" sz="1200" dirty="0" smtClean="0"/>
                        <a:t>、</a:t>
                      </a:r>
                      <a:r>
                        <a:rPr lang="en-US" altLang="zh-CN" sz="1200" dirty="0" smtClean="0"/>
                        <a:t>LOT</a:t>
                      </a:r>
                      <a:r>
                        <a:rPr lang="zh-CN" altLang="en-US" sz="1200" dirty="0" smtClean="0"/>
                        <a:t>数量</a:t>
                      </a:r>
                      <a:endParaRPr lang="zh-CN" altLang="en-US" sz="12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kern="1200" dirty="0" smtClean="0"/>
                        <a:t>B</a:t>
                      </a:r>
                      <a:r>
                        <a:rPr lang="zh-CN" altLang="en-US" sz="1200" kern="1200" dirty="0" smtClean="0"/>
                        <a:t>、差值总和</a:t>
                      </a:r>
                      <a:endParaRPr lang="zh-CN" altLang="en-US" sz="12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200" kern="1200" dirty="0" smtClean="0"/>
                        <a:t>C</a:t>
                      </a:r>
                      <a:r>
                        <a:rPr lang="zh-CN" altLang="en-US" sz="1200" kern="1200" dirty="0" smtClean="0"/>
                        <a:t>、总时间</a:t>
                      </a:r>
                      <a:endParaRPr lang="zh-CN" altLang="en-US" sz="1200" dirty="0"/>
                    </a:p>
                  </a:txBody>
                  <a:tcPr anchor="ctr"/>
                </a:tc>
                <a:extLst>
                  <a:ext uri="{0D108BD9-81ED-4DB2-BD59-A6C34878D82A}">
                    <a16:rowId xmlns:a16="http://schemas.microsoft.com/office/drawing/2014/main" val="1200979153"/>
                  </a:ext>
                </a:extLst>
              </a:tr>
              <a:tr h="279275">
                <a:tc>
                  <a:txBody>
                    <a:bodyPr/>
                    <a:lstStyle/>
                    <a:p>
                      <a:pPr algn="ctr"/>
                      <a:r>
                        <a:rPr lang="en-US" altLang="zh-CN" sz="1200" dirty="0" smtClean="0"/>
                        <a:t>5</a:t>
                      </a:r>
                      <a:endParaRPr lang="zh-CN" altLang="en-US" sz="1200" dirty="0"/>
                    </a:p>
                  </a:txBody>
                  <a:tcPr anchor="ctr"/>
                </a:tc>
                <a:tc>
                  <a:txBody>
                    <a:bodyPr/>
                    <a:lstStyle/>
                    <a:p>
                      <a:pPr algn="ctr"/>
                      <a:r>
                        <a:rPr lang="en-US" altLang="zh-CN" sz="1200" dirty="0" smtClean="0"/>
                        <a:t>3</a:t>
                      </a:r>
                      <a:endParaRPr lang="zh-CN" altLang="en-US" sz="1200" dirty="0"/>
                    </a:p>
                  </a:txBody>
                  <a:tcPr anchor="ctr"/>
                </a:tc>
                <a:tc>
                  <a:txBody>
                    <a:bodyPr/>
                    <a:lstStyle/>
                    <a:p>
                      <a:pPr algn="ctr"/>
                      <a:r>
                        <a:rPr lang="en-US" altLang="zh-CN" sz="1200" dirty="0" smtClean="0"/>
                        <a:t>11</a:t>
                      </a:r>
                      <a:endParaRPr lang="zh-CN" altLang="en-US" sz="1200" dirty="0"/>
                    </a:p>
                  </a:txBody>
                  <a:tcPr anchor="ctr"/>
                </a:tc>
                <a:extLst>
                  <a:ext uri="{0D108BD9-81ED-4DB2-BD59-A6C34878D82A}">
                    <a16:rowId xmlns:a16="http://schemas.microsoft.com/office/drawing/2014/main" val="2872577353"/>
                  </a:ext>
                </a:extLst>
              </a:tr>
              <a:tr h="279275">
                <a:tc>
                  <a:txBody>
                    <a:bodyPr/>
                    <a:lstStyle/>
                    <a:p>
                      <a:pPr algn="ctr"/>
                      <a:r>
                        <a:rPr lang="en-US" altLang="zh-CN" sz="1200" dirty="0" smtClean="0"/>
                        <a:t>5</a:t>
                      </a:r>
                      <a:endParaRPr lang="zh-CN" altLang="en-US" sz="1200" dirty="0"/>
                    </a:p>
                  </a:txBody>
                  <a:tcPr anchor="ctr"/>
                </a:tc>
                <a:tc>
                  <a:txBody>
                    <a:bodyPr/>
                    <a:lstStyle/>
                    <a:p>
                      <a:pPr algn="ctr"/>
                      <a:r>
                        <a:rPr lang="en-US" altLang="zh-CN" sz="1200" dirty="0" smtClean="0"/>
                        <a:t>0</a:t>
                      </a:r>
                      <a:endParaRPr lang="zh-CN" altLang="en-US" sz="1200" dirty="0"/>
                    </a:p>
                  </a:txBody>
                  <a:tcPr anchor="ctr"/>
                </a:tc>
                <a:tc>
                  <a:txBody>
                    <a:bodyPr/>
                    <a:lstStyle/>
                    <a:p>
                      <a:pPr algn="ctr"/>
                      <a:r>
                        <a:rPr lang="en-US" altLang="zh-CN" sz="1200" dirty="0" smtClean="0"/>
                        <a:t>8</a:t>
                      </a:r>
                      <a:endParaRPr lang="zh-CN" altLang="en-US" sz="1200" dirty="0"/>
                    </a:p>
                  </a:txBody>
                  <a:tcPr anchor="ctr"/>
                </a:tc>
                <a:extLst>
                  <a:ext uri="{0D108BD9-81ED-4DB2-BD59-A6C34878D82A}">
                    <a16:rowId xmlns:a16="http://schemas.microsoft.com/office/drawing/2014/main" val="4273186322"/>
                  </a:ext>
                </a:extLst>
              </a:tr>
              <a:tr h="279275">
                <a:tc>
                  <a:txBody>
                    <a:bodyPr/>
                    <a:lstStyle/>
                    <a:p>
                      <a:pPr algn="ctr"/>
                      <a:r>
                        <a:rPr lang="en-US" altLang="zh-CN" sz="1200" dirty="0" smtClean="0"/>
                        <a:t>5</a:t>
                      </a:r>
                      <a:endParaRPr lang="zh-CN" altLang="en-US" sz="1200" dirty="0"/>
                    </a:p>
                  </a:txBody>
                  <a:tcPr anchor="ctr"/>
                </a:tc>
                <a:tc>
                  <a:txBody>
                    <a:bodyPr/>
                    <a:lstStyle/>
                    <a:p>
                      <a:pPr algn="ctr"/>
                      <a:r>
                        <a:rPr lang="en-US" altLang="zh-CN" sz="1200" dirty="0" smtClean="0"/>
                        <a:t>0</a:t>
                      </a:r>
                      <a:endParaRPr lang="zh-CN" altLang="en-US" sz="1200" dirty="0"/>
                    </a:p>
                  </a:txBody>
                  <a:tcPr anchor="ctr"/>
                </a:tc>
                <a:tc>
                  <a:txBody>
                    <a:bodyPr/>
                    <a:lstStyle/>
                    <a:p>
                      <a:pPr algn="ctr"/>
                      <a:r>
                        <a:rPr lang="en-US" altLang="zh-CN" sz="1200" dirty="0" smtClean="0"/>
                        <a:t>10</a:t>
                      </a:r>
                      <a:endParaRPr lang="zh-CN" altLang="en-US" sz="1200" dirty="0"/>
                    </a:p>
                  </a:txBody>
                  <a:tcPr anchor="ctr"/>
                </a:tc>
                <a:extLst>
                  <a:ext uri="{0D108BD9-81ED-4DB2-BD59-A6C34878D82A}">
                    <a16:rowId xmlns:a16="http://schemas.microsoft.com/office/drawing/2014/main" val="2838941855"/>
                  </a:ext>
                </a:extLst>
              </a:tr>
              <a:tr h="279275">
                <a:tc>
                  <a:txBody>
                    <a:bodyPr/>
                    <a:lstStyle/>
                    <a:p>
                      <a:pPr algn="ctr"/>
                      <a:r>
                        <a:rPr lang="en-US" altLang="zh-CN" sz="1200" dirty="0" smtClean="0"/>
                        <a:t>4</a:t>
                      </a:r>
                      <a:endParaRPr lang="zh-CN" altLang="en-US" sz="1200" dirty="0"/>
                    </a:p>
                  </a:txBody>
                  <a:tcPr anchor="ctr"/>
                </a:tc>
                <a:tc>
                  <a:txBody>
                    <a:bodyPr/>
                    <a:lstStyle/>
                    <a:p>
                      <a:pPr algn="ctr"/>
                      <a:r>
                        <a:rPr lang="en-US" altLang="zh-CN" sz="1200" dirty="0" smtClean="0"/>
                        <a:t>3</a:t>
                      </a:r>
                      <a:endParaRPr lang="zh-CN" altLang="en-US" sz="1200" dirty="0"/>
                    </a:p>
                  </a:txBody>
                  <a:tcPr anchor="ctr"/>
                </a:tc>
                <a:tc>
                  <a:txBody>
                    <a:bodyPr/>
                    <a:lstStyle/>
                    <a:p>
                      <a:pPr algn="ctr"/>
                      <a:r>
                        <a:rPr lang="en-US" altLang="zh-CN" sz="1200" dirty="0" smtClean="0"/>
                        <a:t>13</a:t>
                      </a:r>
                      <a:endParaRPr lang="zh-CN" altLang="en-US" sz="1200" dirty="0"/>
                    </a:p>
                  </a:txBody>
                  <a:tcPr anchor="ctr"/>
                </a:tc>
                <a:extLst>
                  <a:ext uri="{0D108BD9-81ED-4DB2-BD59-A6C34878D82A}">
                    <a16:rowId xmlns:a16="http://schemas.microsoft.com/office/drawing/2014/main" val="2406906061"/>
                  </a:ext>
                </a:extLst>
              </a:tr>
              <a:tr h="279275">
                <a:tc>
                  <a:txBody>
                    <a:bodyPr/>
                    <a:lstStyle/>
                    <a:p>
                      <a:pPr algn="ctr"/>
                      <a:r>
                        <a:rPr lang="en-US" altLang="zh-CN" sz="1200" dirty="0" smtClean="0"/>
                        <a:t>4</a:t>
                      </a:r>
                      <a:endParaRPr lang="zh-CN" altLang="en-US" sz="1200" dirty="0"/>
                    </a:p>
                  </a:txBody>
                  <a:tcPr anchor="ctr"/>
                </a:tc>
                <a:tc>
                  <a:txBody>
                    <a:bodyPr/>
                    <a:lstStyle/>
                    <a:p>
                      <a:pPr algn="ctr"/>
                      <a:r>
                        <a:rPr lang="en-US" altLang="zh-CN" sz="1200" dirty="0" smtClean="0"/>
                        <a:t>2</a:t>
                      </a:r>
                      <a:endParaRPr lang="zh-CN" altLang="en-US" sz="1200" dirty="0"/>
                    </a:p>
                  </a:txBody>
                  <a:tcPr anchor="ctr"/>
                </a:tc>
                <a:tc>
                  <a:txBody>
                    <a:bodyPr/>
                    <a:lstStyle/>
                    <a:p>
                      <a:pPr algn="ctr"/>
                      <a:r>
                        <a:rPr lang="en-US" altLang="zh-CN" sz="1200" dirty="0" smtClean="0"/>
                        <a:t>12</a:t>
                      </a:r>
                      <a:endParaRPr lang="zh-CN" altLang="en-US" sz="1200" dirty="0"/>
                    </a:p>
                  </a:txBody>
                  <a:tcPr anchor="ctr"/>
                </a:tc>
                <a:extLst>
                  <a:ext uri="{0D108BD9-81ED-4DB2-BD59-A6C34878D82A}">
                    <a16:rowId xmlns:a16="http://schemas.microsoft.com/office/drawing/2014/main" val="2255152513"/>
                  </a:ext>
                </a:extLst>
              </a:tr>
              <a:tr h="279275">
                <a:tc>
                  <a:txBody>
                    <a:bodyPr/>
                    <a:lstStyle/>
                    <a:p>
                      <a:pPr algn="ctr"/>
                      <a:r>
                        <a:rPr lang="en-US" altLang="zh-CN" sz="1200" dirty="0" smtClean="0"/>
                        <a:t>3</a:t>
                      </a:r>
                      <a:endParaRPr lang="zh-CN" altLang="en-US" sz="1200" dirty="0"/>
                    </a:p>
                  </a:txBody>
                  <a:tcPr anchor="ctr"/>
                </a:tc>
                <a:tc>
                  <a:txBody>
                    <a:bodyPr/>
                    <a:lstStyle/>
                    <a:p>
                      <a:pPr algn="ctr"/>
                      <a:r>
                        <a:rPr lang="en-US" altLang="zh-CN" sz="1200" dirty="0" smtClean="0"/>
                        <a:t>5</a:t>
                      </a:r>
                      <a:endParaRPr lang="zh-CN" altLang="en-US" sz="1200" dirty="0"/>
                    </a:p>
                  </a:txBody>
                  <a:tcPr anchor="ctr"/>
                </a:tc>
                <a:tc>
                  <a:txBody>
                    <a:bodyPr/>
                    <a:lstStyle/>
                    <a:p>
                      <a:pPr algn="ctr"/>
                      <a:r>
                        <a:rPr lang="en-US" altLang="zh-CN" sz="1200" dirty="0" smtClean="0"/>
                        <a:t>13</a:t>
                      </a:r>
                      <a:endParaRPr lang="zh-CN" altLang="en-US" sz="1200" dirty="0"/>
                    </a:p>
                  </a:txBody>
                  <a:tcPr anchor="ctr"/>
                </a:tc>
                <a:extLst>
                  <a:ext uri="{0D108BD9-81ED-4DB2-BD59-A6C34878D82A}">
                    <a16:rowId xmlns:a16="http://schemas.microsoft.com/office/drawing/2014/main" val="3822133206"/>
                  </a:ext>
                </a:extLst>
              </a:tr>
            </a:tbl>
          </a:graphicData>
        </a:graphic>
      </p:graphicFrame>
      <p:sp>
        <p:nvSpPr>
          <p:cNvPr id="80" name="文本框 79"/>
          <p:cNvSpPr txBox="1"/>
          <p:nvPr/>
        </p:nvSpPr>
        <p:spPr>
          <a:xfrm>
            <a:off x="6400800" y="601306"/>
            <a:ext cx="2447542" cy="307777"/>
          </a:xfrm>
          <a:prstGeom prst="rect">
            <a:avLst/>
          </a:prstGeom>
          <a:noFill/>
        </p:spPr>
        <p:txBody>
          <a:bodyPr wrap="square" rtlCol="0">
            <a:spAutoFit/>
          </a:bodyPr>
          <a:lstStyle/>
          <a:p>
            <a:r>
              <a:rPr lang="zh-CN" altLang="en-US" sz="1400" dirty="0" smtClean="0"/>
              <a:t>现有</a:t>
            </a:r>
            <a:r>
              <a:rPr lang="en-US" altLang="zh-CN" sz="1400" dirty="0"/>
              <a:t>N</a:t>
            </a:r>
            <a:r>
              <a:rPr lang="zh-CN" altLang="en-US" sz="1400" dirty="0" smtClean="0"/>
              <a:t>（</a:t>
            </a:r>
            <a:r>
              <a:rPr lang="en-US" altLang="zh-CN" sz="1400" dirty="0" smtClean="0"/>
              <a:t>N&gt;=5</a:t>
            </a:r>
            <a:r>
              <a:rPr lang="zh-CN" altLang="en-US" sz="1400" dirty="0" smtClean="0"/>
              <a:t>）批</a:t>
            </a:r>
            <a:r>
              <a:rPr lang="en-US" altLang="zh-CN" sz="1400" dirty="0" smtClean="0"/>
              <a:t>LOT</a:t>
            </a:r>
            <a:r>
              <a:rPr lang="zh-CN" altLang="en-US" sz="1400" dirty="0" smtClean="0"/>
              <a:t>待</a:t>
            </a:r>
            <a:r>
              <a:rPr lang="en-US" altLang="zh-CN" sz="1400" dirty="0" smtClean="0"/>
              <a:t>run</a:t>
            </a:r>
            <a:r>
              <a:rPr lang="zh-CN" altLang="en-US" sz="1400" dirty="0" smtClean="0"/>
              <a:t>货</a:t>
            </a:r>
            <a:endParaRPr lang="zh-CN" altLang="en-US" sz="1400" dirty="0"/>
          </a:p>
        </p:txBody>
      </p:sp>
      <p:sp>
        <p:nvSpPr>
          <p:cNvPr id="81" name="矩形 80"/>
          <p:cNvSpPr/>
          <p:nvPr/>
        </p:nvSpPr>
        <p:spPr>
          <a:xfrm>
            <a:off x="976864" y="874633"/>
            <a:ext cx="393911" cy="4985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一</a:t>
            </a:r>
            <a:endParaRPr lang="zh-CN" altLang="en-US" dirty="0"/>
          </a:p>
        </p:txBody>
      </p:sp>
      <p:sp>
        <p:nvSpPr>
          <p:cNvPr id="82" name="矩形 81"/>
          <p:cNvSpPr/>
          <p:nvPr/>
        </p:nvSpPr>
        <p:spPr>
          <a:xfrm>
            <a:off x="976864" y="1480272"/>
            <a:ext cx="393911" cy="4985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二</a:t>
            </a:r>
            <a:endParaRPr lang="zh-CN" altLang="en-US" dirty="0"/>
          </a:p>
        </p:txBody>
      </p:sp>
      <p:sp>
        <p:nvSpPr>
          <p:cNvPr id="83" name="矩形 82"/>
          <p:cNvSpPr/>
          <p:nvPr/>
        </p:nvSpPr>
        <p:spPr>
          <a:xfrm>
            <a:off x="983732" y="2071721"/>
            <a:ext cx="393911" cy="4985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三</a:t>
            </a:r>
            <a:endParaRPr lang="zh-CN" altLang="en-US" dirty="0"/>
          </a:p>
        </p:txBody>
      </p:sp>
      <p:sp>
        <p:nvSpPr>
          <p:cNvPr id="84" name="矩形 83"/>
          <p:cNvSpPr/>
          <p:nvPr/>
        </p:nvSpPr>
        <p:spPr>
          <a:xfrm>
            <a:off x="-45984" y="514692"/>
            <a:ext cx="2847254" cy="369332"/>
          </a:xfrm>
          <a:prstGeom prst="rect">
            <a:avLst/>
          </a:prstGeom>
        </p:spPr>
        <p:txBody>
          <a:bodyPr wrap="none">
            <a:spAutoFit/>
          </a:bodyPr>
          <a:lstStyle/>
          <a:p>
            <a:pPr lvl="0"/>
            <a:r>
              <a:rPr lang="zh-CN" altLang="en-US" dirty="0" smtClean="0"/>
              <a:t>对于有</a:t>
            </a:r>
            <a:r>
              <a:rPr lang="en-US" altLang="zh-CN" dirty="0" err="1" smtClean="0"/>
              <a:t>Qtime</a:t>
            </a:r>
            <a:r>
              <a:rPr lang="zh-CN" altLang="en-US" dirty="0" smtClean="0"/>
              <a:t>约束的站点</a:t>
            </a:r>
            <a:r>
              <a:rPr lang="zh-CN" altLang="en-US" dirty="0"/>
              <a:t>：</a:t>
            </a:r>
          </a:p>
        </p:txBody>
      </p:sp>
      <p:sp>
        <p:nvSpPr>
          <p:cNvPr id="85" name="文本框 84"/>
          <p:cNvSpPr txBox="1"/>
          <p:nvPr/>
        </p:nvSpPr>
        <p:spPr>
          <a:xfrm>
            <a:off x="6088864" y="969528"/>
            <a:ext cx="721894" cy="369332"/>
          </a:xfrm>
          <a:prstGeom prst="rect">
            <a:avLst/>
          </a:prstGeom>
          <a:noFill/>
        </p:spPr>
        <p:txBody>
          <a:bodyPr wrap="square" rtlCol="0">
            <a:spAutoFit/>
          </a:bodyPr>
          <a:lstStyle/>
          <a:p>
            <a:r>
              <a:rPr lang="zh-CN" altLang="en-US" b="1" dirty="0" smtClean="0"/>
              <a:t>大</a:t>
            </a:r>
            <a:endParaRPr lang="zh-CN" altLang="en-US" b="1" dirty="0"/>
          </a:p>
        </p:txBody>
      </p:sp>
      <p:sp>
        <p:nvSpPr>
          <p:cNvPr id="86" name="文本框 85"/>
          <p:cNvSpPr txBox="1"/>
          <p:nvPr/>
        </p:nvSpPr>
        <p:spPr>
          <a:xfrm>
            <a:off x="6094840" y="1564397"/>
            <a:ext cx="721894" cy="369332"/>
          </a:xfrm>
          <a:prstGeom prst="rect">
            <a:avLst/>
          </a:prstGeom>
          <a:noFill/>
        </p:spPr>
        <p:txBody>
          <a:bodyPr wrap="square" rtlCol="0">
            <a:spAutoFit/>
          </a:bodyPr>
          <a:lstStyle/>
          <a:p>
            <a:r>
              <a:rPr lang="zh-CN" altLang="en-US" b="1" dirty="0" smtClean="0"/>
              <a:t>小</a:t>
            </a:r>
            <a:endParaRPr lang="zh-CN" altLang="en-US" b="1" dirty="0"/>
          </a:p>
        </p:txBody>
      </p:sp>
      <p:sp>
        <p:nvSpPr>
          <p:cNvPr id="87" name="文本框 86"/>
          <p:cNvSpPr txBox="1"/>
          <p:nvPr/>
        </p:nvSpPr>
        <p:spPr>
          <a:xfrm>
            <a:off x="6088864" y="2174887"/>
            <a:ext cx="721894" cy="369332"/>
          </a:xfrm>
          <a:prstGeom prst="rect">
            <a:avLst/>
          </a:prstGeom>
          <a:noFill/>
        </p:spPr>
        <p:txBody>
          <a:bodyPr wrap="square" rtlCol="0">
            <a:spAutoFit/>
          </a:bodyPr>
          <a:lstStyle/>
          <a:p>
            <a:r>
              <a:rPr lang="zh-CN" altLang="en-US" b="1" dirty="0" smtClean="0"/>
              <a:t>小</a:t>
            </a:r>
            <a:endParaRPr lang="zh-CN" altLang="en-US" b="1" dirty="0"/>
          </a:p>
        </p:txBody>
      </p:sp>
      <p:sp>
        <p:nvSpPr>
          <p:cNvPr id="88" name="矩形 87"/>
          <p:cNvSpPr/>
          <p:nvPr/>
        </p:nvSpPr>
        <p:spPr>
          <a:xfrm>
            <a:off x="7014460" y="927502"/>
            <a:ext cx="340157"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rPr>
              <a:t>4</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89" name="右箭头 88"/>
          <p:cNvSpPr/>
          <p:nvPr/>
        </p:nvSpPr>
        <p:spPr>
          <a:xfrm>
            <a:off x="5257800" y="1026578"/>
            <a:ext cx="831064" cy="234517"/>
          </a:xfrm>
          <a:prstGeom prst="right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pPr>
            <a:endParaRPr lang="zh-CN" altLang="en-US"/>
          </a:p>
        </p:txBody>
      </p:sp>
      <p:sp>
        <p:nvSpPr>
          <p:cNvPr id="90" name="右箭头 89"/>
          <p:cNvSpPr/>
          <p:nvPr/>
        </p:nvSpPr>
        <p:spPr>
          <a:xfrm>
            <a:off x="5257800" y="1639853"/>
            <a:ext cx="831064" cy="234517"/>
          </a:xfrm>
          <a:prstGeom prst="right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pPr>
            <a:endParaRPr lang="zh-CN" altLang="en-US"/>
          </a:p>
        </p:txBody>
      </p:sp>
      <p:sp>
        <p:nvSpPr>
          <p:cNvPr id="91" name="右箭头 90"/>
          <p:cNvSpPr/>
          <p:nvPr/>
        </p:nvSpPr>
        <p:spPr>
          <a:xfrm>
            <a:off x="5257800" y="2224819"/>
            <a:ext cx="831064" cy="234517"/>
          </a:xfrm>
          <a:prstGeom prst="right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fontAlgn="auto">
              <a:spcBef>
                <a:spcPts val="0"/>
              </a:spcBef>
              <a:spcAft>
                <a:spcPts val="0"/>
              </a:spcAft>
            </a:pPr>
            <a:endParaRPr lang="zh-CN" altLang="en-US"/>
          </a:p>
        </p:txBody>
      </p:sp>
      <p:sp>
        <p:nvSpPr>
          <p:cNvPr id="92" name="矩形 91"/>
          <p:cNvSpPr/>
          <p:nvPr/>
        </p:nvSpPr>
        <p:spPr>
          <a:xfrm>
            <a:off x="7848801" y="923361"/>
            <a:ext cx="340157" cy="461665"/>
          </a:xfrm>
          <a:prstGeom prst="rect">
            <a:avLst/>
          </a:prstGeom>
          <a:noFill/>
        </p:spPr>
        <p:txBody>
          <a:bodyPr wrap="none" lIns="91440" tIns="45720" rIns="91440" bIns="45720">
            <a:spAutoFit/>
          </a:bodyPr>
          <a:lstStyle/>
          <a:p>
            <a:pPr algn="ctr"/>
            <a:r>
              <a:rPr lang="en-US" altLang="zh-CN" sz="2400" dirty="0" smtClean="0">
                <a:ln w="0"/>
                <a:effectLst>
                  <a:outerShdw blurRad="38100" dist="19050" dir="2700000" algn="tl" rotWithShape="0">
                    <a:schemeClr val="dk1">
                      <a:alpha val="40000"/>
                    </a:schemeClr>
                  </a:outerShdw>
                </a:effectLst>
              </a:rPr>
              <a:t>5</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3" name="矩形 92"/>
          <p:cNvSpPr/>
          <p:nvPr/>
        </p:nvSpPr>
        <p:spPr>
          <a:xfrm>
            <a:off x="7859260" y="1000175"/>
            <a:ext cx="329698" cy="32780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4" name="矩形 93"/>
          <p:cNvSpPr/>
          <p:nvPr/>
        </p:nvSpPr>
        <p:spPr>
          <a:xfrm>
            <a:off x="7014460" y="1533253"/>
            <a:ext cx="340157" cy="461665"/>
          </a:xfrm>
          <a:prstGeom prst="rect">
            <a:avLst/>
          </a:prstGeom>
          <a:noFill/>
        </p:spPr>
        <p:txBody>
          <a:bodyPr wrap="none" lIns="91440" tIns="45720" rIns="91440" bIns="45720">
            <a:spAutoFit/>
          </a:bodyPr>
          <a:lstStyle/>
          <a:p>
            <a:pPr algn="ctr"/>
            <a:r>
              <a:rPr lang="en-US" altLang="zh-CN" sz="2400" dirty="0" smtClean="0">
                <a:ln w="0"/>
                <a:effectLst>
                  <a:outerShdw blurRad="38100" dist="19050" dir="2700000" algn="tl" rotWithShape="0">
                    <a:schemeClr val="dk1">
                      <a:alpha val="40000"/>
                    </a:schemeClr>
                  </a:outerShdw>
                </a:effectLst>
              </a:rPr>
              <a:t>0</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5" name="矩形 94"/>
          <p:cNvSpPr/>
          <p:nvPr/>
        </p:nvSpPr>
        <p:spPr>
          <a:xfrm>
            <a:off x="7848801" y="1529112"/>
            <a:ext cx="340158" cy="461665"/>
          </a:xfrm>
          <a:prstGeom prst="rect">
            <a:avLst/>
          </a:prstGeom>
          <a:noFill/>
        </p:spPr>
        <p:txBody>
          <a:bodyPr wrap="none" lIns="91440" tIns="45720" rIns="91440" bIns="45720">
            <a:spAutoFit/>
          </a:bodyPr>
          <a:lstStyle/>
          <a:p>
            <a:pPr algn="ctr"/>
            <a:r>
              <a:rPr lang="en-US" altLang="zh-CN" sz="2400" dirty="0" smtClean="0">
                <a:ln w="0"/>
                <a:effectLst>
                  <a:outerShdw blurRad="38100" dist="19050" dir="2700000" algn="tl" rotWithShape="0">
                    <a:schemeClr val="dk1">
                      <a:alpha val="40000"/>
                    </a:schemeClr>
                  </a:outerShdw>
                </a:effectLst>
              </a:rPr>
              <a:t>3</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6" name="矩形 95"/>
          <p:cNvSpPr/>
          <p:nvPr/>
        </p:nvSpPr>
        <p:spPr>
          <a:xfrm>
            <a:off x="7014460" y="1614858"/>
            <a:ext cx="329698" cy="32780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7" name="矩形 96"/>
          <p:cNvSpPr/>
          <p:nvPr/>
        </p:nvSpPr>
        <p:spPr>
          <a:xfrm>
            <a:off x="7014460" y="2139004"/>
            <a:ext cx="340157" cy="461665"/>
          </a:xfrm>
          <a:prstGeom prst="rect">
            <a:avLst/>
          </a:prstGeom>
          <a:noFill/>
        </p:spPr>
        <p:txBody>
          <a:bodyPr wrap="none" lIns="91440" tIns="45720" rIns="91440" bIns="45720">
            <a:spAutoFit/>
          </a:bodyPr>
          <a:lstStyle/>
          <a:p>
            <a:pPr algn="ctr"/>
            <a:r>
              <a:rPr lang="en-US" altLang="zh-CN" sz="2400" dirty="0" smtClean="0">
                <a:ln w="0"/>
                <a:effectLst>
                  <a:outerShdw blurRad="38100" dist="19050" dir="2700000" algn="tl" rotWithShape="0">
                    <a:schemeClr val="dk1">
                      <a:alpha val="40000"/>
                    </a:schemeClr>
                  </a:outerShdw>
                </a:effectLst>
              </a:rPr>
              <a:t>8</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8" name="矩形 97"/>
          <p:cNvSpPr/>
          <p:nvPr/>
        </p:nvSpPr>
        <p:spPr>
          <a:xfrm>
            <a:off x="7771055" y="2134863"/>
            <a:ext cx="495650" cy="461665"/>
          </a:xfrm>
          <a:prstGeom prst="rect">
            <a:avLst/>
          </a:prstGeom>
          <a:noFill/>
        </p:spPr>
        <p:txBody>
          <a:bodyPr wrap="none" lIns="91440" tIns="45720" rIns="91440" bIns="45720">
            <a:spAutoFit/>
          </a:bodyPr>
          <a:lstStyle/>
          <a:p>
            <a:pPr algn="ctr"/>
            <a:r>
              <a:rPr lang="en-US" altLang="zh-CN" sz="2400" dirty="0" smtClean="0">
                <a:ln w="0"/>
                <a:effectLst>
                  <a:outerShdw blurRad="38100" dist="19050" dir="2700000" algn="tl" rotWithShape="0">
                    <a:schemeClr val="dk1">
                      <a:alpha val="40000"/>
                    </a:schemeClr>
                  </a:outerShdw>
                </a:effectLst>
              </a:rPr>
              <a:t>10</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99" name="矩形 98"/>
          <p:cNvSpPr/>
          <p:nvPr/>
        </p:nvSpPr>
        <p:spPr>
          <a:xfrm>
            <a:off x="7014460" y="2220609"/>
            <a:ext cx="329698" cy="32780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0" name="矩形 99"/>
          <p:cNvSpPr/>
          <p:nvPr/>
        </p:nvSpPr>
        <p:spPr>
          <a:xfrm>
            <a:off x="2439205" y="3022907"/>
            <a:ext cx="4144113" cy="83820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1" name="矩形 100"/>
          <p:cNvSpPr/>
          <p:nvPr/>
        </p:nvSpPr>
        <p:spPr>
          <a:xfrm>
            <a:off x="2439204" y="3291280"/>
            <a:ext cx="4144113" cy="56982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2" name="矩形 101"/>
          <p:cNvSpPr/>
          <p:nvPr/>
        </p:nvSpPr>
        <p:spPr>
          <a:xfrm>
            <a:off x="2439204" y="3291281"/>
            <a:ext cx="4144113" cy="27106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103" name="五角星 102"/>
          <p:cNvSpPr/>
          <p:nvPr/>
        </p:nvSpPr>
        <p:spPr>
          <a:xfrm>
            <a:off x="2133600" y="3253180"/>
            <a:ext cx="381000" cy="347270"/>
          </a:xfrm>
          <a:prstGeom prst="star5">
            <a:avLst/>
          </a:prstGeom>
          <a:solidFill>
            <a:srgbClr val="FFFF00">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63833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arn(inVertical)">
                                      <p:cBhvr>
                                        <p:cTn id="7" dur="500"/>
                                        <p:tgtEl>
                                          <p:spTgt spid="7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down)">
                                      <p:cBhvr>
                                        <p:cTn id="11" dur="500"/>
                                        <p:tgtEl>
                                          <p:spTgt spid="7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down)">
                                      <p:cBhvr>
                                        <p:cTn id="15" dur="500"/>
                                        <p:tgtEl>
                                          <p:spTgt spid="7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wipe(down)">
                                      <p:cBhvr>
                                        <p:cTn id="19" dur="500"/>
                                        <p:tgtEl>
                                          <p:spTgt spid="7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1000"/>
                                        <p:tgtEl>
                                          <p:spTgt spid="76"/>
                                        </p:tgtEl>
                                      </p:cBhvr>
                                    </p:animEffect>
                                    <p:anim calcmode="lin" valueType="num">
                                      <p:cBhvr>
                                        <p:cTn id="25" dur="1000" fill="hold"/>
                                        <p:tgtEl>
                                          <p:spTgt spid="76"/>
                                        </p:tgtEl>
                                        <p:attrNameLst>
                                          <p:attrName>ppt_x</p:attrName>
                                        </p:attrNameLst>
                                      </p:cBhvr>
                                      <p:tavLst>
                                        <p:tav tm="0">
                                          <p:val>
                                            <p:strVal val="#ppt_x"/>
                                          </p:val>
                                        </p:tav>
                                        <p:tav tm="100000">
                                          <p:val>
                                            <p:strVal val="#ppt_x"/>
                                          </p:val>
                                        </p:tav>
                                      </p:tavLst>
                                    </p:anim>
                                    <p:anim calcmode="lin" valueType="num">
                                      <p:cBhvr>
                                        <p:cTn id="26"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wipe(down)">
                                      <p:cBhvr>
                                        <p:cTn id="31" dur="500"/>
                                        <p:tgtEl>
                                          <p:spTgt spid="8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barn(inVertical)">
                                      <p:cBhvr>
                                        <p:cTn id="44" dur="500"/>
                                        <p:tgtEl>
                                          <p:spTgt spid="9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barn(inVertical)">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wipe(down)">
                                      <p:cBhvr>
                                        <p:cTn id="52" dur="500"/>
                                        <p:tgtEl>
                                          <p:spTgt spid="9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1000"/>
                                        <p:tgtEl>
                                          <p:spTgt spid="77"/>
                                        </p:tgtEl>
                                      </p:cBhvr>
                                    </p:animEffect>
                                    <p:anim calcmode="lin" valueType="num">
                                      <p:cBhvr>
                                        <p:cTn id="58" dur="1000" fill="hold"/>
                                        <p:tgtEl>
                                          <p:spTgt spid="77"/>
                                        </p:tgtEl>
                                        <p:attrNameLst>
                                          <p:attrName>ppt_x</p:attrName>
                                        </p:attrNameLst>
                                      </p:cBhvr>
                                      <p:tavLst>
                                        <p:tav tm="0">
                                          <p:val>
                                            <p:strVal val="#ppt_x"/>
                                          </p:val>
                                        </p:tav>
                                        <p:tav tm="100000">
                                          <p:val>
                                            <p:strVal val="#ppt_x"/>
                                          </p:val>
                                        </p:tav>
                                      </p:tavLst>
                                    </p:anim>
                                    <p:anim calcmode="lin" valueType="num">
                                      <p:cBhvr>
                                        <p:cTn id="5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wipe(down)">
                                      <p:cBhvr>
                                        <p:cTn id="64" dur="500"/>
                                        <p:tgtEl>
                                          <p:spTgt spid="9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down)">
                                      <p:cBhvr>
                                        <p:cTn id="67" dur="500"/>
                                        <p:tgtEl>
                                          <p:spTgt spid="86"/>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barn(inVertical)">
                                      <p:cBhvr>
                                        <p:cTn id="72" dur="500"/>
                                        <p:tgtEl>
                                          <p:spTgt spid="95"/>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barn(inVertical)">
                                      <p:cBhvr>
                                        <p:cTn id="75" dur="500"/>
                                        <p:tgtEl>
                                          <p:spTgt spid="9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wipe(down)">
                                      <p:cBhvr>
                                        <p:cTn id="80" dur="500"/>
                                        <p:tgtEl>
                                          <p:spTgt spid="9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fade">
                                      <p:cBhvr>
                                        <p:cTn id="85" dur="1000"/>
                                        <p:tgtEl>
                                          <p:spTgt spid="78"/>
                                        </p:tgtEl>
                                      </p:cBhvr>
                                    </p:animEffect>
                                    <p:anim calcmode="lin" valueType="num">
                                      <p:cBhvr>
                                        <p:cTn id="86" dur="1000" fill="hold"/>
                                        <p:tgtEl>
                                          <p:spTgt spid="78"/>
                                        </p:tgtEl>
                                        <p:attrNameLst>
                                          <p:attrName>ppt_x</p:attrName>
                                        </p:attrNameLst>
                                      </p:cBhvr>
                                      <p:tavLst>
                                        <p:tav tm="0">
                                          <p:val>
                                            <p:strVal val="#ppt_x"/>
                                          </p:val>
                                        </p:tav>
                                        <p:tav tm="100000">
                                          <p:val>
                                            <p:strVal val="#ppt_x"/>
                                          </p:val>
                                        </p:tav>
                                      </p:tavLst>
                                    </p:anim>
                                    <p:anim calcmode="lin" valueType="num">
                                      <p:cBhvr>
                                        <p:cTn id="8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wipe(down)">
                                      <p:cBhvr>
                                        <p:cTn id="92" dur="500"/>
                                        <p:tgtEl>
                                          <p:spTgt spid="91"/>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87"/>
                                        </p:tgtEl>
                                        <p:attrNameLst>
                                          <p:attrName>style.visibility</p:attrName>
                                        </p:attrNameLst>
                                      </p:cBhvr>
                                      <p:to>
                                        <p:strVal val="visible"/>
                                      </p:to>
                                    </p:set>
                                    <p:animEffect transition="in" filter="wipe(down)">
                                      <p:cBhvr>
                                        <p:cTn id="95" dur="500"/>
                                        <p:tgtEl>
                                          <p:spTgt spid="87"/>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barn(inVertical)">
                                      <p:cBhvr>
                                        <p:cTn id="100" dur="500"/>
                                        <p:tgtEl>
                                          <p:spTgt spid="97"/>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barn(inVertical)">
                                      <p:cBhvr>
                                        <p:cTn id="103" dur="500"/>
                                        <p:tgtEl>
                                          <p:spTgt spid="9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99"/>
                                        </p:tgtEl>
                                        <p:attrNameLst>
                                          <p:attrName>style.visibility</p:attrName>
                                        </p:attrNameLst>
                                      </p:cBhvr>
                                      <p:to>
                                        <p:strVal val="visible"/>
                                      </p:to>
                                    </p:set>
                                    <p:animEffect transition="in" filter="wipe(down)">
                                      <p:cBhvr>
                                        <p:cTn id="108" dur="500"/>
                                        <p:tgtEl>
                                          <p:spTgt spid="9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1"/>
                                        </p:tgtEl>
                                        <p:attrNameLst>
                                          <p:attrName>style.visibility</p:attrName>
                                        </p:attrNameLst>
                                      </p:cBhvr>
                                      <p:to>
                                        <p:strVal val="visible"/>
                                      </p:to>
                                    </p:set>
                                    <p:animEffect transition="in" filter="wipe(down)">
                                      <p:cBhvr>
                                        <p:cTn id="113" dur="500"/>
                                        <p:tgtEl>
                                          <p:spTgt spid="81"/>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82"/>
                                        </p:tgtEl>
                                        <p:attrNameLst>
                                          <p:attrName>style.visibility</p:attrName>
                                        </p:attrNameLst>
                                      </p:cBhvr>
                                      <p:to>
                                        <p:strVal val="visible"/>
                                      </p:to>
                                    </p:set>
                                    <p:animEffect transition="in" filter="wipe(down)">
                                      <p:cBhvr>
                                        <p:cTn id="116" dur="500"/>
                                        <p:tgtEl>
                                          <p:spTgt spid="82"/>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wipe(down)">
                                      <p:cBhvr>
                                        <p:cTn id="119" dur="500"/>
                                        <p:tgtEl>
                                          <p:spTgt spid="83"/>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79"/>
                                        </p:tgtEl>
                                        <p:attrNameLst>
                                          <p:attrName>style.visibility</p:attrName>
                                        </p:attrNameLst>
                                      </p:cBhvr>
                                      <p:to>
                                        <p:strVal val="visible"/>
                                      </p:to>
                                    </p:set>
                                    <p:animEffect transition="in" filter="fade">
                                      <p:cBhvr>
                                        <p:cTn id="124" dur="500"/>
                                        <p:tgtEl>
                                          <p:spTgt spid="79"/>
                                        </p:tgtEl>
                                      </p:cBhvr>
                                    </p:animEffect>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grpId="0" nodeType="clickEffect">
                                  <p:stCondLst>
                                    <p:cond delay="0"/>
                                  </p:stCondLst>
                                  <p:childTnLst>
                                    <p:set>
                                      <p:cBhvr>
                                        <p:cTn id="128" dur="1" fill="hold">
                                          <p:stCondLst>
                                            <p:cond delay="0"/>
                                          </p:stCondLst>
                                        </p:cTn>
                                        <p:tgtEl>
                                          <p:spTgt spid="100"/>
                                        </p:tgtEl>
                                        <p:attrNameLst>
                                          <p:attrName>style.visibility</p:attrName>
                                        </p:attrNameLst>
                                      </p:cBhvr>
                                      <p:to>
                                        <p:strVal val="visible"/>
                                      </p:to>
                                    </p:set>
                                    <p:animEffect transition="in" filter="barn(inVertical)">
                                      <p:cBhvr>
                                        <p:cTn id="129" dur="500"/>
                                        <p:tgtEl>
                                          <p:spTgt spid="100"/>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xit" presetSubtype="4" fill="hold" grpId="1" nodeType="clickEffect">
                                  <p:stCondLst>
                                    <p:cond delay="0"/>
                                  </p:stCondLst>
                                  <p:childTnLst>
                                    <p:animEffect transition="out" filter="wipe(down)">
                                      <p:cBhvr>
                                        <p:cTn id="133" dur="500"/>
                                        <p:tgtEl>
                                          <p:spTgt spid="100"/>
                                        </p:tgtEl>
                                      </p:cBhvr>
                                    </p:animEffect>
                                    <p:set>
                                      <p:cBhvr>
                                        <p:cTn id="134" dur="1" fill="hold">
                                          <p:stCondLst>
                                            <p:cond delay="499"/>
                                          </p:stCondLst>
                                        </p:cTn>
                                        <p:tgtEl>
                                          <p:spTgt spid="100"/>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101"/>
                                        </p:tgtEl>
                                        <p:attrNameLst>
                                          <p:attrName>style.visibility</p:attrName>
                                        </p:attrNameLst>
                                      </p:cBhvr>
                                      <p:to>
                                        <p:strVal val="visible"/>
                                      </p:to>
                                    </p:set>
                                    <p:animEffect transition="in" filter="barn(inVertical)">
                                      <p:cBhvr>
                                        <p:cTn id="139" dur="500"/>
                                        <p:tgtEl>
                                          <p:spTgt spid="101"/>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xit" presetSubtype="4" fill="hold" grpId="1" nodeType="clickEffect">
                                  <p:stCondLst>
                                    <p:cond delay="0"/>
                                  </p:stCondLst>
                                  <p:childTnLst>
                                    <p:animEffect transition="out" filter="wipe(down)">
                                      <p:cBhvr>
                                        <p:cTn id="143" dur="500"/>
                                        <p:tgtEl>
                                          <p:spTgt spid="101"/>
                                        </p:tgtEl>
                                      </p:cBhvr>
                                    </p:animEffect>
                                    <p:set>
                                      <p:cBhvr>
                                        <p:cTn id="144" dur="1" fill="hold">
                                          <p:stCondLst>
                                            <p:cond delay="499"/>
                                          </p:stCondLst>
                                        </p:cTn>
                                        <p:tgtEl>
                                          <p:spTgt spid="101"/>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6" presetClass="entr" presetSubtype="21" fill="hold" grpId="0" nodeType="clickEffect">
                                  <p:stCondLst>
                                    <p:cond delay="0"/>
                                  </p:stCondLst>
                                  <p:childTnLst>
                                    <p:set>
                                      <p:cBhvr>
                                        <p:cTn id="148" dur="1" fill="hold">
                                          <p:stCondLst>
                                            <p:cond delay="0"/>
                                          </p:stCondLst>
                                        </p:cTn>
                                        <p:tgtEl>
                                          <p:spTgt spid="102"/>
                                        </p:tgtEl>
                                        <p:attrNameLst>
                                          <p:attrName>style.visibility</p:attrName>
                                        </p:attrNameLst>
                                      </p:cBhvr>
                                      <p:to>
                                        <p:strVal val="visible"/>
                                      </p:to>
                                    </p:set>
                                    <p:animEffect transition="in" filter="barn(inVertical)">
                                      <p:cBhvr>
                                        <p:cTn id="149" dur="500"/>
                                        <p:tgtEl>
                                          <p:spTgt spid="102"/>
                                        </p:tgtEl>
                                      </p:cBhvr>
                                    </p:animEffect>
                                  </p:childTnLst>
                                </p:cTn>
                              </p:par>
                            </p:childTnLst>
                          </p:cTn>
                        </p:par>
                        <p:par>
                          <p:cTn id="150" fill="hold">
                            <p:stCondLst>
                              <p:cond delay="500"/>
                            </p:stCondLst>
                            <p:childTnLst>
                              <p:par>
                                <p:cTn id="151" presetID="19" presetClass="entr" presetSubtype="10" repeatCount="indefinite" fill="hold" grpId="0" nodeType="afterEffect">
                                  <p:stCondLst>
                                    <p:cond delay="0"/>
                                  </p:stCondLst>
                                  <p:endCondLst>
                                    <p:cond evt="onNext" delay="0">
                                      <p:tgtEl>
                                        <p:sldTgt/>
                                      </p:tgtEl>
                                    </p:cond>
                                  </p:endCondLst>
                                  <p:childTnLst>
                                    <p:set>
                                      <p:cBhvr>
                                        <p:cTn id="152" dur="1" fill="hold">
                                          <p:stCondLst>
                                            <p:cond delay="0"/>
                                          </p:stCondLst>
                                        </p:cTn>
                                        <p:tgtEl>
                                          <p:spTgt spid="103"/>
                                        </p:tgtEl>
                                        <p:attrNameLst>
                                          <p:attrName>style.visibility</p:attrName>
                                        </p:attrNameLst>
                                      </p:cBhvr>
                                      <p:to>
                                        <p:strVal val="visible"/>
                                      </p:to>
                                    </p:set>
                                    <p:anim calcmode="lin" valueType="num">
                                      <p:cBhvr>
                                        <p:cTn id="153" dur="3000" fill="hold"/>
                                        <p:tgtEl>
                                          <p:spTgt spid="103"/>
                                        </p:tgtEl>
                                        <p:attrNameLst>
                                          <p:attrName>ppt_w</p:attrName>
                                        </p:attrNameLst>
                                      </p:cBhvr>
                                      <p:tavLst>
                                        <p:tav tm="0" fmla="#ppt_w*sin(2.5*pi*$)">
                                          <p:val>
                                            <p:fltVal val="0"/>
                                          </p:val>
                                        </p:tav>
                                        <p:tav tm="100000">
                                          <p:val>
                                            <p:fltVal val="1"/>
                                          </p:val>
                                        </p:tav>
                                      </p:tavLst>
                                    </p:anim>
                                    <p:anim calcmode="lin" valueType="num">
                                      <p:cBhvr>
                                        <p:cTn id="154" dur="3000" fill="hold"/>
                                        <p:tgtEl>
                                          <p:spTgt spid="10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80" grpId="0"/>
      <p:bldP spid="81" grpId="0" animBg="1"/>
      <p:bldP spid="82" grpId="0" animBg="1"/>
      <p:bldP spid="83" grpId="0" animBg="1"/>
      <p:bldP spid="85" grpId="0"/>
      <p:bldP spid="86" grpId="0"/>
      <p:bldP spid="87" grpId="0"/>
      <p:bldP spid="88" grpId="0"/>
      <p:bldP spid="89" grpId="0" animBg="1"/>
      <p:bldP spid="90" grpId="0" animBg="1"/>
      <p:bldP spid="91" grpId="0" animBg="1"/>
      <p:bldP spid="92" grpId="0"/>
      <p:bldP spid="93" grpId="0" animBg="1"/>
      <p:bldP spid="94" grpId="0"/>
      <p:bldP spid="95" grpId="0"/>
      <p:bldP spid="96" grpId="0" animBg="1"/>
      <p:bldP spid="97" grpId="0"/>
      <p:bldP spid="98" grpId="0"/>
      <p:bldP spid="99" grpId="0" animBg="1"/>
      <p:bldP spid="100" grpId="0" animBg="1"/>
      <p:bldP spid="100" grpId="1" animBg="1"/>
      <p:bldP spid="101" grpId="0" animBg="1"/>
      <p:bldP spid="101" grpId="1" animBg="1"/>
      <p:bldP spid="102" grpId="0" animBg="1"/>
      <p:bldP spid="10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流程图: 磁盘 59"/>
          <p:cNvSpPr/>
          <p:nvPr/>
        </p:nvSpPr>
        <p:spPr>
          <a:xfrm>
            <a:off x="1260573" y="1546295"/>
            <a:ext cx="672673" cy="237418"/>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1" y="0"/>
            <a:ext cx="3505201" cy="496888"/>
          </a:xfrm>
        </p:spPr>
        <p:txBody>
          <a:bodyPr/>
          <a:lstStyle/>
          <a:p>
            <a:pPr algn="l"/>
            <a:r>
              <a:rPr lang="en-US" altLang="zh-CN" b="1" dirty="0" smtClean="0"/>
              <a:t>Example 1—</a:t>
            </a:r>
            <a:r>
              <a:rPr lang="en-US" altLang="zh-CN" b="1" dirty="0" err="1" smtClean="0"/>
              <a:t>Qime</a:t>
            </a:r>
            <a:endParaRPr lang="zh-CN" altLang="en-US" b="1" dirty="0"/>
          </a:p>
        </p:txBody>
      </p:sp>
      <p:sp>
        <p:nvSpPr>
          <p:cNvPr id="48" name="流程图: 磁盘 47"/>
          <p:cNvSpPr/>
          <p:nvPr/>
        </p:nvSpPr>
        <p:spPr>
          <a:xfrm>
            <a:off x="1260573" y="1393895"/>
            <a:ext cx="672673" cy="237418"/>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49" name="矩形 48"/>
          <p:cNvSpPr/>
          <p:nvPr/>
        </p:nvSpPr>
        <p:spPr>
          <a:xfrm>
            <a:off x="3240792" y="943189"/>
            <a:ext cx="838200" cy="533400"/>
          </a:xfrm>
          <a:prstGeom prst="rect">
            <a:avLst/>
          </a:prstGeom>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en-US" altLang="zh-CN" sz="2400" b="1" dirty="0" smtClean="0">
                <a:solidFill>
                  <a:schemeClr val="bg1"/>
                </a:solidFill>
              </a:rPr>
              <a:t>1</a:t>
            </a:r>
            <a:endParaRPr lang="zh-CN" altLang="en-US" sz="2400" b="1" dirty="0">
              <a:solidFill>
                <a:schemeClr val="bg1"/>
              </a:solidFill>
            </a:endParaRPr>
          </a:p>
        </p:txBody>
      </p:sp>
      <p:sp>
        <p:nvSpPr>
          <p:cNvPr id="50" name="矩形 49"/>
          <p:cNvSpPr/>
          <p:nvPr/>
        </p:nvSpPr>
        <p:spPr>
          <a:xfrm>
            <a:off x="5465465" y="943189"/>
            <a:ext cx="838200" cy="533400"/>
          </a:xfrm>
          <a:prstGeom prst="rect">
            <a:avLst/>
          </a:prstGeom>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en-US" altLang="zh-CN" sz="2400" b="1" dirty="0" smtClean="0">
                <a:solidFill>
                  <a:schemeClr val="bg1"/>
                </a:solidFill>
              </a:rPr>
              <a:t>2</a:t>
            </a:r>
            <a:endParaRPr lang="zh-CN" altLang="en-US" sz="2400" b="1" dirty="0">
              <a:solidFill>
                <a:schemeClr val="bg1"/>
              </a:solidFill>
            </a:endParaRPr>
          </a:p>
        </p:txBody>
      </p:sp>
      <p:sp>
        <p:nvSpPr>
          <p:cNvPr id="51" name="矩形 50"/>
          <p:cNvSpPr/>
          <p:nvPr/>
        </p:nvSpPr>
        <p:spPr>
          <a:xfrm>
            <a:off x="2698565" y="1593026"/>
            <a:ext cx="900000"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800" b="1" dirty="0" smtClean="0">
                <a:solidFill>
                  <a:schemeClr val="tx1"/>
                </a:solidFill>
              </a:rPr>
              <a:t>M1</a:t>
            </a:r>
            <a:endParaRPr lang="zh-CN" altLang="en-US" sz="2800" b="1" dirty="0">
              <a:solidFill>
                <a:schemeClr val="tx1"/>
              </a:solidFill>
            </a:endParaRPr>
          </a:p>
        </p:txBody>
      </p:sp>
      <p:sp>
        <p:nvSpPr>
          <p:cNvPr id="52" name="矩形 51"/>
          <p:cNvSpPr/>
          <p:nvPr/>
        </p:nvSpPr>
        <p:spPr>
          <a:xfrm>
            <a:off x="3765675" y="1593026"/>
            <a:ext cx="900000"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800" b="1" dirty="0" smtClean="0">
                <a:solidFill>
                  <a:schemeClr val="tx1"/>
                </a:solidFill>
              </a:rPr>
              <a:t>M2</a:t>
            </a:r>
            <a:endParaRPr lang="zh-CN" altLang="en-US" sz="2800" b="1" dirty="0">
              <a:solidFill>
                <a:schemeClr val="tx1"/>
              </a:solidFill>
            </a:endParaRPr>
          </a:p>
        </p:txBody>
      </p:sp>
      <p:sp>
        <p:nvSpPr>
          <p:cNvPr id="53" name="矩形 52"/>
          <p:cNvSpPr/>
          <p:nvPr/>
        </p:nvSpPr>
        <p:spPr>
          <a:xfrm>
            <a:off x="4964986" y="1593026"/>
            <a:ext cx="900000"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800" b="1" dirty="0" smtClean="0">
                <a:solidFill>
                  <a:schemeClr val="tx1"/>
                </a:solidFill>
              </a:rPr>
              <a:t>M3</a:t>
            </a:r>
            <a:endParaRPr lang="zh-CN" altLang="en-US" sz="2800" b="1" dirty="0">
              <a:solidFill>
                <a:schemeClr val="tx1"/>
              </a:solidFill>
            </a:endParaRPr>
          </a:p>
        </p:txBody>
      </p:sp>
      <p:sp>
        <p:nvSpPr>
          <p:cNvPr id="54" name="矩形 53"/>
          <p:cNvSpPr/>
          <p:nvPr/>
        </p:nvSpPr>
        <p:spPr>
          <a:xfrm>
            <a:off x="6034200" y="1593026"/>
            <a:ext cx="900000" cy="360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altLang="zh-CN" sz="2800" b="1" dirty="0" smtClean="0">
                <a:solidFill>
                  <a:schemeClr val="tx1"/>
                </a:solidFill>
              </a:rPr>
              <a:t>M4</a:t>
            </a:r>
            <a:endParaRPr lang="zh-CN" altLang="en-US" sz="2800" b="1" dirty="0">
              <a:solidFill>
                <a:schemeClr val="tx1"/>
              </a:solidFill>
            </a:endParaRPr>
          </a:p>
        </p:txBody>
      </p:sp>
      <p:sp>
        <p:nvSpPr>
          <p:cNvPr id="55" name="流程图: 磁盘 54"/>
          <p:cNvSpPr/>
          <p:nvPr/>
        </p:nvSpPr>
        <p:spPr>
          <a:xfrm>
            <a:off x="1260573" y="1241495"/>
            <a:ext cx="672673" cy="237418"/>
          </a:xfrm>
          <a:prstGeom prst="flowChartMagneticDisk">
            <a:avLst/>
          </a:prstGeom>
          <a:solidFill>
            <a:srgbClr val="AAECFF"/>
          </a:solidFill>
          <a:ln>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右箭头 55"/>
          <p:cNvSpPr/>
          <p:nvPr/>
        </p:nvSpPr>
        <p:spPr>
          <a:xfrm>
            <a:off x="2017673" y="1310542"/>
            <a:ext cx="507867" cy="321101"/>
          </a:xfrm>
          <a:prstGeom prst="rightArrow">
            <a:avLst/>
          </a:prstGeom>
          <a:solidFill>
            <a:schemeClr val="bg1"/>
          </a:solidFill>
          <a:ln w="19050">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7" name="矩形 56"/>
          <p:cNvSpPr/>
          <p:nvPr/>
        </p:nvSpPr>
        <p:spPr>
          <a:xfrm>
            <a:off x="2590800" y="615118"/>
            <a:ext cx="4495800" cy="1413295"/>
          </a:xfrm>
          <a:prstGeom prst="rect">
            <a:avLst/>
          </a:prstGeom>
          <a:noFill/>
          <a:ln w="635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cxnSp>
        <p:nvCxnSpPr>
          <p:cNvPr id="58" name="直接连接符 57"/>
          <p:cNvCxnSpPr>
            <a:stCxn id="57" idx="0"/>
            <a:endCxn id="57" idx="2"/>
          </p:cNvCxnSpPr>
          <p:nvPr/>
        </p:nvCxnSpPr>
        <p:spPr>
          <a:xfrm>
            <a:off x="4838700" y="615118"/>
            <a:ext cx="0" cy="1413295"/>
          </a:xfrm>
          <a:prstGeom prst="line">
            <a:avLst/>
          </a:prstGeom>
          <a:ln w="635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graphicFrame>
        <p:nvGraphicFramePr>
          <p:cNvPr id="59" name="表格 58"/>
          <p:cNvGraphicFramePr>
            <a:graphicFrameLocks noGrp="1"/>
          </p:cNvGraphicFramePr>
          <p:nvPr>
            <p:extLst/>
          </p:nvPr>
        </p:nvGraphicFramePr>
        <p:xfrm>
          <a:off x="318150" y="2290241"/>
          <a:ext cx="4194018" cy="2363681"/>
        </p:xfrm>
        <a:graphic>
          <a:graphicData uri="http://schemas.openxmlformats.org/drawingml/2006/table">
            <a:tbl>
              <a:tblPr>
                <a:tableStyleId>{616DA210-FB5B-4158-B5E0-FEB733F419BA}</a:tableStyleId>
              </a:tblPr>
              <a:tblGrid>
                <a:gridCol w="699003">
                  <a:extLst>
                    <a:ext uri="{9D8B030D-6E8A-4147-A177-3AD203B41FA5}">
                      <a16:colId xmlns:a16="http://schemas.microsoft.com/office/drawing/2014/main" val="1530606169"/>
                    </a:ext>
                  </a:extLst>
                </a:gridCol>
                <a:gridCol w="699003">
                  <a:extLst>
                    <a:ext uri="{9D8B030D-6E8A-4147-A177-3AD203B41FA5}">
                      <a16:colId xmlns:a16="http://schemas.microsoft.com/office/drawing/2014/main" val="1889417603"/>
                    </a:ext>
                  </a:extLst>
                </a:gridCol>
                <a:gridCol w="699003">
                  <a:extLst>
                    <a:ext uri="{9D8B030D-6E8A-4147-A177-3AD203B41FA5}">
                      <a16:colId xmlns:a16="http://schemas.microsoft.com/office/drawing/2014/main" val="1545497797"/>
                    </a:ext>
                  </a:extLst>
                </a:gridCol>
                <a:gridCol w="699003">
                  <a:extLst>
                    <a:ext uri="{9D8B030D-6E8A-4147-A177-3AD203B41FA5}">
                      <a16:colId xmlns:a16="http://schemas.microsoft.com/office/drawing/2014/main" val="1120356949"/>
                    </a:ext>
                  </a:extLst>
                </a:gridCol>
                <a:gridCol w="699003">
                  <a:extLst>
                    <a:ext uri="{9D8B030D-6E8A-4147-A177-3AD203B41FA5}">
                      <a16:colId xmlns:a16="http://schemas.microsoft.com/office/drawing/2014/main" val="2576410769"/>
                    </a:ext>
                  </a:extLst>
                </a:gridCol>
                <a:gridCol w="699003">
                  <a:extLst>
                    <a:ext uri="{9D8B030D-6E8A-4147-A177-3AD203B41FA5}">
                      <a16:colId xmlns:a16="http://schemas.microsoft.com/office/drawing/2014/main" val="1391098011"/>
                    </a:ext>
                  </a:extLst>
                </a:gridCol>
              </a:tblGrid>
              <a:tr h="342533">
                <a:tc>
                  <a:txBody>
                    <a:bodyPr/>
                    <a:lstStyle/>
                    <a:p>
                      <a:pPr algn="ctr" fontAlgn="b"/>
                      <a:r>
                        <a:rPr lang="zh-CN" altLang="en-US" sz="1400" u="none" strike="noStrike" dirty="0">
                          <a:effectLst/>
                        </a:rPr>
                        <a:t>　</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algn="ctr" fontAlgn="b"/>
                      <a:r>
                        <a:rPr lang="en-US" altLang="zh-CN" sz="1400" b="1" u="none" strike="noStrike" dirty="0" smtClean="0">
                          <a:effectLst/>
                        </a:rPr>
                        <a:t>Step</a:t>
                      </a:r>
                      <a:r>
                        <a:rPr lang="zh-CN" altLang="en-US" sz="1400" b="1" u="none" strike="noStrike" dirty="0">
                          <a:effectLst/>
                        </a:rPr>
                        <a:t>　</a:t>
                      </a:r>
                      <a:endParaRPr lang="zh-CN" alt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algn="ctr" fontAlgn="b"/>
                      <a:r>
                        <a:rPr lang="en-US" altLang="zh-CN" sz="1400" b="1" u="none" strike="noStrike" dirty="0" smtClean="0">
                          <a:effectLst/>
                        </a:rPr>
                        <a:t>M1</a:t>
                      </a:r>
                      <a:endParaRPr lang="en-US" altLang="zh-CN" sz="1400" b="1" i="0" u="none" strike="noStrike" dirty="0">
                        <a:solidFill>
                          <a:schemeClr val="tx1"/>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altLang="zh-CN" sz="1400" b="1" u="none" strike="noStrike" dirty="0" smtClean="0">
                          <a:effectLst/>
                        </a:rPr>
                        <a:t>M2</a:t>
                      </a:r>
                      <a:endParaRPr lang="en-US" altLang="zh-CN" sz="1400" b="1" i="0" u="none" strike="noStrike" dirty="0">
                        <a:solidFill>
                          <a:schemeClr val="tx1"/>
                        </a:solidFill>
                        <a:effectLst/>
                        <a:latin typeface="+mn-lt"/>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algn="ctr" fontAlgn="b"/>
                      <a:r>
                        <a:rPr lang="en-US" altLang="zh-CN" sz="1400" b="1" u="none" strike="noStrike" dirty="0" smtClean="0">
                          <a:effectLst/>
                        </a:rPr>
                        <a:t>M3</a:t>
                      </a:r>
                      <a:endParaRPr lang="en-US" altLang="zh-CN" sz="1400" b="1" i="0" u="none" strike="noStrike" dirty="0">
                        <a:solidFill>
                          <a:schemeClr val="tx1"/>
                        </a:solidFill>
                        <a:effectLst/>
                        <a:latin typeface="+mn-lt"/>
                        <a:ea typeface="等线" panose="02010600030101010101" pitchFamily="2" charset="-122"/>
                      </a:endParaRPr>
                    </a:p>
                  </a:txBody>
                  <a:tcPr marL="9525" marR="9525" marT="9525" marB="0" anchor="ctr">
                    <a:solidFill>
                      <a:schemeClr val="accent3">
                        <a:lumMod val="20000"/>
                        <a:lumOff val="80000"/>
                      </a:schemeClr>
                    </a:solidFill>
                  </a:tcPr>
                </a:tc>
                <a:tc>
                  <a:txBody>
                    <a:bodyPr/>
                    <a:lstStyle/>
                    <a:p>
                      <a:pPr algn="ctr" fontAlgn="b"/>
                      <a:r>
                        <a:rPr lang="en-US" altLang="zh-CN" sz="1400" b="1" u="none" strike="noStrike" dirty="0" smtClean="0">
                          <a:effectLst/>
                        </a:rPr>
                        <a:t>M4</a:t>
                      </a:r>
                      <a:endParaRPr lang="en-US" altLang="zh-CN" sz="1400" b="1" i="0" u="none" strike="noStrike" dirty="0">
                        <a:solidFill>
                          <a:schemeClr val="tx1"/>
                        </a:solidFill>
                        <a:effectLst/>
                        <a:latin typeface="+mn-lt"/>
                        <a:ea typeface="等线" panose="02010600030101010101" pitchFamily="2"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008006417"/>
                  </a:ext>
                </a:extLst>
              </a:tr>
              <a:tr h="336858">
                <a:tc rowSpan="2">
                  <a:txBody>
                    <a:bodyPr/>
                    <a:lstStyle/>
                    <a:p>
                      <a:pPr algn="ctr" fontAlgn="ctr"/>
                      <a:r>
                        <a:rPr lang="en-US" sz="1400" u="none" strike="noStrike" dirty="0">
                          <a:effectLst/>
                        </a:rPr>
                        <a:t>LOT1</a:t>
                      </a:r>
                      <a:endParaRPr 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algn="ctr" fontAlgn="b"/>
                      <a:r>
                        <a:rPr lang="en-US" sz="1400" u="none" strike="noStrike" dirty="0" smtClean="0">
                          <a:effectLst/>
                        </a:rPr>
                        <a:t>P11</a:t>
                      </a:r>
                      <a:endParaRPr 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algn="ctr" fontAlgn="b"/>
                      <a:r>
                        <a:rPr lang="en-US" altLang="zh-CN" sz="1400" u="none" strike="noStrike" dirty="0" smtClean="0">
                          <a:effectLst/>
                        </a:rPr>
                        <a:t>1</a:t>
                      </a:r>
                      <a:endParaRPr lang="en-US" altLang="zh-CN"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400" u="none" strike="noStrike" kern="1200" cap="none" spc="0" normalizeH="0" baseline="0" noProof="0" dirty="0" smtClean="0">
                          <a:ln>
                            <a:noFill/>
                          </a:ln>
                          <a:effectLst/>
                          <a:uLnTx/>
                          <a:uFillTx/>
                        </a:rPr>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3135944158"/>
                  </a:ext>
                </a:extLst>
              </a:tr>
              <a:tr h="336858">
                <a:tc vMerge="1">
                  <a:txBody>
                    <a:bodyPr/>
                    <a:lstStyle/>
                    <a:p>
                      <a:endParaRPr lang="zh-CN" altLang="en-US"/>
                    </a:p>
                  </a:txBody>
                  <a:tcPr/>
                </a:tc>
                <a:tc>
                  <a:txBody>
                    <a:bodyPr/>
                    <a:lstStyle/>
                    <a:p>
                      <a:pPr algn="ctr" fontAlgn="b"/>
                      <a:r>
                        <a:rPr lang="en-US" sz="1400" u="none" strike="noStrike" dirty="0" smtClean="0">
                          <a:effectLst/>
                        </a:rPr>
                        <a:t>P12</a:t>
                      </a:r>
                      <a:endParaRPr 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algn="ctr" fontAlgn="b"/>
                      <a:r>
                        <a:rPr lang="en-US" sz="1400" u="none" strike="noStrike" dirty="0" smtClean="0">
                          <a:effectLst/>
                        </a:rPr>
                        <a:t>1</a:t>
                      </a:r>
                      <a:endParaRPr 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803698183"/>
                  </a:ext>
                </a:extLst>
              </a:tr>
              <a:tr h="336858">
                <a:tc rowSpan="2">
                  <a:txBody>
                    <a:bodyPr/>
                    <a:lstStyle/>
                    <a:p>
                      <a:pPr algn="ctr" fontAlgn="ctr"/>
                      <a:r>
                        <a:rPr lang="en-US" sz="1400" u="none" strike="noStrike" dirty="0">
                          <a:effectLst/>
                        </a:rPr>
                        <a:t>LOT2</a:t>
                      </a:r>
                      <a:endParaRPr 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algn="ctr" fontAlgn="b"/>
                      <a:r>
                        <a:rPr lang="en-US" sz="1400" u="none" strike="noStrike" dirty="0">
                          <a:effectLst/>
                        </a:rPr>
                        <a:t>P21</a:t>
                      </a:r>
                      <a:endParaRPr 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400" u="none" strike="noStrike" kern="1200" cap="none" spc="0" normalizeH="0" baseline="0" noProof="0" dirty="0" smtClean="0">
                          <a:ln>
                            <a:noFill/>
                          </a:ln>
                          <a:effectLst/>
                          <a:uLnTx/>
                          <a:uFillTx/>
                        </a:rPr>
                        <a:t>1</a:t>
                      </a:r>
                      <a:endParaRPr kumimoji="0" lang="en-US" altLang="zh-CN" sz="1400" b="0"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400" u="none" strike="noStrike" kern="1200" cap="none" spc="0" normalizeH="0" baseline="0" noProof="0" dirty="0" smtClean="0">
                          <a:ln>
                            <a:noFill/>
                          </a:ln>
                          <a:effectLst/>
                          <a:uLnTx/>
                          <a:uFillTx/>
                        </a:rPr>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160642172"/>
                  </a:ext>
                </a:extLst>
              </a:tr>
              <a:tr h="336858">
                <a:tc vMerge="1">
                  <a:txBody>
                    <a:bodyPr/>
                    <a:lstStyle/>
                    <a:p>
                      <a:endParaRPr lang="zh-CN" altLang="en-US"/>
                    </a:p>
                  </a:txBody>
                  <a:tcPr/>
                </a:tc>
                <a:tc>
                  <a:txBody>
                    <a:bodyPr/>
                    <a:lstStyle/>
                    <a:p>
                      <a:pPr algn="ctr" fontAlgn="b"/>
                      <a:r>
                        <a:rPr lang="en-US" sz="1400" u="none" strike="noStrike" dirty="0">
                          <a:effectLst/>
                        </a:rPr>
                        <a:t>P22</a:t>
                      </a:r>
                      <a:endParaRPr 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algn="ctr" fontAlgn="b"/>
                      <a:r>
                        <a:rPr lang="en-US" sz="1400" u="none" strike="noStrike" dirty="0" smtClean="0">
                          <a:effectLst/>
                        </a:rPr>
                        <a:t>1</a:t>
                      </a:r>
                      <a:endParaRPr 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3116531360"/>
                  </a:ext>
                </a:extLst>
              </a:tr>
              <a:tr h="336858">
                <a:tc rowSpan="2">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altLang="zh-CN" sz="1400" u="none" strike="noStrike" dirty="0" smtClean="0">
                          <a:effectLst/>
                        </a:rPr>
                        <a:t>LOT3</a:t>
                      </a:r>
                      <a:endParaRPr 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algn="ctr" fontAlgn="b"/>
                      <a:r>
                        <a:rPr lang="en-US" sz="1400" u="none" strike="noStrike" dirty="0" smtClean="0">
                          <a:effectLst/>
                        </a:rPr>
                        <a:t>P31</a:t>
                      </a:r>
                      <a:endParaRPr 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algn="ctr" fontAlgn="b"/>
                      <a:r>
                        <a:rPr lang="en-US" sz="1400" u="none" strike="noStrike" dirty="0" smtClean="0">
                          <a:effectLst/>
                        </a:rPr>
                        <a:t>1</a:t>
                      </a:r>
                      <a:endParaRPr 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kumimoji="0" lang="en-US" altLang="zh-CN" sz="1400" u="none" strike="noStrike" kern="1200" cap="none" spc="0" normalizeH="0" baseline="0" noProof="0" dirty="0" smtClean="0">
                          <a:ln>
                            <a:noFill/>
                          </a:ln>
                          <a:effectLst/>
                          <a:uLnTx/>
                          <a:uFillTx/>
                        </a:rPr>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452756593"/>
                  </a:ext>
                </a:extLst>
              </a:tr>
              <a:tr h="336858">
                <a:tc vMerge="1">
                  <a:txBody>
                    <a:bodyPr/>
                    <a:lstStyle/>
                    <a:p>
                      <a:pPr algn="ctr" fontAlgn="ctr"/>
                      <a:endParaRPr 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US" sz="1400" u="none" strike="noStrike" dirty="0" smtClean="0">
                          <a:effectLst/>
                        </a:rPr>
                        <a:t>P32</a:t>
                      </a:r>
                      <a:endParaRPr lang="en-US" sz="1400" b="1"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bg1"/>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kumimoji="0" lang="en-US" altLang="zh-CN" sz="1400" b="0" i="0" u="none" strike="noStrike" kern="1200" cap="none" spc="0" normalizeH="0" baseline="0" noProof="0" dirty="0">
                        <a:ln>
                          <a:noFill/>
                        </a:ln>
                        <a:solidFill>
                          <a:schemeClr val="tx1"/>
                        </a:solidFill>
                        <a:effectLst/>
                        <a:uLnTx/>
                        <a:uFillTx/>
                        <a:latin typeface="+mn-lt"/>
                        <a:ea typeface="等线" panose="02010600030101010101" pitchFamily="2" charset="-122"/>
                        <a:cs typeface="+mn-cs"/>
                      </a:endParaRPr>
                    </a:p>
                  </a:txBody>
                  <a:tcPr marL="9525" marR="9525" marT="9525" marB="0" anchor="ctr">
                    <a:solidFill>
                      <a:schemeClr val="accent2">
                        <a:lumMod val="20000"/>
                        <a:lumOff val="80000"/>
                      </a:schemeClr>
                    </a:solidFill>
                  </a:tcPr>
                </a:tc>
                <a:tc>
                  <a:txBody>
                    <a:bodyPr/>
                    <a:lstStyle/>
                    <a:p>
                      <a:pPr algn="ctr" fontAlgn="b"/>
                      <a:r>
                        <a:rPr lang="en-US" sz="1400" u="none" strike="noStrike" dirty="0" smtClean="0">
                          <a:effectLst/>
                        </a:rPr>
                        <a:t>4</a:t>
                      </a:r>
                      <a:endParaRPr 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accent3">
                        <a:lumMod val="20000"/>
                        <a:lumOff val="80000"/>
                      </a:schemeClr>
                    </a:solidFill>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altLang="zh-CN" sz="1400" dirty="0" smtClean="0"/>
                        <a:t>None</a:t>
                      </a:r>
                      <a:endParaRPr lang="en-US" sz="1400" b="0" i="0" u="none" strike="noStrike" dirty="0">
                        <a:solidFill>
                          <a:schemeClr val="tx1"/>
                        </a:solidFill>
                        <a:effectLst/>
                        <a:latin typeface="等线" panose="02010600030101010101" pitchFamily="2" charset="-122"/>
                        <a:ea typeface="等线" panose="02010600030101010101" pitchFamily="2" charset="-122"/>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1577248850"/>
                  </a:ext>
                </a:extLst>
              </a:tr>
            </a:tbl>
          </a:graphicData>
        </a:graphic>
      </p:graphicFrame>
      <p:sp>
        <p:nvSpPr>
          <p:cNvPr id="4" name="矩形 3"/>
          <p:cNvSpPr/>
          <p:nvPr/>
        </p:nvSpPr>
        <p:spPr>
          <a:xfrm>
            <a:off x="5890386" y="3237452"/>
            <a:ext cx="1402948" cy="369332"/>
          </a:xfrm>
          <a:prstGeom prst="rect">
            <a:avLst/>
          </a:prstGeom>
        </p:spPr>
        <p:txBody>
          <a:bodyPr wrap="none">
            <a:spAutoFit/>
          </a:bodyPr>
          <a:lstStyle/>
          <a:p>
            <a:r>
              <a:rPr lang="en-US" altLang="zh-CN" dirty="0" smtClean="0"/>
              <a:t>[ 0</a:t>
            </a:r>
            <a:r>
              <a:rPr lang="zh-CN" altLang="en-US" dirty="0" smtClean="0"/>
              <a:t>，  </a:t>
            </a:r>
            <a:r>
              <a:rPr lang="en-US" altLang="zh-CN" dirty="0" smtClean="0"/>
              <a:t>0</a:t>
            </a:r>
            <a:r>
              <a:rPr lang="zh-CN" altLang="en-US" dirty="0" smtClean="0"/>
              <a:t>， </a:t>
            </a:r>
            <a:r>
              <a:rPr lang="en-US" altLang="zh-CN" dirty="0" smtClean="0"/>
              <a:t>0 ]</a:t>
            </a:r>
            <a:endParaRPr lang="zh-CN" altLang="en-US" dirty="0"/>
          </a:p>
        </p:txBody>
      </p:sp>
      <p:sp>
        <p:nvSpPr>
          <p:cNvPr id="6" name="矩形 5"/>
          <p:cNvSpPr/>
          <p:nvPr/>
        </p:nvSpPr>
        <p:spPr>
          <a:xfrm>
            <a:off x="5909965" y="2287307"/>
            <a:ext cx="2871900" cy="2372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altLang="zh-CN" dirty="0" smtClean="0">
                <a:solidFill>
                  <a:schemeClr val="tx1"/>
                </a:solidFill>
              </a:rPr>
              <a:t>0</a:t>
            </a:r>
            <a:r>
              <a:rPr lang="zh-CN" altLang="en-US" dirty="0" smtClean="0">
                <a:solidFill>
                  <a:schemeClr val="tx1"/>
                </a:solidFill>
              </a:rPr>
              <a:t>表示站点之间不能有停顿</a:t>
            </a:r>
            <a:endParaRPr lang="zh-CN" altLang="en-US" dirty="0">
              <a:solidFill>
                <a:schemeClr val="tx1"/>
              </a:solidFill>
            </a:endParaRPr>
          </a:p>
        </p:txBody>
      </p:sp>
      <p:cxnSp>
        <p:nvCxnSpPr>
          <p:cNvPr id="8" name="直接箭头连接符 7"/>
          <p:cNvCxnSpPr/>
          <p:nvPr/>
        </p:nvCxnSpPr>
        <p:spPr>
          <a:xfrm flipV="1">
            <a:off x="6187218" y="3615655"/>
            <a:ext cx="0" cy="180000"/>
          </a:xfrm>
          <a:prstGeom prst="straightConnector1">
            <a:avLst/>
          </a:prstGeom>
          <a:ln>
            <a:solidFill>
              <a:srgbClr val="FF00FF"/>
            </a:solidFill>
            <a:tailEnd type="triangle"/>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5191935" y="3801130"/>
            <a:ext cx="1569767" cy="523220"/>
          </a:xfrm>
          <a:prstGeom prst="rect">
            <a:avLst/>
          </a:prstGeom>
          <a:ln>
            <a:solidFill>
              <a:srgbClr val="FF00FF"/>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400" dirty="0" smtClean="0"/>
              <a:t>LOT1</a:t>
            </a:r>
            <a:r>
              <a:rPr lang="zh-CN" altLang="en-US" sz="1400" dirty="0"/>
              <a:t>站点</a:t>
            </a:r>
            <a:r>
              <a:rPr lang="en-US" altLang="zh-CN" sz="1400" dirty="0"/>
              <a:t>1</a:t>
            </a:r>
            <a:r>
              <a:rPr lang="zh-CN" altLang="en-US" sz="1400" dirty="0"/>
              <a:t>与</a:t>
            </a:r>
            <a:r>
              <a:rPr lang="en-US" altLang="zh-CN" sz="1400" dirty="0"/>
              <a:t>2</a:t>
            </a:r>
            <a:r>
              <a:rPr lang="zh-CN" altLang="en-US" sz="1400" dirty="0"/>
              <a:t>之间</a:t>
            </a:r>
            <a:r>
              <a:rPr lang="zh-CN" altLang="en-US" sz="1400" dirty="0" smtClean="0"/>
              <a:t>的</a:t>
            </a:r>
            <a:r>
              <a:rPr lang="en-US" altLang="zh-CN" sz="1400" dirty="0" err="1" smtClean="0"/>
              <a:t>Qtime</a:t>
            </a:r>
            <a:r>
              <a:rPr lang="zh-CN" altLang="en-US" sz="1400" dirty="0" smtClean="0"/>
              <a:t>约束</a:t>
            </a:r>
            <a:endParaRPr lang="zh-CN" altLang="en-US" sz="1400" dirty="0"/>
          </a:p>
        </p:txBody>
      </p:sp>
      <p:sp>
        <p:nvSpPr>
          <p:cNvPr id="61" name="文本框 60"/>
          <p:cNvSpPr txBox="1"/>
          <p:nvPr/>
        </p:nvSpPr>
        <p:spPr>
          <a:xfrm>
            <a:off x="5791200" y="2571750"/>
            <a:ext cx="1600200" cy="523220"/>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400" dirty="0" smtClean="0"/>
              <a:t>LOT2</a:t>
            </a:r>
            <a:r>
              <a:rPr lang="zh-CN" altLang="en-US" sz="1400" dirty="0" smtClean="0"/>
              <a:t>站点</a:t>
            </a:r>
            <a:r>
              <a:rPr lang="en-US" altLang="zh-CN" sz="1400" dirty="0" smtClean="0"/>
              <a:t>1</a:t>
            </a:r>
            <a:r>
              <a:rPr lang="zh-CN" altLang="en-US" sz="1400" dirty="0" smtClean="0"/>
              <a:t>与</a:t>
            </a:r>
            <a:r>
              <a:rPr lang="en-US" altLang="zh-CN" sz="1400" dirty="0" smtClean="0"/>
              <a:t>2</a:t>
            </a:r>
            <a:r>
              <a:rPr lang="zh-CN" altLang="en-US" sz="1400" dirty="0" smtClean="0"/>
              <a:t>之间的</a:t>
            </a:r>
            <a:r>
              <a:rPr lang="en-US" altLang="zh-CN" sz="1400" dirty="0" err="1" smtClean="0"/>
              <a:t>Qtime</a:t>
            </a:r>
            <a:r>
              <a:rPr lang="zh-CN" altLang="en-US" sz="1400" dirty="0" smtClean="0"/>
              <a:t>约束</a:t>
            </a:r>
            <a:endParaRPr lang="zh-CN" altLang="en-US" sz="1400" dirty="0"/>
          </a:p>
        </p:txBody>
      </p:sp>
      <p:sp>
        <p:nvSpPr>
          <p:cNvPr id="62" name="文本框 61"/>
          <p:cNvSpPr txBox="1"/>
          <p:nvPr/>
        </p:nvSpPr>
        <p:spPr>
          <a:xfrm>
            <a:off x="6858000" y="3801129"/>
            <a:ext cx="1553306" cy="523220"/>
          </a:xfrm>
          <a:prstGeom prst="rect">
            <a:avLst/>
          </a:prstGeom>
          <a:ln>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400" dirty="0" smtClean="0"/>
              <a:t>LOT3</a:t>
            </a:r>
            <a:r>
              <a:rPr lang="zh-CN" altLang="en-US" sz="1400" dirty="0"/>
              <a:t>站点</a:t>
            </a:r>
            <a:r>
              <a:rPr lang="en-US" altLang="zh-CN" sz="1400" dirty="0"/>
              <a:t>1</a:t>
            </a:r>
            <a:r>
              <a:rPr lang="zh-CN" altLang="en-US" sz="1400" dirty="0"/>
              <a:t>与</a:t>
            </a:r>
            <a:r>
              <a:rPr lang="en-US" altLang="zh-CN" sz="1400" dirty="0"/>
              <a:t>2</a:t>
            </a:r>
            <a:r>
              <a:rPr lang="zh-CN" altLang="en-US" sz="1400" dirty="0"/>
              <a:t>之间</a:t>
            </a:r>
            <a:r>
              <a:rPr lang="zh-CN" altLang="en-US" sz="1400" dirty="0" smtClean="0"/>
              <a:t>的</a:t>
            </a:r>
            <a:r>
              <a:rPr lang="en-US" altLang="zh-CN" sz="1400" dirty="0" err="1"/>
              <a:t>Qtime</a:t>
            </a:r>
            <a:r>
              <a:rPr lang="zh-CN" altLang="en-US" sz="1400" dirty="0" smtClean="0"/>
              <a:t>约束</a:t>
            </a:r>
            <a:endParaRPr lang="zh-CN" altLang="en-US" sz="1400" dirty="0"/>
          </a:p>
        </p:txBody>
      </p:sp>
      <p:cxnSp>
        <p:nvCxnSpPr>
          <p:cNvPr id="63" name="直接箭头连接符 62"/>
          <p:cNvCxnSpPr/>
          <p:nvPr/>
        </p:nvCxnSpPr>
        <p:spPr>
          <a:xfrm flipV="1">
            <a:off x="7004050" y="3615655"/>
            <a:ext cx="0" cy="180000"/>
          </a:xfrm>
          <a:prstGeom prst="straightConnector1">
            <a:avLst/>
          </a:prstGeom>
          <a:ln>
            <a:solidFill>
              <a:schemeClr val="accent5">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直接箭头连接符 63"/>
          <p:cNvCxnSpPr/>
          <p:nvPr/>
        </p:nvCxnSpPr>
        <p:spPr>
          <a:xfrm>
            <a:off x="6597619" y="3093559"/>
            <a:ext cx="0" cy="180000"/>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1" name="矩形 10"/>
          <p:cNvSpPr/>
          <p:nvPr/>
        </p:nvSpPr>
        <p:spPr>
          <a:xfrm>
            <a:off x="3121049" y="4311213"/>
            <a:ext cx="688951" cy="365187"/>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3" name="矩形 2"/>
          <p:cNvSpPr/>
          <p:nvPr/>
        </p:nvSpPr>
        <p:spPr>
          <a:xfrm>
            <a:off x="4608655" y="2230340"/>
            <a:ext cx="1462260" cy="369332"/>
          </a:xfrm>
          <a:prstGeom prst="rect">
            <a:avLst/>
          </a:prstGeom>
        </p:spPr>
        <p:txBody>
          <a:bodyPr wrap="none">
            <a:spAutoFit/>
          </a:bodyPr>
          <a:lstStyle/>
          <a:p>
            <a:r>
              <a:rPr lang="en-US" altLang="zh-CN" dirty="0" err="1"/>
              <a:t>Qtime</a:t>
            </a:r>
            <a:r>
              <a:rPr lang="zh-CN" altLang="en-US" dirty="0" smtClean="0"/>
              <a:t>约束：</a:t>
            </a:r>
            <a:endParaRPr lang="zh-CN" altLang="en-US" dirty="0"/>
          </a:p>
        </p:txBody>
      </p:sp>
      <p:sp>
        <p:nvSpPr>
          <p:cNvPr id="26" name="矩形 25"/>
          <p:cNvSpPr/>
          <p:nvPr/>
        </p:nvSpPr>
        <p:spPr>
          <a:xfrm>
            <a:off x="6084000" y="3312000"/>
            <a:ext cx="165100" cy="252271"/>
          </a:xfrm>
          <a:prstGeom prst="rect">
            <a:avLst/>
          </a:prstGeom>
          <a:noFill/>
          <a:ln w="28575">
            <a:solidFill>
              <a:srgbClr val="FF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7" name="矩形 26"/>
          <p:cNvSpPr/>
          <p:nvPr/>
        </p:nvSpPr>
        <p:spPr>
          <a:xfrm>
            <a:off x="6521018" y="3312000"/>
            <a:ext cx="165100" cy="239425"/>
          </a:xfrm>
          <a:prstGeom prst="rect">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
        <p:nvSpPr>
          <p:cNvPr id="28" name="矩形 27"/>
          <p:cNvSpPr/>
          <p:nvPr/>
        </p:nvSpPr>
        <p:spPr>
          <a:xfrm>
            <a:off x="6921500" y="3312000"/>
            <a:ext cx="165100" cy="239425"/>
          </a:xfrm>
          <a:prstGeom prst="rect">
            <a:avLst/>
          </a:prstGeom>
          <a:noFill/>
          <a:ln w="28575">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zh-CN" altLang="en-US"/>
          </a:p>
        </p:txBody>
      </p:sp>
    </p:spTree>
    <p:extLst>
      <p:ext uri="{BB962C8B-B14F-4D97-AF65-F5344CB8AC3E}">
        <p14:creationId xmlns:p14="http://schemas.microsoft.com/office/powerpoint/2010/main" val="37045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down)">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animBg="1"/>
      <p:bldP spid="61" grpId="0" animBg="1"/>
      <p:bldP spid="62" grpId="0" animBg="1"/>
      <p:bldP spid="11" grpId="0" animBg="1"/>
      <p:bldP spid="3" grpId="0"/>
      <p:bldP spid="26" grpId="0" animBg="1"/>
      <p:bldP spid="27" grpId="0" animBg="1"/>
      <p:bldP spid="28" grpId="0" animBg="1"/>
    </p:bldLst>
  </p:timing>
</p:sld>
</file>

<file path=ppt/theme/theme1.xml><?xml version="1.0" encoding="utf-8"?>
<a:theme xmlns:a="http://schemas.openxmlformats.org/drawingml/2006/main" name="NSC N1厂">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alpha val="70000"/>
          </a:schemeClr>
        </a:solidFill>
        <a:ln>
          <a:noFill/>
        </a:ln>
        <a:effectLst/>
      </a:spPr>
      <a:bodyPr anchor="ctr"/>
      <a:lstStyle>
        <a:defPPr algn="ctr" fontAlgn="auto">
          <a:spcBef>
            <a:spcPts val="0"/>
          </a:spcBef>
          <a:spcAft>
            <a:spcPts val="0"/>
          </a:spcAft>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96008</TotalTime>
  <Words>10772</Words>
  <Application>Microsoft Office PowerPoint</Application>
  <PresentationFormat>全屏显示(16:9)</PresentationFormat>
  <Paragraphs>3834</Paragraphs>
  <Slides>75</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86" baseType="lpstr">
      <vt:lpstr>Arial Unicode MS</vt:lpstr>
      <vt:lpstr>等线</vt:lpstr>
      <vt:lpstr>方正舒体</vt:lpstr>
      <vt:lpstr>宋体</vt:lpstr>
      <vt:lpstr>微软雅黑</vt:lpstr>
      <vt:lpstr>Arial</vt:lpstr>
      <vt:lpstr>Arial Black</vt:lpstr>
      <vt:lpstr>Calibri</vt:lpstr>
      <vt:lpstr>Wingdings</vt:lpstr>
      <vt:lpstr>NSC N1厂</vt:lpstr>
      <vt:lpstr>工作表</vt:lpstr>
      <vt:lpstr>PowerPoint 演示文稿</vt:lpstr>
      <vt:lpstr>PowerPoint 演示文稿</vt:lpstr>
      <vt:lpstr>派货和什么有关系</vt:lpstr>
      <vt:lpstr>蚁群算法</vt:lpstr>
      <vt:lpstr>蚁群算法</vt:lpstr>
      <vt:lpstr>Qtime</vt:lpstr>
      <vt:lpstr>初始解决思路—Qtime</vt:lpstr>
      <vt:lpstr>PowerPoint 演示文稿</vt:lpstr>
      <vt:lpstr>Example 1—Qime</vt:lpstr>
      <vt:lpstr>Example 1—Qime</vt:lpstr>
      <vt:lpstr>Example 1—Qime</vt:lpstr>
      <vt:lpstr>Example 1—Qime</vt:lpstr>
      <vt:lpstr>Example 1—Qime</vt:lpstr>
      <vt:lpstr>Example 2—Qime</vt:lpstr>
      <vt:lpstr>Example 2—Qime</vt:lpstr>
      <vt:lpstr>Example 2—Qime</vt:lpstr>
      <vt:lpstr>初始解决思路-lot priority</vt:lpstr>
      <vt:lpstr>Example – lot priority  </vt:lpstr>
      <vt:lpstr>PowerPoint 演示文稿</vt:lpstr>
      <vt:lpstr>解决思路-lot priority</vt:lpstr>
      <vt:lpstr>PowerPoint 演示文稿</vt:lpstr>
      <vt:lpstr>解决思路-change recipe</vt:lpstr>
      <vt:lpstr>Example1 – change recipe</vt:lpstr>
      <vt:lpstr>Example2 – change recipe</vt:lpstr>
      <vt:lpstr>数据实验</vt:lpstr>
      <vt:lpstr>后续计划</vt:lpstr>
      <vt:lpstr>后续计划</vt:lpstr>
      <vt:lpstr>PowerPoint 演示文稿</vt:lpstr>
      <vt:lpstr>实验设计</vt:lpstr>
      <vt:lpstr>实验设计</vt:lpstr>
      <vt:lpstr>实验设计</vt:lpstr>
      <vt:lpstr>EGL机台与EKT机台Run 货差异</vt:lpstr>
      <vt:lpstr>工作难点</vt:lpstr>
      <vt:lpstr>实验设计（EGL）</vt:lpstr>
      <vt:lpstr>实验设计（EGL）</vt:lpstr>
      <vt:lpstr>实验设计（EGL）</vt:lpstr>
      <vt:lpstr>后续计划</vt:lpstr>
      <vt:lpstr>实验设计（DAA）</vt:lpstr>
      <vt:lpstr>实验设计一（EGL）</vt:lpstr>
      <vt:lpstr>实验设计一（EGL）</vt:lpstr>
      <vt:lpstr>实验设计一（EGL）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实验设计（3（30））</vt:lpstr>
      <vt:lpstr>实验设计（4（30））</vt:lpstr>
      <vt:lpstr>实验设计（5（30））</vt:lpstr>
      <vt:lpstr>实验设计（6（30））</vt:lpstr>
      <vt:lpstr>实验设计（7（30））</vt:lpstr>
      <vt:lpstr>实验设计（3（60））</vt:lpstr>
      <vt:lpstr>实验设计（4（60））</vt:lpstr>
      <vt:lpstr>实验设计（5（60））</vt:lpstr>
      <vt:lpstr>实验设计（6（60））</vt:lpstr>
      <vt:lpstr>实验设计（7（60））</vt:lpstr>
      <vt:lpstr>实验设计（5（60））</vt:lpstr>
      <vt:lpstr>实验设计（5（100））</vt:lpstr>
      <vt:lpstr>实验设计（5（150））</vt:lpstr>
      <vt:lpstr>实验设计（6（60））</vt:lpstr>
      <vt:lpstr>实验设计（6（100））</vt:lpstr>
      <vt:lpstr>实验设计（6（150））</vt:lpstr>
      <vt:lpstr>实验设计（7（60））</vt:lpstr>
      <vt:lpstr>实验设计（7（100））</vt:lpstr>
      <vt:lpstr>实验设计（7（150））</vt:lpstr>
      <vt:lpstr>IBV机台</vt:lpstr>
      <vt:lpstr>IBV机台</vt:lpstr>
      <vt:lpstr>EKT机台</vt:lpstr>
      <vt:lpstr>EKT机台</vt:lpstr>
      <vt:lpstr>EKT机台</vt:lpstr>
      <vt:lpstr>实验思路-change recipe cost</vt:lpstr>
      <vt:lpstr>IBV机台-change recipe cost</vt:lpstr>
      <vt:lpstr>IBV机台-change recipe cost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zhanglijun@nexchip.com.cn</dc:creator>
  <cp:lastModifiedBy>张丽君 zhanglijun</cp:lastModifiedBy>
  <cp:revision>1360</cp:revision>
  <cp:lastPrinted>2020-07-24T08:47:41Z</cp:lastPrinted>
  <dcterms:created xsi:type="dcterms:W3CDTF">2006-08-16T00:00:00Z</dcterms:created>
  <dcterms:modified xsi:type="dcterms:W3CDTF">2021-01-07T07:29:38Z</dcterms:modified>
</cp:coreProperties>
</file>